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74" r:id="rId12"/>
    <p:sldId id="265" r:id="rId13"/>
    <p:sldId id="267" r:id="rId14"/>
    <p:sldId id="268" r:id="rId15"/>
    <p:sldId id="269" r:id="rId16"/>
    <p:sldId id="270" r:id="rId17"/>
    <p:sldId id="271" r:id="rId18"/>
    <p:sldId id="282" r:id="rId19"/>
    <p:sldId id="276" r:id="rId20"/>
    <p:sldId id="277" r:id="rId21"/>
    <p:sldId id="278" r:id="rId22"/>
    <p:sldId id="279" r:id="rId23"/>
    <p:sldId id="280" r:id="rId24"/>
    <p:sldId id="281" r:id="rId25"/>
    <p:sldId id="275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9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7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3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8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86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6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1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5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2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3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6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0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7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4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2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8361-355E-40F2-8F33-2D334FD3547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746A6-9CD8-4899-877D-82F49F69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9446" y="1638177"/>
            <a:ext cx="9144000" cy="33441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работы дошкольных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АИС СГО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069" y="146294"/>
            <a:ext cx="10515600" cy="3168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Существует 3 вида зачисления воспитанников в систему: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ввод воспитанников (ручной ввод);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 воспитанников (создание специального файла)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http://sakhcdo.ru/?q=node/41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воспитанников, ранее зачисленных в другие ОО производится с помощью пункта «Список выпускников и выбывших».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717" r="25925" b="33088"/>
          <a:stretch/>
        </p:blipFill>
        <p:spPr>
          <a:xfrm>
            <a:off x="2176050" y="3314700"/>
            <a:ext cx="7681637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Macintosh HD:Users:vika:Desktop:Снимок экрана 2019-10-22 в 16.23.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4" y="427613"/>
            <a:ext cx="6299527" cy="297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Изображение 4" descr="Macintosh HD:Users:vika:Desktop:Снимок экрана 2019-10-22 в 16.26.2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4" y="3628229"/>
            <a:ext cx="6415137" cy="26045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36480" y="798708"/>
            <a:ext cx="449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sz="2800" b="1" dirty="0" smtClean="0">
                <a:latin typeface="Times New Roman"/>
                <a:cs typeface="Times New Roman"/>
              </a:rPr>
              <a:t>Шаг 5. </a:t>
            </a:r>
            <a:r>
              <a:rPr lang="ru-RU" sz="2800" dirty="0" smtClean="0">
                <a:latin typeface="Times New Roman"/>
                <a:cs typeface="Times New Roman"/>
              </a:rPr>
              <a:t>После зачисления воспитанника в систему,</a:t>
            </a:r>
          </a:p>
          <a:p>
            <a:r>
              <a:rPr lang="ru-RU" sz="2800" dirty="0">
                <a:latin typeface="Times New Roman"/>
                <a:cs typeface="Times New Roman"/>
              </a:rPr>
              <a:t>д</a:t>
            </a:r>
            <a:r>
              <a:rPr lang="ru-RU" sz="2800" dirty="0" smtClean="0">
                <a:latin typeface="Times New Roman"/>
                <a:cs typeface="Times New Roman"/>
              </a:rPr>
              <a:t>обавляем его в приказ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44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152571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движения воспитанников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0" y="401271"/>
            <a:ext cx="10515600" cy="16473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добавления воспитанников в уже существующий документ о зачислении нажмите на ссылку-название соответствующего документа и далее добавьте воспитанников по алгоритму, описанному выше.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1767" b="14006"/>
          <a:stretch/>
        </p:blipFill>
        <p:spPr>
          <a:xfrm>
            <a:off x="200438" y="2048608"/>
            <a:ext cx="5936594" cy="4210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928" b="13047"/>
          <a:stretch/>
        </p:blipFill>
        <p:spPr>
          <a:xfrm>
            <a:off x="6213173" y="2048607"/>
            <a:ext cx="5801890" cy="39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0615" y="336671"/>
            <a:ext cx="10515600" cy="2148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Документы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типом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 следующий год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процедуры перехода на новый учебный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Выпускники и Выбывшие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разные категории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0070" y="2823795"/>
            <a:ext cx="11836690" cy="2743200"/>
            <a:chOff x="243941" y="2691910"/>
            <a:chExt cx="11836690" cy="27432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7" b="51940"/>
            <a:stretch/>
          </p:blipFill>
          <p:spPr>
            <a:xfrm>
              <a:off x="243941" y="2691910"/>
              <a:ext cx="11836689" cy="2743200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10410093" y="3030414"/>
              <a:ext cx="1670538" cy="4132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673470" y="4063510"/>
              <a:ext cx="1670538" cy="4132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498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953" y="1266092"/>
            <a:ext cx="10515600" cy="39213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один документ о движении можно внести сразу несколько детей, при необходимости можно создать один документ для воспитанников из разных групп.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создания документа о движении можно редактировать его название и дату.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воспитанник был зачислен в группу ошибочно, необходимо удалить ошибочно зачисленного обучающегося,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создавая лишних документов о выбытии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785" y="66186"/>
            <a:ext cx="10515600" cy="16834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следующий учебный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перехода на новый учебный год доступна с 1 апреля.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646931" y="2249488"/>
            <a:ext cx="4894963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1749"/>
            <a:ext cx="10515600" cy="155636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корректного выполнения процедуры перехода на новый учебный год необходимо «Открыть новый учебный год»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" b="50422"/>
          <a:stretch/>
        </p:blipFill>
        <p:spPr>
          <a:xfrm>
            <a:off x="70338" y="1978268"/>
            <a:ext cx="12033339" cy="2954217"/>
          </a:xfrm>
        </p:spPr>
      </p:pic>
      <p:sp>
        <p:nvSpPr>
          <p:cNvPr id="8" name="Овал 7"/>
          <p:cNvSpPr/>
          <p:nvPr/>
        </p:nvSpPr>
        <p:spPr>
          <a:xfrm>
            <a:off x="629916" y="2809142"/>
            <a:ext cx="1339362" cy="304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334301" y="2936631"/>
            <a:ext cx="1585546" cy="4132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6823" y="2339121"/>
            <a:ext cx="1096108" cy="4132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2006356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расписания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16572" y="246089"/>
            <a:ext cx="8216643" cy="6742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/>
                <a:cs typeface="Times New Roman"/>
              </a:rPr>
              <a:t>Отмена занятия в расписании</a:t>
            </a:r>
            <a:endParaRPr lang="ru-RU" sz="3200" b="1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16042" y="1237534"/>
            <a:ext cx="3370863" cy="3583575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Чтобы удалить занятие в расписании, укажите в поле </a:t>
            </a:r>
            <a:r>
              <a:rPr lang="ru-RU" b="1" dirty="0" smtClean="0">
                <a:latin typeface="Times New Roman"/>
                <a:cs typeface="Times New Roman"/>
              </a:rPr>
              <a:t>День занятия</a:t>
            </a:r>
            <a:r>
              <a:rPr lang="ru-RU" dirty="0" smtClean="0">
                <a:latin typeface="Times New Roman"/>
                <a:cs typeface="Times New Roman"/>
              </a:rPr>
              <a:t>: </a:t>
            </a:r>
            <a:r>
              <a:rPr lang="ru-RU" b="1" dirty="0" smtClean="0">
                <a:latin typeface="Times New Roman"/>
                <a:cs typeface="Times New Roman"/>
              </a:rPr>
              <a:t>Нет</a:t>
            </a:r>
            <a:r>
              <a:rPr lang="ru-RU" dirty="0" smtClean="0">
                <a:latin typeface="Times New Roman"/>
                <a:cs typeface="Times New Roman"/>
              </a:rPr>
              <a:t> и нажмите кнопку </a:t>
            </a:r>
            <a:r>
              <a:rPr lang="ru-RU" b="1" dirty="0" smtClean="0">
                <a:latin typeface="Times New Roman"/>
                <a:cs typeface="Times New Roman"/>
              </a:rPr>
              <a:t>Сохранить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9-10-24 в 11.1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4" y="1097992"/>
            <a:ext cx="7232228" cy="52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движения воспитанников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 СГО (Модуль ДОО)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АИС «Сетевой город. Образование» обеспечивает целостный учет контингента воспитанников. Обучающийся вносится в систему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РАЗ!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далее карточка воспитанника двигается по ОО непрерывно.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системе уже создана карточка воспитанника и при зачислении в новую ОО вы не видите его в списке «доступные для зачисления», то НЕ НУЖНО создавать «ДУБЛЬ», необходимо обратится в ту ОО, откуда он выбыл или в отдел сопровождения ГИС РО.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67748" y="455934"/>
            <a:ext cx="9979663" cy="125924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Для быстрого удаления всех занятий конкретной группы обучения или предмета выполните следующие действия:</a:t>
            </a:r>
            <a:br>
              <a:rPr lang="ru-RU" sz="2400" b="1" dirty="0">
                <a:latin typeface="Times New Roman"/>
                <a:cs typeface="Times New Roman"/>
              </a:rPr>
            </a:b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17717" y="1920672"/>
            <a:ext cx="3269707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/>
                <a:cs typeface="Times New Roman"/>
              </a:rPr>
              <a:t>1ШАГ.</a:t>
            </a:r>
            <a:r>
              <a:rPr lang="ru-RU" dirty="0" smtClean="0">
                <a:latin typeface="Times New Roman"/>
                <a:cs typeface="Times New Roman"/>
              </a:rPr>
              <a:t> Нажмите кнопку </a:t>
            </a:r>
            <a:r>
              <a:rPr lang="ru-RU" b="1" dirty="0" smtClean="0">
                <a:latin typeface="Times New Roman"/>
                <a:cs typeface="Times New Roman"/>
              </a:rPr>
              <a:t>Отмена занятий для одной или нескольких групп/для выбранного предмета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9-10-24 в 11.36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5" y="1834291"/>
            <a:ext cx="7089550" cy="46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30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2335" y="190360"/>
            <a:ext cx="10555110" cy="1517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/>
                <a:cs typeface="Times New Roman"/>
              </a:rPr>
              <a:t>2 ШАГ.  </a:t>
            </a:r>
            <a:r>
              <a:rPr lang="ru-RU" dirty="0" smtClean="0">
                <a:latin typeface="Times New Roman"/>
                <a:cs typeface="Times New Roman"/>
              </a:rPr>
              <a:t>В открывшемся окне </a:t>
            </a:r>
            <a:r>
              <a:rPr lang="ru-RU" b="1" dirty="0" smtClean="0">
                <a:latin typeface="Times New Roman"/>
                <a:cs typeface="Times New Roman"/>
              </a:rPr>
              <a:t>Отменить занятия</a:t>
            </a:r>
            <a:r>
              <a:rPr lang="ru-RU" dirty="0" smtClean="0">
                <a:latin typeface="Times New Roman"/>
                <a:cs typeface="Times New Roman"/>
              </a:rPr>
              <a:t> для отмены занятий для выбранного предмета укажите </a:t>
            </a:r>
            <a:r>
              <a:rPr lang="ru-RU" b="1" dirty="0" smtClean="0">
                <a:latin typeface="Times New Roman"/>
                <a:cs typeface="Times New Roman"/>
              </a:rPr>
              <a:t>Временной интервал, Диапазон дат </a:t>
            </a:r>
            <a:r>
              <a:rPr lang="ru-RU" dirty="0" smtClean="0">
                <a:latin typeface="Times New Roman"/>
                <a:cs typeface="Times New Roman"/>
              </a:rPr>
              <a:t>и нажмите кнопку </a:t>
            </a:r>
            <a:r>
              <a:rPr lang="ru-RU" b="1" dirty="0" smtClean="0">
                <a:latin typeface="Times New Roman"/>
                <a:cs typeface="Times New Roman"/>
              </a:rPr>
              <a:t>Ок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9-10-24 в 11.4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5" y="2266243"/>
            <a:ext cx="11333921" cy="35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3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3933" y="547263"/>
            <a:ext cx="4396634" cy="3799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В открывшемся экране </a:t>
            </a:r>
            <a:r>
              <a:rPr lang="ru-RU" b="1" dirty="0" smtClean="0">
                <a:latin typeface="Times New Roman"/>
                <a:cs typeface="Times New Roman"/>
              </a:rPr>
              <a:t>Составить расписание </a:t>
            </a:r>
            <a:r>
              <a:rPr lang="ru-RU" dirty="0" smtClean="0">
                <a:latin typeface="Times New Roman"/>
                <a:cs typeface="Times New Roman"/>
              </a:rPr>
              <a:t>/ </a:t>
            </a:r>
            <a:r>
              <a:rPr lang="ru-RU" b="1" dirty="0" smtClean="0">
                <a:latin typeface="Times New Roman"/>
                <a:cs typeface="Times New Roman"/>
              </a:rPr>
              <a:t>Отмена занятий </a:t>
            </a:r>
            <a:r>
              <a:rPr lang="ru-RU" dirty="0" smtClean="0">
                <a:latin typeface="Times New Roman"/>
                <a:cs typeface="Times New Roman"/>
              </a:rPr>
              <a:t>для отмены занятий одной или нескольких групп укажите дату занятия, отметьте галочками группы обучения и нажмите кнопку </a:t>
            </a:r>
            <a:r>
              <a:rPr lang="ru-RU" b="1" dirty="0" smtClean="0">
                <a:latin typeface="Times New Roman"/>
                <a:cs typeface="Times New Roman"/>
              </a:rPr>
              <a:t>Удалить занятия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9-10-24 в 12.17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" y="157128"/>
            <a:ext cx="6604188" cy="63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89340" y="531922"/>
            <a:ext cx="9975026" cy="92272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/>
                <a:cs typeface="Times New Roman"/>
              </a:rPr>
              <a:t>Перенос занятия в расписании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7391" y="1869542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Для того, чтобы осуществить перенос занятия в расписании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/>
                <a:cs typeface="Times New Roman"/>
              </a:rPr>
              <a:t>Отмените занятие 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/>
                <a:cs typeface="Times New Roman"/>
              </a:rPr>
              <a:t>Создайте дополнительное занятие</a:t>
            </a:r>
          </a:p>
        </p:txBody>
      </p:sp>
    </p:spTree>
    <p:extLst>
      <p:ext uri="{BB962C8B-B14F-4D97-AF65-F5344CB8AC3E}">
        <p14:creationId xmlns:p14="http://schemas.microsoft.com/office/powerpoint/2010/main" val="18759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7142" y="130018"/>
            <a:ext cx="9905998" cy="9555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cs typeface="Times New Roman"/>
              </a:rPr>
              <a:t>Замещение воспитателя в расписании</a:t>
            </a:r>
            <a:endParaRPr lang="ru-RU" sz="3200" b="1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1442" y="1477206"/>
            <a:ext cx="4004601" cy="4690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Чтобы осуществить временную замену воспитателя в расписании, укажите с помощью выпадающего списка </a:t>
            </a:r>
            <a:r>
              <a:rPr lang="ru-RU" b="1" dirty="0" smtClean="0">
                <a:latin typeface="Times New Roman"/>
                <a:cs typeface="Times New Roman"/>
              </a:rPr>
              <a:t>Воспитатель</a:t>
            </a:r>
            <a:r>
              <a:rPr lang="ru-RU" dirty="0" smtClean="0">
                <a:latin typeface="Times New Roman"/>
                <a:cs typeface="Times New Roman"/>
              </a:rPr>
              <a:t> замещающего воспитателя и нажмите кнопку </a:t>
            </a:r>
            <a:r>
              <a:rPr lang="ru-RU" b="1" dirty="0" smtClean="0">
                <a:latin typeface="Times New Roman"/>
                <a:cs typeface="Times New Roman"/>
              </a:rPr>
              <a:t>Сохранить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9-10-24 в 12.38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5" y="1077763"/>
            <a:ext cx="7158359" cy="57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1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6440" y="1192132"/>
            <a:ext cx="124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5052" y="332244"/>
            <a:ext cx="10480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/>
                <a:cs typeface="Times New Roman"/>
              </a:rPr>
              <a:t>Для работы используйте материалы с нашего сайта </a:t>
            </a:r>
            <a:r>
              <a:rPr lang="ru-RU" sz="2800" b="1" u="sng" dirty="0">
                <a:solidFill>
                  <a:srgbClr val="0070C0"/>
                </a:solidFill>
                <a:latin typeface="Times New Roman"/>
                <a:cs typeface="Times New Roman"/>
              </a:rPr>
              <a:t>http://sakhcdo.ru/</a:t>
            </a:r>
            <a:endParaRPr lang="ru-RU" sz="28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9-10-24 в 10.2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9" y="1368922"/>
            <a:ext cx="5505665" cy="3935422"/>
          </a:xfrm>
          <a:prstGeom prst="rect">
            <a:avLst/>
          </a:prstGeom>
        </p:spPr>
      </p:pic>
      <p:pic>
        <p:nvPicPr>
          <p:cNvPr id="8" name="Изображение 7" descr="Снимок экрана 2019-10-23 в 11.5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88" y="2294352"/>
            <a:ext cx="6547860" cy="41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870" y="1959386"/>
            <a:ext cx="5891356" cy="4873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методист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Буторина Инна Владимировна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(4242) 55-62-06 (доб. 511#)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«Александровск- Сахалинский»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Корсаковский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Курильский городской округ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Невельский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19226" y="1910912"/>
            <a:ext cx="5091523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методист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(4242) 55-62-06 (доб. 510#)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Поронайский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Северо-Курильский городской округ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Смирныховский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Томаринский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Углегорский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Южно-Курильский городской округ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2151" y="322061"/>
            <a:ext cx="8282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mr.tsdo@mail.ru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2151" y="955310"/>
            <a:ext cx="839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сайт: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http://sakhcdo.ru/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626"/>
          </a:xfrm>
        </p:spPr>
      </p:pic>
      <p:sp>
        <p:nvSpPr>
          <p:cNvPr id="5" name="Овал 4"/>
          <p:cNvSpPr/>
          <p:nvPr/>
        </p:nvSpPr>
        <p:spPr>
          <a:xfrm>
            <a:off x="211015" y="677008"/>
            <a:ext cx="5802923" cy="9319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177" y="4066046"/>
            <a:ext cx="2031023" cy="27735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8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4690" y="1432736"/>
            <a:ext cx="3264876" cy="30726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просмотра и работы с документами о движении нажмите на меню /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выберите пункт меню /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воспитанников/.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94" y="365125"/>
            <a:ext cx="7759998" cy="56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5346" y="298938"/>
            <a:ext cx="4434253" cy="5148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организации движения воспитанников в Системе доступно создание следующих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 документов о движении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•зачисление в детсад;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•перевод из группы в группу;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•выбытие из детсада;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•выпускники;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•перевод на следующий год.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Macintosh HD:Users:vika:Desktop:рис.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 bwMode="auto">
          <a:xfrm>
            <a:off x="114299" y="204420"/>
            <a:ext cx="7350369" cy="5492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4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46" y="378069"/>
            <a:ext cx="4914900" cy="579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создания приказа о зачислении выполните следующие действия: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ыберите: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документа: 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в детсад/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Подтип документа: 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зачисленные/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руппу для зачисления воспитанника и нажмите кнопку 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Добавить/.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4" descr="Macintosh HD:Users:vika:Desktop:рис 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4" y="151960"/>
            <a:ext cx="6659368" cy="670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7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993" y="128710"/>
            <a:ext cx="10515600" cy="28782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Подтип документа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Прикрепленные к ОО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воспитанники без конкретной группы обучения, прикрепленные к определенному году обучения.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данный подтип документа о зачислении нужно только для зачисления воспитанников, не посещающих ДОО.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2376"/>
          <a:stretch/>
        </p:blipFill>
        <p:spPr>
          <a:xfrm>
            <a:off x="3082062" y="2901461"/>
            <a:ext cx="604546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0515" y="709002"/>
            <a:ext cx="45514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открывшемся экране /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воспитанников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документа о движении/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номер и дату документа и нажмите кнопку /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воспитанников в приказ/.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4" y="531125"/>
            <a:ext cx="7479618" cy="45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3319" y="1257280"/>
            <a:ext cx="4097216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окне 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способ добавления воспитанника и нажмите кнопку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3" y="216516"/>
            <a:ext cx="7523938" cy="49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348</TotalTime>
  <Words>445</Words>
  <Application>Microsoft Office PowerPoint</Application>
  <PresentationFormat>Широкоэкранный</PresentationFormat>
  <Paragraphs>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Times New Roman</vt:lpstr>
      <vt:lpstr>Trebuchet MS</vt:lpstr>
      <vt:lpstr>Tw Cen MT</vt:lpstr>
      <vt:lpstr>Wingdings</vt:lpstr>
      <vt:lpstr>Контур</vt:lpstr>
      <vt:lpstr>Актуальные вопросы работы дошкольных образовательных организаций в АИС СГО</vt:lpstr>
      <vt:lpstr>Организация движения воспитанников АИС СГО (Модуль ДОО)</vt:lpstr>
      <vt:lpstr>Презентация PowerPoint</vt:lpstr>
      <vt:lpstr>Шаг 1. Для просмотра и работы с документами о движении нажмите на меню /Управление/ и выберите пункт меню /Движение воспитанников/.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движения воспитанников</vt:lpstr>
      <vt:lpstr>Презентация PowerPoint</vt:lpstr>
      <vt:lpstr>Презентация PowerPoint</vt:lpstr>
      <vt:lpstr>Презентация PowerPoint</vt:lpstr>
      <vt:lpstr>Переход на следующий учебный год Функция перехода на новый учебный год доступна с 1 апреля. </vt:lpstr>
      <vt:lpstr>После корректного выполнения процедуры перехода на новый учебный год необходимо «Открыть новый учебный год»</vt:lpstr>
      <vt:lpstr>Корректировка расписания</vt:lpstr>
      <vt:lpstr>Отмена занятия в расписании</vt:lpstr>
      <vt:lpstr>Для быстрого удаления всех занятий конкретной группы обучения или предмета выполните следующие действия: </vt:lpstr>
      <vt:lpstr>Презентация PowerPoint</vt:lpstr>
      <vt:lpstr>Презентация PowerPoint</vt:lpstr>
      <vt:lpstr>Перенос занятия в расписании</vt:lpstr>
      <vt:lpstr>Замещение воспитателя в расписании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дошкольных образовательных организаций в АИС СГО</dc:title>
  <dc:creator>Буторина Инна</dc:creator>
  <cp:lastModifiedBy>Kornienko</cp:lastModifiedBy>
  <cp:revision>57</cp:revision>
  <dcterms:created xsi:type="dcterms:W3CDTF">2019-10-21T23:50:02Z</dcterms:created>
  <dcterms:modified xsi:type="dcterms:W3CDTF">2019-10-24T03:31:59Z</dcterms:modified>
</cp:coreProperties>
</file>