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750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8" r:id="rId11"/>
    <p:sldId id="269" r:id="rId12"/>
    <p:sldId id="278" r:id="rId13"/>
    <p:sldId id="270" r:id="rId14"/>
    <p:sldId id="271" r:id="rId15"/>
    <p:sldId id="279" r:id="rId16"/>
    <p:sldId id="280" r:id="rId17"/>
    <p:sldId id="272" r:id="rId18"/>
    <p:sldId id="273" r:id="rId19"/>
    <p:sldId id="274" r:id="rId20"/>
    <p:sldId id="275" r:id="rId21"/>
    <p:sldId id="276" r:id="rId22"/>
    <p:sldId id="281" r:id="rId23"/>
    <p:sldId id="277" r:id="rId24"/>
    <p:sldId id="282" r:id="rId25"/>
    <p:sldId id="266" r:id="rId26"/>
    <p:sldId id="267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43" autoAdjust="0"/>
    <p:restoredTop sz="94660"/>
  </p:normalViewPr>
  <p:slideViewPr>
    <p:cSldViewPr snapToGrid="0">
      <p:cViewPr varScale="1">
        <p:scale>
          <a:sx n="69" d="100"/>
          <a:sy n="69" d="100"/>
        </p:scale>
        <p:origin x="90" y="10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ornienko\Desktop\&#1054;&#1057;%20&#1043;&#1048;&#1057;%20&#1056;&#1054;\&#1052;&#1053;&#1058;&#1056;&#1043;%20&#1044;&#1054;&#1054;\&#1057;&#1077;&#1085;&#1090;&#1103;&#1073;&#1088;&#1100;%202019\&#1052;&#1053;&#1058;&#1056;&#1043;_&#1044;&#1054;&#1054;_&#1089;&#1077;&#1085;&#1090;&#1103;&#1073;&#1088;&#1100;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ornienko\Desktop\&#1054;&#1057;%20&#1043;&#1048;&#1057;%20&#1056;&#1054;\&#1052;&#1053;&#1058;&#1056;&#1043;%20&#1044;&#1054;&#1054;\&#1057;&#1077;&#1085;&#1090;&#1103;&#1073;&#1088;&#1100;%202019\&#1052;&#1053;&#1058;&#1056;&#1043;_&#1044;&#1054;&#1054;_&#1089;&#1077;&#1085;&#1090;&#1103;&#1073;&#1088;&#1100;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ornienko\Desktop\&#1054;&#1057;%20&#1043;&#1048;&#1057;%20&#1056;&#1054;\&#1052;&#1053;&#1058;&#1056;&#1043;%20&#1044;&#1054;&#1054;\&#1057;&#1077;&#1085;&#1090;&#1103;&#1073;&#1088;&#1100;%202019\&#1052;&#1053;&#1058;&#1056;&#1043;_&#1044;&#1054;&#1054;_&#1089;&#1077;&#1085;&#1090;&#1103;&#1073;&#1088;&#1100;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ornienko\Desktop\&#1054;&#1057;%20&#1043;&#1048;&#1057;%20&#1056;&#1054;\&#1052;&#1053;&#1058;&#1056;&#1043;%20&#1044;&#1054;&#1054;\&#1057;&#1077;&#1085;&#1090;&#1103;&#1073;&#1088;&#1100;%202019\&#1052;&#1053;&#1058;&#1056;&#1043;_&#1044;&#1054;&#1054;_&#1089;&#1077;&#1085;&#1090;&#1103;&#1073;&#1088;&#1100;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ornienko\Desktop\&#1054;&#1057;%20&#1043;&#1048;&#1057;%20&#1056;&#1054;\&#1052;&#1053;&#1058;&#1056;&#1043;%20&#1044;&#1054;&#1054;\&#1057;&#1077;&#1085;&#1090;&#1103;&#1073;&#1088;&#1100;%202019\&#1052;&#1053;&#1058;&#1056;&#1043;_&#1044;&#1054;&#1054;_&#1089;&#1077;&#1085;&#1090;&#1103;&#1073;&#1088;&#1100;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ornienko\Desktop\&#1054;&#1057;%20&#1043;&#1048;&#1057;%20&#1056;&#1054;\&#1052;&#1053;&#1058;&#1056;&#1043;%20&#1044;&#1054;&#1054;\&#1057;&#1077;&#1085;&#1090;&#1103;&#1073;&#1088;&#1100;%202019\&#1052;&#1053;&#1058;&#1056;&#1043;_&#1044;&#1054;&#1054;_&#1089;&#1077;&#1085;&#1090;&#1103;&#1073;&#1088;&#1100;.xls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ornienko\Desktop\&#1054;&#1057;%20&#1043;&#1048;&#1057;%20&#1056;&#1054;\&#1052;&#1053;&#1058;&#1056;&#1043;%20&#1044;&#1054;&#1054;\&#1057;&#1077;&#1085;&#1090;&#1103;&#1073;&#1088;&#1100;%202019\&#1052;&#1053;&#1058;&#1056;&#1043;_&#1044;&#1054;&#1054;_&#1089;&#1077;&#1085;&#1090;&#1103;&#1073;&#1088;&#1100;.xls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ornienko\Desktop\&#1054;&#1057;%20&#1043;&#1048;&#1057;%20&#1056;&#1054;\&#1052;&#1053;&#1058;&#1056;&#1043;%20&#1044;&#1054;&#1054;\&#1057;&#1077;&#1085;&#1090;&#1103;&#1073;&#1088;&#1100;%202019\&#1052;&#1053;&#1058;&#1056;&#1043;_&#1044;&#1054;&#1054;_&#1089;&#1077;&#1085;&#1090;&#1103;&#1073;&#1088;&#1100;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ornienko\Desktop\&#1054;&#1057;%20&#1043;&#1048;&#1057;%20&#1056;&#1054;\&#1052;&#1053;&#1058;&#1056;&#1043;%20&#1044;&#1054;&#1054;\&#1057;&#1077;&#1085;&#1090;&#1103;&#1073;&#1088;&#1100;%202019\&#1052;&#1053;&#1058;&#1056;&#1043;_&#1044;&#1054;&#1054;_&#1089;&#1077;&#1085;&#1090;&#1103;&#1073;&#1088;&#1100;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ornienko\Desktop\&#1054;&#1057;%20&#1043;&#1048;&#1057;%20&#1056;&#1054;\&#1052;&#1053;&#1058;&#1056;&#1043;%20&#1044;&#1054;&#1054;\&#1057;&#1077;&#1085;&#1090;&#1103;&#1073;&#1088;&#1100;%202019\&#1052;&#1053;&#1058;&#1056;&#1043;_&#1044;&#1054;&#1054;_&#1089;&#1077;&#1085;&#1090;&#1103;&#1073;&#1088;&#1100;.xls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ornienko\Desktop\&#1054;&#1057;%20&#1043;&#1048;&#1057;%20&#1056;&#1054;\&#1052;&#1053;&#1058;&#1056;&#1043;%20&#1044;&#1054;&#1054;\&#1057;&#1077;&#1085;&#1090;&#1103;&#1073;&#1088;&#1100;%202019\&#1052;&#1053;&#1058;&#1056;&#1043;_&#1044;&#1054;&#1054;_&#1089;&#1077;&#1085;&#1090;&#1103;&#1073;&#1088;&#1100;.xls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ornienko\Desktop\&#1054;&#1057;%20&#1043;&#1048;&#1057;%20&#1056;&#1054;\&#1052;&#1053;&#1058;&#1056;&#1043;%20&#1044;&#1054;&#1054;\&#1057;&#1077;&#1085;&#1090;&#1103;&#1073;&#1088;&#1100;%202019\&#1052;&#1053;&#1058;&#1056;&#1043;_&#1044;&#1054;&#1054;_&#1089;&#1077;&#1085;&#1090;&#1103;&#1073;&#1088;&#1100;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ornienko\Desktop\&#1054;&#1057;%20&#1043;&#1048;&#1057;%20&#1056;&#1054;\&#1052;&#1053;&#1058;&#1056;&#1043;%20&#1044;&#1054;&#1054;\&#1057;&#1077;&#1085;&#1090;&#1103;&#1073;&#1088;&#1100;%202019\&#1052;&#1053;&#1058;&#1056;&#1043;_&#1044;&#1054;&#1054;_&#1089;&#1077;&#1085;&#1090;&#1103;&#1073;&#1088;&#1100;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ornienko\Desktop\&#1054;&#1057;%20&#1043;&#1048;&#1057;%20&#1056;&#1054;\&#1052;&#1053;&#1058;&#1056;&#1043;%20&#1044;&#1054;&#1054;\&#1057;&#1077;&#1085;&#1090;&#1103;&#1073;&#1088;&#1100;%202019\&#1052;&#1053;&#1058;&#1056;&#1043;_&#1044;&#1054;&#1054;_&#1089;&#1077;&#1085;&#1090;&#1103;&#1073;&#1088;&#1100;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ornienko\Desktop\&#1054;&#1057;%20&#1043;&#1048;&#1057;%20&#1056;&#1054;\&#1052;&#1053;&#1058;&#1056;&#1043;%20&#1044;&#1054;&#1054;\&#1057;&#1077;&#1085;&#1090;&#1103;&#1073;&#1088;&#1100;%202019\&#1052;&#1053;&#1058;&#1056;&#1043;_&#1044;&#1054;&#1054;_&#1089;&#1077;&#1085;&#1090;&#1103;&#1073;&#1088;&#1100;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ornienko\Desktop\&#1054;&#1057;%20&#1043;&#1048;&#1057;%20&#1056;&#1054;\&#1052;&#1053;&#1058;&#1056;&#1043;%20&#1044;&#1054;&#1054;\&#1057;&#1077;&#1085;&#1090;&#1103;&#1073;&#1088;&#1100;%202019\&#1052;&#1053;&#1058;&#1056;&#1043;_&#1044;&#1054;&#1054;_&#1089;&#1077;&#1085;&#1090;&#1103;&#1073;&#1088;&#1100;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FF0000"/>
            </a:solidFill>
            <a:ln w="25400">
              <a:noFill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  <a:ln w="25400">
                <a:noFill/>
              </a:ln>
            </c:spPr>
            <c:extLst>
              <c:ext xmlns:c16="http://schemas.microsoft.com/office/drawing/2014/chart" uri="{C3380CC4-5D6E-409C-BE32-E72D297353CC}">
                <c16:uniqueId val="{00000001-88BC-478B-BB69-79CC83771324}"/>
              </c:ext>
            </c:extLst>
          </c:dPt>
          <c:dPt>
            <c:idx val="1"/>
            <c:invertIfNegative val="0"/>
            <c:bubble3D val="0"/>
            <c:spPr>
              <a:solidFill>
                <a:srgbClr val="FFC000"/>
              </a:solidFill>
              <a:ln w="25400">
                <a:noFill/>
              </a:ln>
            </c:spPr>
            <c:extLst>
              <c:ext xmlns:c16="http://schemas.microsoft.com/office/drawing/2014/chart" uri="{C3380CC4-5D6E-409C-BE32-E72D297353CC}">
                <c16:uniqueId val="{00000003-88BC-478B-BB69-79CC83771324}"/>
              </c:ext>
            </c:extLst>
          </c:dPt>
          <c:dPt>
            <c:idx val="2"/>
            <c:invertIfNegative val="0"/>
            <c:bubble3D val="0"/>
            <c:spPr>
              <a:solidFill>
                <a:srgbClr val="FFC000"/>
              </a:solidFill>
              <a:ln w="25400">
                <a:noFill/>
              </a:ln>
            </c:spPr>
            <c:extLst>
              <c:ext xmlns:c16="http://schemas.microsoft.com/office/drawing/2014/chart" uri="{C3380CC4-5D6E-409C-BE32-E72D297353CC}">
                <c16:uniqueId val="{00000005-88BC-478B-BB69-79CC83771324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88BC-478B-BB69-79CC83771324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88BC-478B-BB69-79CC83771324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B-88BC-478B-BB69-79CC83771324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D-88BC-478B-BB69-79CC83771324}"/>
              </c:ext>
            </c:extLst>
          </c:dPt>
          <c:dPt>
            <c:idx val="1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F-88BC-478B-BB69-79CC83771324}"/>
              </c:ext>
            </c:extLst>
          </c:dPt>
          <c:dPt>
            <c:idx val="1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1-88BC-478B-BB69-79CC83771324}"/>
              </c:ext>
            </c:extLst>
          </c:dPt>
          <c:dPt>
            <c:idx val="1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3-88BC-478B-BB69-79CC83771324}"/>
              </c:ext>
            </c:extLst>
          </c:dPt>
          <c:dPt>
            <c:idx val="1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5-88BC-478B-BB69-79CC83771324}"/>
              </c:ext>
            </c:extLst>
          </c:dPt>
          <c:dLbls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Свод_МО!$B$3:$B$20</c:f>
              <c:strCache>
                <c:ptCount val="18"/>
                <c:pt idx="0">
                  <c:v>Углегорский городской округ</c:v>
                </c:pt>
                <c:pt idx="1">
                  <c:v>Поронайский городской округ</c:v>
                </c:pt>
                <c:pt idx="2">
                  <c:v>Холмский городской округ</c:v>
                </c:pt>
                <c:pt idx="3">
                  <c:v>Тымовский городской округ</c:v>
                </c:pt>
                <c:pt idx="4">
                  <c:v>Невельский городской округ</c:v>
                </c:pt>
                <c:pt idx="5">
                  <c:v>Городской округ «Смирныховский»</c:v>
                </c:pt>
                <c:pt idx="6">
                  <c:v>Городской округ «Александровск-Сахалинский район» </c:v>
                </c:pt>
                <c:pt idx="7">
                  <c:v>Городской округ «Охинский»</c:v>
                </c:pt>
                <c:pt idx="8">
                  <c:v>Анивский городской округ</c:v>
                </c:pt>
                <c:pt idx="9">
                  <c:v>Городской округ «Долинский»</c:v>
                </c:pt>
                <c:pt idx="10">
                  <c:v>Южно-Курильский городской округ</c:v>
                </c:pt>
                <c:pt idx="11">
                  <c:v>Городской округ "город Южно-Сахалинск"</c:v>
                </c:pt>
                <c:pt idx="12">
                  <c:v>Корсаковский городской округ</c:v>
                </c:pt>
                <c:pt idx="13">
                  <c:v>Макаровский городской округ</c:v>
                </c:pt>
                <c:pt idx="14">
                  <c:v>Городской округ Ногликский</c:v>
                </c:pt>
                <c:pt idx="15">
                  <c:v>Томаринский городской округ</c:v>
                </c:pt>
                <c:pt idx="16">
                  <c:v>Курильский городской округ</c:v>
                </c:pt>
                <c:pt idx="17">
                  <c:v>Северо-Курильский городской округ</c:v>
                </c:pt>
              </c:strCache>
            </c:strRef>
          </c:cat>
          <c:val>
            <c:numRef>
              <c:f>Свод_МО!$D$3:$D$20</c:f>
              <c:numCache>
                <c:formatCode>#,##0</c:formatCode>
                <c:ptCount val="18"/>
                <c:pt idx="0">
                  <c:v>97</c:v>
                </c:pt>
                <c:pt idx="1">
                  <c:v>73</c:v>
                </c:pt>
                <c:pt idx="2">
                  <c:v>62</c:v>
                </c:pt>
                <c:pt idx="3">
                  <c:v>59</c:v>
                </c:pt>
                <c:pt idx="4">
                  <c:v>58</c:v>
                </c:pt>
                <c:pt idx="5">
                  <c:v>48</c:v>
                </c:pt>
                <c:pt idx="6">
                  <c:v>43</c:v>
                </c:pt>
                <c:pt idx="7">
                  <c:v>43</c:v>
                </c:pt>
                <c:pt idx="8">
                  <c:v>43</c:v>
                </c:pt>
                <c:pt idx="9">
                  <c:v>38</c:v>
                </c:pt>
                <c:pt idx="10">
                  <c:v>32</c:v>
                </c:pt>
                <c:pt idx="11">
                  <c:v>31</c:v>
                </c:pt>
                <c:pt idx="12">
                  <c:v>28</c:v>
                </c:pt>
                <c:pt idx="13">
                  <c:v>25</c:v>
                </c:pt>
                <c:pt idx="14">
                  <c:v>23</c:v>
                </c:pt>
                <c:pt idx="15">
                  <c:v>23</c:v>
                </c:pt>
                <c:pt idx="16">
                  <c:v>16</c:v>
                </c:pt>
                <c:pt idx="1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6-88BC-478B-BB69-79CC8377132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365240288"/>
        <c:axId val="1"/>
      </c:barChart>
      <c:catAx>
        <c:axId val="3652402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ax val="1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ln w="9525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65240288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FFC000"/>
            </a:solidFill>
            <a:ln w="25400">
              <a:noFill/>
            </a:ln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9F19-47F9-AF9F-3DB88DA19EF1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9F19-47F9-AF9F-3DB88DA19EF1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9F19-47F9-AF9F-3DB88DA19EF1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9F19-47F9-AF9F-3DB88DA19EF1}"/>
              </c:ext>
            </c:extLst>
          </c:dPt>
          <c:dPt>
            <c:idx val="4"/>
            <c:invertIfNegative val="0"/>
            <c:bubble3D val="0"/>
            <c:spPr>
              <a:solidFill>
                <a:srgbClr val="FF0000"/>
              </a:solidFill>
              <a:ln w="25400">
                <a:noFill/>
              </a:ln>
            </c:spPr>
            <c:extLst>
              <c:ext xmlns:c16="http://schemas.microsoft.com/office/drawing/2014/chart" uri="{C3380CC4-5D6E-409C-BE32-E72D297353CC}">
                <c16:uniqueId val="{00000005-9F19-47F9-AF9F-3DB88DA19EF1}"/>
              </c:ext>
            </c:extLst>
          </c:dPt>
          <c:dPt>
            <c:idx val="5"/>
            <c:invertIfNegative val="0"/>
            <c:bubble3D val="0"/>
            <c:spPr>
              <a:solidFill>
                <a:srgbClr val="FF0000"/>
              </a:solidFill>
              <a:ln w="25400">
                <a:noFill/>
              </a:ln>
            </c:spPr>
            <c:extLst>
              <c:ext xmlns:c16="http://schemas.microsoft.com/office/drawing/2014/chart" uri="{C3380CC4-5D6E-409C-BE32-E72D297353CC}">
                <c16:uniqueId val="{00000007-9F19-47F9-AF9F-3DB88DA19EF1}"/>
              </c:ext>
            </c:extLst>
          </c:dPt>
          <c:dPt>
            <c:idx val="6"/>
            <c:invertIfNegative val="0"/>
            <c:bubble3D val="0"/>
            <c:spPr>
              <a:solidFill>
                <a:srgbClr val="FF0000"/>
              </a:solidFill>
              <a:ln w="25400">
                <a:noFill/>
              </a:ln>
            </c:spPr>
            <c:extLst>
              <c:ext xmlns:c16="http://schemas.microsoft.com/office/drawing/2014/chart" uri="{C3380CC4-5D6E-409C-BE32-E72D297353CC}">
                <c16:uniqueId val="{00000009-9F19-47F9-AF9F-3DB88DA19EF1}"/>
              </c:ext>
            </c:extLst>
          </c:dPt>
          <c:dPt>
            <c:idx val="7"/>
            <c:invertIfNegative val="0"/>
            <c:bubble3D val="0"/>
            <c:spPr>
              <a:solidFill>
                <a:srgbClr val="FF0000"/>
              </a:solidFill>
              <a:ln w="25400">
                <a:noFill/>
              </a:ln>
            </c:spPr>
            <c:extLst>
              <c:ext xmlns:c16="http://schemas.microsoft.com/office/drawing/2014/chart" uri="{C3380CC4-5D6E-409C-BE32-E72D297353CC}">
                <c16:uniqueId val="{0000000B-9F19-47F9-AF9F-3DB88DA19EF1}"/>
              </c:ext>
            </c:extLst>
          </c:dPt>
          <c:dPt>
            <c:idx val="12"/>
            <c:invertIfNegative val="0"/>
            <c:bubble3D val="0"/>
            <c:spPr>
              <a:solidFill>
                <a:srgbClr val="FF0000"/>
              </a:solidFill>
              <a:ln w="25400">
                <a:noFill/>
              </a:ln>
            </c:spPr>
            <c:extLst>
              <c:ext xmlns:c16="http://schemas.microsoft.com/office/drawing/2014/chart" uri="{C3380CC4-5D6E-409C-BE32-E72D297353CC}">
                <c16:uniqueId val="{0000000D-9F19-47F9-AF9F-3DB88DA19EF1}"/>
              </c:ext>
            </c:extLst>
          </c:dPt>
          <c:dPt>
            <c:idx val="13"/>
            <c:invertIfNegative val="0"/>
            <c:bubble3D val="0"/>
            <c:spPr>
              <a:solidFill>
                <a:srgbClr val="FF0000"/>
              </a:solidFill>
              <a:ln w="25400">
                <a:noFill/>
              </a:ln>
            </c:spPr>
            <c:extLst>
              <c:ext xmlns:c16="http://schemas.microsoft.com/office/drawing/2014/chart" uri="{C3380CC4-5D6E-409C-BE32-E72D297353CC}">
                <c16:uniqueId val="{0000000F-9F19-47F9-AF9F-3DB88DA19EF1}"/>
              </c:ext>
            </c:extLst>
          </c:dPt>
          <c:dPt>
            <c:idx val="14"/>
            <c:invertIfNegative val="0"/>
            <c:bubble3D val="0"/>
            <c:spPr>
              <a:solidFill>
                <a:srgbClr val="FF0000"/>
              </a:solidFill>
              <a:ln w="25400">
                <a:noFill/>
              </a:ln>
            </c:spPr>
            <c:extLst>
              <c:ext xmlns:c16="http://schemas.microsoft.com/office/drawing/2014/chart" uri="{C3380CC4-5D6E-409C-BE32-E72D297353CC}">
                <c16:uniqueId val="{00000011-9F19-47F9-AF9F-3DB88DA19EF1}"/>
              </c:ext>
            </c:extLst>
          </c:dPt>
          <c:dPt>
            <c:idx val="15"/>
            <c:invertIfNegative val="0"/>
            <c:bubble3D val="0"/>
            <c:spPr>
              <a:solidFill>
                <a:srgbClr val="FF0000"/>
              </a:solidFill>
              <a:ln w="25400">
                <a:noFill/>
              </a:ln>
            </c:spPr>
            <c:extLst>
              <c:ext xmlns:c16="http://schemas.microsoft.com/office/drawing/2014/chart" uri="{C3380CC4-5D6E-409C-BE32-E72D297353CC}">
                <c16:uniqueId val="{00000013-9F19-47F9-AF9F-3DB88DA19EF1}"/>
              </c:ext>
            </c:extLst>
          </c:dPt>
          <c:dLbls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Оха!$C$3:$C$11</c:f>
              <c:strCache>
                <c:ptCount val="9"/>
                <c:pt idx="0">
                  <c:v>МБДОУ детский сад № 20 "Снегурочка" г. Охи</c:v>
                </c:pt>
                <c:pt idx="1">
                  <c:v>СШИ с. Некрасовка (дошкольные группы)</c:v>
                </c:pt>
                <c:pt idx="2">
                  <c:v>МБДОУ детский сад № 1 "Родничок" г. Охи</c:v>
                </c:pt>
                <c:pt idx="3">
                  <c:v>МБДОУ детский сад № 10 "Золушка" г. Охи</c:v>
                </c:pt>
                <c:pt idx="4">
                  <c:v>МБДОУ детский сад № 2 "Солнышко" г. Охи</c:v>
                </c:pt>
                <c:pt idx="5">
                  <c:v>МБДОУ детский сад № 5 "Звездочка" г. Охи</c:v>
                </c:pt>
                <c:pt idx="6">
                  <c:v>МБДОУ детский сад № 7 "Журавушка" г. Охи</c:v>
                </c:pt>
                <c:pt idx="7">
                  <c:v>МБДОУ Центр развития ребенка - детский сад № 8 "Буратино" г. Охи</c:v>
                </c:pt>
                <c:pt idx="8">
                  <c:v>МБОУ СОШ с.Тунгор (дошкольные группы)</c:v>
                </c:pt>
              </c:strCache>
            </c:strRef>
          </c:cat>
          <c:val>
            <c:numRef>
              <c:f>Оха!$S$3:$S$11</c:f>
              <c:numCache>
                <c:formatCode>#,##0</c:formatCode>
                <c:ptCount val="9"/>
                <c:pt idx="0">
                  <c:v>75</c:v>
                </c:pt>
                <c:pt idx="1">
                  <c:v>75</c:v>
                </c:pt>
                <c:pt idx="2">
                  <c:v>69</c:v>
                </c:pt>
                <c:pt idx="3">
                  <c:v>69</c:v>
                </c:pt>
                <c:pt idx="4">
                  <c:v>38</c:v>
                </c:pt>
                <c:pt idx="5">
                  <c:v>38</c:v>
                </c:pt>
                <c:pt idx="6">
                  <c:v>13</c:v>
                </c:pt>
                <c:pt idx="7">
                  <c:v>13</c:v>
                </c:pt>
                <c:pt idx="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9F19-47F9-AF9F-3DB88DA19EF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954400015"/>
        <c:axId val="1"/>
      </c:barChart>
      <c:catAx>
        <c:axId val="954400015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ax val="1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ln w="9525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54400015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FFC000"/>
            </a:solidFill>
            <a:ln w="25400">
              <a:noFill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  <a:ln w="25400">
                <a:noFill/>
              </a:ln>
            </c:spPr>
            <c:extLst>
              <c:ext xmlns:c16="http://schemas.microsoft.com/office/drawing/2014/chart" uri="{C3380CC4-5D6E-409C-BE32-E72D297353CC}">
                <c16:uniqueId val="{00000001-1143-44D5-931D-05E5F3475179}"/>
              </c:ext>
            </c:extLst>
          </c:dPt>
          <c:dPt>
            <c:idx val="1"/>
            <c:invertIfNegative val="0"/>
            <c:bubble3D val="0"/>
            <c:spPr>
              <a:solidFill>
                <a:srgbClr val="00B050"/>
              </a:solidFill>
              <a:ln w="25400">
                <a:noFill/>
              </a:ln>
            </c:spPr>
            <c:extLst>
              <c:ext xmlns:c16="http://schemas.microsoft.com/office/drawing/2014/chart" uri="{C3380CC4-5D6E-409C-BE32-E72D297353CC}">
                <c16:uniqueId val="{00000003-1143-44D5-931D-05E5F3475179}"/>
              </c:ext>
            </c:extLst>
          </c:dPt>
          <c:dPt>
            <c:idx val="2"/>
            <c:invertIfNegative val="0"/>
            <c:bubble3D val="0"/>
            <c:spPr>
              <a:solidFill>
                <a:srgbClr val="00B050"/>
              </a:solidFill>
              <a:ln w="25400">
                <a:noFill/>
              </a:ln>
            </c:spPr>
            <c:extLst>
              <c:ext xmlns:c16="http://schemas.microsoft.com/office/drawing/2014/chart" uri="{C3380CC4-5D6E-409C-BE32-E72D297353CC}">
                <c16:uniqueId val="{00000005-1143-44D5-931D-05E5F3475179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1143-44D5-931D-05E5F3475179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1143-44D5-931D-05E5F3475179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8-1143-44D5-931D-05E5F3475179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1143-44D5-931D-05E5F3475179}"/>
              </c:ext>
            </c:extLst>
          </c:dPt>
          <c:dPt>
            <c:idx val="1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A-1143-44D5-931D-05E5F3475179}"/>
              </c:ext>
            </c:extLst>
          </c:dPt>
          <c:dPt>
            <c:idx val="1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B-1143-44D5-931D-05E5F3475179}"/>
              </c:ext>
            </c:extLst>
          </c:dPt>
          <c:dPt>
            <c:idx val="1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C-1143-44D5-931D-05E5F3475179}"/>
              </c:ext>
            </c:extLst>
          </c:dPt>
          <c:dPt>
            <c:idx val="1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D-1143-44D5-931D-05E5F3475179}"/>
              </c:ext>
            </c:extLst>
          </c:dPt>
          <c:dLbls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Поронайск!$C$3:$C$13</c:f>
              <c:strCache>
                <c:ptCount val="11"/>
                <c:pt idx="0">
                  <c:v>МБДОУ детский сад комбинированного вида № 2 "Кораблик" г. Поронайска</c:v>
                </c:pt>
                <c:pt idx="1">
                  <c:v>МБДОУ детский сад № 12 "Аленушка" с.Восток</c:v>
                </c:pt>
                <c:pt idx="2">
                  <c:v>МБДОУ детский сад комбинированного вида № 1 "Дружные ребята" г. Поронайска</c:v>
                </c:pt>
                <c:pt idx="3">
                  <c:v>МБДОУ детский сад комбинированного вида №5 "Сказка" г. Поронайска</c:v>
                </c:pt>
                <c:pt idx="4">
                  <c:v>МБДОУ детский сад комбинированного вида № 8 г. Поронайска</c:v>
                </c:pt>
                <c:pt idx="5">
                  <c:v>МБДОУ детский сад № 34 "Морячок" г.Поронайска</c:v>
                </c:pt>
                <c:pt idx="6">
                  <c:v>МКОУ СОШ с Гастелло (дошкольные группы) </c:v>
                </c:pt>
                <c:pt idx="7">
                  <c:v>МКОУ СОШ с. Малиновка (дошкольные группы)</c:v>
                </c:pt>
                <c:pt idx="8">
                  <c:v>МБДОУ детский сад №4 "Ивушка" с. Леонидово</c:v>
                </c:pt>
                <c:pt idx="9">
                  <c:v>МБДОУ детский сад № 7 «Дельфин»  п.(Вахрушев)</c:v>
                </c:pt>
                <c:pt idx="10">
                  <c:v>МКОУ СОШ с.Тихменево (Дошкольные группы)</c:v>
                </c:pt>
              </c:strCache>
            </c:strRef>
          </c:cat>
          <c:val>
            <c:numRef>
              <c:f>Поронайск!$S$3:$S$13</c:f>
              <c:numCache>
                <c:formatCode>#,##0</c:formatCode>
                <c:ptCount val="11"/>
                <c:pt idx="0">
                  <c:v>94</c:v>
                </c:pt>
                <c:pt idx="1">
                  <c:v>88</c:v>
                </c:pt>
                <c:pt idx="2">
                  <c:v>81</c:v>
                </c:pt>
                <c:pt idx="3">
                  <c:v>75</c:v>
                </c:pt>
                <c:pt idx="4">
                  <c:v>75</c:v>
                </c:pt>
                <c:pt idx="5">
                  <c:v>69</c:v>
                </c:pt>
                <c:pt idx="6">
                  <c:v>69</c:v>
                </c:pt>
                <c:pt idx="7">
                  <c:v>69</c:v>
                </c:pt>
                <c:pt idx="8">
                  <c:v>63</c:v>
                </c:pt>
                <c:pt idx="9">
                  <c:v>63</c:v>
                </c:pt>
                <c:pt idx="10">
                  <c:v>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1143-44D5-931D-05E5F347517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945902527"/>
        <c:axId val="1"/>
      </c:barChart>
      <c:catAx>
        <c:axId val="945902527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ax val="1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ln w="9525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45902527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FFC000"/>
            </a:solidFill>
            <a:ln w="25400">
              <a:noFill/>
            </a:ln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8643-4935-A99D-5949BC9CBEAA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8643-4935-A99D-5949BC9CBEAA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8643-4935-A99D-5949BC9CBEAA}"/>
              </c:ext>
            </c:extLst>
          </c:dPt>
          <c:dPt>
            <c:idx val="3"/>
            <c:invertIfNegative val="0"/>
            <c:bubble3D val="0"/>
            <c:spPr>
              <a:solidFill>
                <a:srgbClr val="FF0000"/>
              </a:solidFill>
              <a:ln w="25400">
                <a:noFill/>
              </a:ln>
            </c:spPr>
            <c:extLst>
              <c:ext xmlns:c16="http://schemas.microsoft.com/office/drawing/2014/chart" uri="{C3380CC4-5D6E-409C-BE32-E72D297353CC}">
                <c16:uniqueId val="{00000004-8643-4935-A99D-5949BC9CBEAA}"/>
              </c:ext>
            </c:extLst>
          </c:dPt>
          <c:dPt>
            <c:idx val="4"/>
            <c:invertIfNegative val="0"/>
            <c:bubble3D val="0"/>
            <c:spPr>
              <a:solidFill>
                <a:srgbClr val="FF0000"/>
              </a:solidFill>
              <a:ln w="25400">
                <a:noFill/>
              </a:ln>
            </c:spPr>
            <c:extLst>
              <c:ext xmlns:c16="http://schemas.microsoft.com/office/drawing/2014/chart" uri="{C3380CC4-5D6E-409C-BE32-E72D297353CC}">
                <c16:uniqueId val="{00000006-8643-4935-A99D-5949BC9CBEAA}"/>
              </c:ext>
            </c:extLst>
          </c:dPt>
          <c:dPt>
            <c:idx val="5"/>
            <c:invertIfNegative val="0"/>
            <c:bubble3D val="0"/>
            <c:spPr>
              <a:solidFill>
                <a:srgbClr val="FF0000"/>
              </a:solidFill>
              <a:ln w="25400">
                <a:noFill/>
              </a:ln>
            </c:spPr>
            <c:extLst>
              <c:ext xmlns:c16="http://schemas.microsoft.com/office/drawing/2014/chart" uri="{C3380CC4-5D6E-409C-BE32-E72D297353CC}">
                <c16:uniqueId val="{00000008-8643-4935-A99D-5949BC9CBEAA}"/>
              </c:ext>
            </c:extLst>
          </c:dPt>
          <c:dPt>
            <c:idx val="6"/>
            <c:invertIfNegative val="0"/>
            <c:bubble3D val="0"/>
            <c:spPr>
              <a:solidFill>
                <a:srgbClr val="FF0000"/>
              </a:solidFill>
              <a:ln w="25400">
                <a:noFill/>
              </a:ln>
            </c:spPr>
            <c:extLst>
              <c:ext xmlns:c16="http://schemas.microsoft.com/office/drawing/2014/chart" uri="{C3380CC4-5D6E-409C-BE32-E72D297353CC}">
                <c16:uniqueId val="{0000000A-8643-4935-A99D-5949BC9CBEAA}"/>
              </c:ext>
            </c:extLst>
          </c:dPt>
          <c:dPt>
            <c:idx val="7"/>
            <c:invertIfNegative val="0"/>
            <c:bubble3D val="0"/>
            <c:spPr>
              <a:solidFill>
                <a:srgbClr val="FF0000"/>
              </a:solidFill>
              <a:ln w="25400">
                <a:noFill/>
              </a:ln>
            </c:spPr>
            <c:extLst>
              <c:ext xmlns:c16="http://schemas.microsoft.com/office/drawing/2014/chart" uri="{C3380CC4-5D6E-409C-BE32-E72D297353CC}">
                <c16:uniqueId val="{0000000C-8643-4935-A99D-5949BC9CBEAA}"/>
              </c:ext>
            </c:extLst>
          </c:dPt>
          <c:dPt>
            <c:idx val="1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D-8643-4935-A99D-5949BC9CBEAA}"/>
              </c:ext>
            </c:extLst>
          </c:dPt>
          <c:dPt>
            <c:idx val="1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E-8643-4935-A99D-5949BC9CBEAA}"/>
              </c:ext>
            </c:extLst>
          </c:dPt>
          <c:dPt>
            <c:idx val="1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F-8643-4935-A99D-5949BC9CBEAA}"/>
              </c:ext>
            </c:extLst>
          </c:dPt>
          <c:dPt>
            <c:idx val="1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0-8643-4935-A99D-5949BC9CBEAA}"/>
              </c:ext>
            </c:extLst>
          </c:dPt>
          <c:dLbls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Смирных!$C$3:$C$10</c:f>
              <c:strCache>
                <c:ptCount val="8"/>
                <c:pt idx="0">
                  <c:v>МБОУ СОШ с. Буюклы (дошкольные группы)</c:v>
                </c:pt>
                <c:pt idx="1">
                  <c:v>МБОУ СОШ  с. Онор (дошкольные группы)</c:v>
                </c:pt>
                <c:pt idx="2">
                  <c:v>МБДОУ детский сад " Островок" пгт. Смирных</c:v>
                </c:pt>
                <c:pt idx="3">
                  <c:v>МБДОУ детский сад № 17 "Солнышко" пгт. Смирных</c:v>
                </c:pt>
                <c:pt idx="4">
                  <c:v>МБОУ СОШ с. Рощино (дошкольные группы)</c:v>
                </c:pt>
                <c:pt idx="5">
                  <c:v>МБОУ СОШ с. Первомайск (дошкольные группы)</c:v>
                </c:pt>
                <c:pt idx="6">
                  <c:v>МБДОУ детский сад №1 "Улыбка" пгт. Смирных  </c:v>
                </c:pt>
                <c:pt idx="7">
                  <c:v>МБДОУ детского сада №4 "Звездочка" с. Победино </c:v>
                </c:pt>
              </c:strCache>
            </c:strRef>
          </c:cat>
          <c:val>
            <c:numRef>
              <c:f>Смирных!$S$3:$S$10</c:f>
              <c:numCache>
                <c:formatCode>#,##0</c:formatCode>
                <c:ptCount val="8"/>
                <c:pt idx="0">
                  <c:v>69</c:v>
                </c:pt>
                <c:pt idx="1">
                  <c:v>69</c:v>
                </c:pt>
                <c:pt idx="2">
                  <c:v>63</c:v>
                </c:pt>
                <c:pt idx="3">
                  <c:v>50</c:v>
                </c:pt>
                <c:pt idx="4">
                  <c:v>50</c:v>
                </c:pt>
                <c:pt idx="5">
                  <c:v>44</c:v>
                </c:pt>
                <c:pt idx="6">
                  <c:v>31</c:v>
                </c:pt>
                <c:pt idx="7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8643-4935-A99D-5949BC9CBEA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945908767"/>
        <c:axId val="1"/>
      </c:barChart>
      <c:catAx>
        <c:axId val="945908767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ax val="1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ln w="9525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45908767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FF0000"/>
            </a:solidFill>
            <a:ln w="25400">
              <a:noFill/>
            </a:ln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2CF6-46F1-884F-49D2F4FDBEEE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2CF6-46F1-884F-49D2F4FDBEEE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2CF6-46F1-884F-49D2F4FDBEEE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2CF6-46F1-884F-49D2F4FDBEEE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2CF6-46F1-884F-49D2F4FDBEEE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2CF6-46F1-884F-49D2F4FDBEEE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2CF6-46F1-884F-49D2F4FDBEEE}"/>
              </c:ext>
            </c:extLst>
          </c:dPt>
          <c:dPt>
            <c:idx val="1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2CF6-46F1-884F-49D2F4FDBEEE}"/>
              </c:ext>
            </c:extLst>
          </c:dPt>
          <c:dPt>
            <c:idx val="1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8-2CF6-46F1-884F-49D2F4FDBEEE}"/>
              </c:ext>
            </c:extLst>
          </c:dPt>
          <c:dPt>
            <c:idx val="1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2CF6-46F1-884F-49D2F4FDBEEE}"/>
              </c:ext>
            </c:extLst>
          </c:dPt>
          <c:dPt>
            <c:idx val="1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A-2CF6-46F1-884F-49D2F4FDBEEE}"/>
              </c:ext>
            </c:extLst>
          </c:dPt>
          <c:dLbls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Томари!$C$3:$C$8</c:f>
              <c:strCache>
                <c:ptCount val="6"/>
                <c:pt idx="0">
                  <c:v>МБДОУ детский сад № 4 "Теремок" с. Красногорск </c:v>
                </c:pt>
                <c:pt idx="1">
                  <c:v>МБОУ СОШ с. Красногорск (дошкольные группы)</c:v>
                </c:pt>
                <c:pt idx="2">
                  <c:v>МБДОУ детский сад № 3 "Малыш" г.Томари </c:v>
                </c:pt>
                <c:pt idx="3">
                  <c:v>МБДОУ детский сад № 7 "Сказка" г.Томари </c:v>
                </c:pt>
                <c:pt idx="4">
                  <c:v>МБОУ СОШ с. Пензенское (дошкольные группы)</c:v>
                </c:pt>
                <c:pt idx="5">
                  <c:v>МБОУ СОШ с. Ильинское (дошкольные группы)</c:v>
                </c:pt>
              </c:strCache>
            </c:strRef>
          </c:cat>
          <c:val>
            <c:numRef>
              <c:f>Томари!$S$3:$S$8</c:f>
              <c:numCache>
                <c:formatCode>#,##0</c:formatCode>
                <c:ptCount val="6"/>
                <c:pt idx="0">
                  <c:v>50</c:v>
                </c:pt>
                <c:pt idx="1">
                  <c:v>44</c:v>
                </c:pt>
                <c:pt idx="2">
                  <c:v>13</c:v>
                </c:pt>
                <c:pt idx="3">
                  <c:v>13</c:v>
                </c:pt>
                <c:pt idx="4">
                  <c:v>13</c:v>
                </c:pt>
                <c:pt idx="5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2CF6-46F1-884F-49D2F4FDBE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945912927"/>
        <c:axId val="1"/>
      </c:barChart>
      <c:catAx>
        <c:axId val="945912927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ax val="1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ln w="9525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45912927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FFC000"/>
            </a:solidFill>
            <a:ln w="25400">
              <a:noFill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  <a:ln w="25400">
                <a:noFill/>
              </a:ln>
            </c:spPr>
            <c:extLst>
              <c:ext xmlns:c16="http://schemas.microsoft.com/office/drawing/2014/chart" uri="{C3380CC4-5D6E-409C-BE32-E72D297353CC}">
                <c16:uniqueId val="{00000001-FA3F-4D25-801E-6A29AE634831}"/>
              </c:ext>
            </c:extLst>
          </c:dPt>
          <c:dPt>
            <c:idx val="1"/>
            <c:invertIfNegative val="0"/>
            <c:bubble3D val="0"/>
            <c:spPr>
              <a:solidFill>
                <a:srgbClr val="00B050"/>
              </a:solidFill>
              <a:ln w="25400">
                <a:noFill/>
              </a:ln>
            </c:spPr>
            <c:extLst>
              <c:ext xmlns:c16="http://schemas.microsoft.com/office/drawing/2014/chart" uri="{C3380CC4-5D6E-409C-BE32-E72D297353CC}">
                <c16:uniqueId val="{00000003-FA3F-4D25-801E-6A29AE634831}"/>
              </c:ext>
            </c:extLst>
          </c:dPt>
          <c:dPt>
            <c:idx val="2"/>
            <c:invertIfNegative val="0"/>
            <c:bubble3D val="0"/>
            <c:spPr>
              <a:solidFill>
                <a:srgbClr val="00B050"/>
              </a:solidFill>
              <a:ln w="25400">
                <a:noFill/>
              </a:ln>
            </c:spPr>
            <c:extLst>
              <c:ext xmlns:c16="http://schemas.microsoft.com/office/drawing/2014/chart" uri="{C3380CC4-5D6E-409C-BE32-E72D297353CC}">
                <c16:uniqueId val="{00000005-FA3F-4D25-801E-6A29AE634831}"/>
              </c:ext>
            </c:extLst>
          </c:dPt>
          <c:dPt>
            <c:idx val="3"/>
            <c:invertIfNegative val="0"/>
            <c:bubble3D val="0"/>
            <c:spPr>
              <a:solidFill>
                <a:srgbClr val="00B050"/>
              </a:solidFill>
              <a:ln w="25400">
                <a:noFill/>
              </a:ln>
            </c:spPr>
            <c:extLst>
              <c:ext xmlns:c16="http://schemas.microsoft.com/office/drawing/2014/chart" uri="{C3380CC4-5D6E-409C-BE32-E72D297353CC}">
                <c16:uniqueId val="{00000007-FA3F-4D25-801E-6A29AE634831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8-FA3F-4D25-801E-6A29AE634831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FA3F-4D25-801E-6A29AE634831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A-FA3F-4D25-801E-6A29AE634831}"/>
              </c:ext>
            </c:extLst>
          </c:dPt>
          <c:dPt>
            <c:idx val="8"/>
            <c:invertIfNegative val="0"/>
            <c:bubble3D val="0"/>
            <c:spPr>
              <a:solidFill>
                <a:srgbClr val="FF0000"/>
              </a:solidFill>
              <a:ln w="25400">
                <a:noFill/>
              </a:ln>
            </c:spPr>
            <c:extLst>
              <c:ext xmlns:c16="http://schemas.microsoft.com/office/drawing/2014/chart" uri="{C3380CC4-5D6E-409C-BE32-E72D297353CC}">
                <c16:uniqueId val="{0000000C-FA3F-4D25-801E-6A29AE634831}"/>
              </c:ext>
            </c:extLst>
          </c:dPt>
          <c:dPt>
            <c:idx val="9"/>
            <c:invertIfNegative val="0"/>
            <c:bubble3D val="0"/>
            <c:spPr>
              <a:solidFill>
                <a:srgbClr val="FF0000"/>
              </a:solidFill>
              <a:ln w="25400">
                <a:noFill/>
              </a:ln>
            </c:spPr>
            <c:extLst>
              <c:ext xmlns:c16="http://schemas.microsoft.com/office/drawing/2014/chart" uri="{C3380CC4-5D6E-409C-BE32-E72D297353CC}">
                <c16:uniqueId val="{0000000E-FA3F-4D25-801E-6A29AE634831}"/>
              </c:ext>
            </c:extLst>
          </c:dPt>
          <c:dPt>
            <c:idx val="10"/>
            <c:invertIfNegative val="0"/>
            <c:bubble3D val="0"/>
            <c:spPr>
              <a:solidFill>
                <a:srgbClr val="FF0000"/>
              </a:solidFill>
              <a:ln w="25400">
                <a:noFill/>
              </a:ln>
            </c:spPr>
            <c:extLst>
              <c:ext xmlns:c16="http://schemas.microsoft.com/office/drawing/2014/chart" uri="{C3380CC4-5D6E-409C-BE32-E72D297353CC}">
                <c16:uniqueId val="{00000010-FA3F-4D25-801E-6A29AE634831}"/>
              </c:ext>
            </c:extLst>
          </c:dPt>
          <c:dPt>
            <c:idx val="11"/>
            <c:invertIfNegative val="0"/>
            <c:bubble3D val="0"/>
            <c:spPr>
              <a:solidFill>
                <a:srgbClr val="FF0000"/>
              </a:solidFill>
              <a:ln w="25400">
                <a:noFill/>
              </a:ln>
            </c:spPr>
            <c:extLst>
              <c:ext xmlns:c16="http://schemas.microsoft.com/office/drawing/2014/chart" uri="{C3380CC4-5D6E-409C-BE32-E72D297353CC}">
                <c16:uniqueId val="{00000012-FA3F-4D25-801E-6A29AE634831}"/>
              </c:ext>
            </c:extLst>
          </c:dPt>
          <c:dPt>
            <c:idx val="12"/>
            <c:invertIfNegative val="0"/>
            <c:bubble3D val="0"/>
            <c:spPr>
              <a:solidFill>
                <a:srgbClr val="FF0000"/>
              </a:solidFill>
              <a:ln w="25400">
                <a:noFill/>
              </a:ln>
            </c:spPr>
            <c:extLst>
              <c:ext xmlns:c16="http://schemas.microsoft.com/office/drawing/2014/chart" uri="{C3380CC4-5D6E-409C-BE32-E72D297353CC}">
                <c16:uniqueId val="{00000014-FA3F-4D25-801E-6A29AE634831}"/>
              </c:ext>
            </c:extLst>
          </c:dPt>
          <c:dPt>
            <c:idx val="1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5-FA3F-4D25-801E-6A29AE634831}"/>
              </c:ext>
            </c:extLst>
          </c:dPt>
          <c:dPt>
            <c:idx val="1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6-FA3F-4D25-801E-6A29AE634831}"/>
              </c:ext>
            </c:extLst>
          </c:dPt>
          <c:dPt>
            <c:idx val="1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7-FA3F-4D25-801E-6A29AE634831}"/>
              </c:ext>
            </c:extLst>
          </c:dPt>
          <c:dLbls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Тымовск!$C$3:$C$15</c:f>
              <c:strCache>
                <c:ptCount val="13"/>
                <c:pt idx="0">
                  <c:v>МБДОУ Детский сад с. Кировское</c:v>
                </c:pt>
                <c:pt idx="1">
                  <c:v>МБДОУ Детский сад № 5 пгт.Тымовское</c:v>
                </c:pt>
                <c:pt idx="2">
                  <c:v>МБДОУ Детский сад с.Воскресеновка</c:v>
                </c:pt>
                <c:pt idx="3">
                  <c:v>МБДОУ детский сад с.Ясное</c:v>
                </c:pt>
                <c:pt idx="4">
                  <c:v>МБДОУ "Детский сад с.Арги-Паги"</c:v>
                </c:pt>
                <c:pt idx="5">
                  <c:v>МБДОУ Детский сад с.Адо-Тымово</c:v>
                </c:pt>
                <c:pt idx="6">
                  <c:v>МБДОУ "Детский сад № 6 пгт.Тымовское"</c:v>
                </c:pt>
                <c:pt idx="7">
                  <c:v>МБОУ Начальная школа-детский сад с. Красная Тымь (дошкольные группы) </c:v>
                </c:pt>
                <c:pt idx="8">
                  <c:v>МБДОУ "Детский сад № 3" пгт.Тымовское</c:v>
                </c:pt>
                <c:pt idx="9">
                  <c:v>МБОУ Начальная школа-детский сад с. Чир-Унвд (дошкольные группы) </c:v>
                </c:pt>
                <c:pt idx="10">
                  <c:v>МБДОУ "Детский сад № 1" пгт.Тымовское</c:v>
                </c:pt>
                <c:pt idx="11">
                  <c:v>МБОУ Начальная школа-детский сад с. Восход (дошкольные группы) </c:v>
                </c:pt>
                <c:pt idx="12">
                  <c:v>МБДОУ Детский сад с. Молодежное</c:v>
                </c:pt>
              </c:strCache>
            </c:strRef>
          </c:cat>
          <c:val>
            <c:numRef>
              <c:f>Тымовск!$S$3:$S$15</c:f>
              <c:numCache>
                <c:formatCode>#,##0</c:formatCode>
                <c:ptCount val="13"/>
                <c:pt idx="0">
                  <c:v>100</c:v>
                </c:pt>
                <c:pt idx="1">
                  <c:v>94</c:v>
                </c:pt>
                <c:pt idx="2">
                  <c:v>88</c:v>
                </c:pt>
                <c:pt idx="3">
                  <c:v>88</c:v>
                </c:pt>
                <c:pt idx="4">
                  <c:v>75</c:v>
                </c:pt>
                <c:pt idx="5">
                  <c:v>75</c:v>
                </c:pt>
                <c:pt idx="6">
                  <c:v>63</c:v>
                </c:pt>
                <c:pt idx="7">
                  <c:v>63</c:v>
                </c:pt>
                <c:pt idx="8">
                  <c:v>56</c:v>
                </c:pt>
                <c:pt idx="9">
                  <c:v>25</c:v>
                </c:pt>
                <c:pt idx="10">
                  <c:v>19</c:v>
                </c:pt>
                <c:pt idx="11">
                  <c:v>13</c:v>
                </c:pt>
                <c:pt idx="12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8-FA3F-4D25-801E-6A29AE63483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945917503"/>
        <c:axId val="1"/>
      </c:barChart>
      <c:catAx>
        <c:axId val="945917503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ax val="1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ln w="9525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45917503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00B050"/>
            </a:solidFill>
            <a:ln w="25400">
              <a:noFill/>
            </a:ln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4248-459D-9F2D-28A22B40D5D2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4248-459D-9F2D-28A22B40D5D2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4248-459D-9F2D-28A22B40D5D2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4248-459D-9F2D-28A22B40D5D2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4248-459D-9F2D-28A22B40D5D2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4248-459D-9F2D-28A22B40D5D2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4248-459D-9F2D-28A22B40D5D2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4248-459D-9F2D-28A22B40D5D2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8-4248-459D-9F2D-28A22B40D5D2}"/>
              </c:ext>
            </c:extLst>
          </c:dPt>
          <c:dPt>
            <c:idx val="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4248-459D-9F2D-28A22B40D5D2}"/>
              </c:ext>
            </c:extLst>
          </c:dPt>
          <c:dPt>
            <c:idx val="1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A-4248-459D-9F2D-28A22B40D5D2}"/>
              </c:ext>
            </c:extLst>
          </c:dPt>
          <c:dPt>
            <c:idx val="1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B-4248-459D-9F2D-28A22B40D5D2}"/>
              </c:ext>
            </c:extLst>
          </c:dPt>
          <c:dPt>
            <c:idx val="12"/>
            <c:invertIfNegative val="0"/>
            <c:bubble3D val="0"/>
            <c:spPr>
              <a:solidFill>
                <a:srgbClr val="FF0000"/>
              </a:solidFill>
              <a:ln w="25400">
                <a:noFill/>
              </a:ln>
            </c:spPr>
            <c:extLst>
              <c:ext xmlns:c16="http://schemas.microsoft.com/office/drawing/2014/chart" uri="{C3380CC4-5D6E-409C-BE32-E72D297353CC}">
                <c16:uniqueId val="{0000000D-4248-459D-9F2D-28A22B40D5D2}"/>
              </c:ext>
            </c:extLst>
          </c:dPt>
          <c:dPt>
            <c:idx val="1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E-4248-459D-9F2D-28A22B40D5D2}"/>
              </c:ext>
            </c:extLst>
          </c:dPt>
          <c:dPt>
            <c:idx val="1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F-4248-459D-9F2D-28A22B40D5D2}"/>
              </c:ext>
            </c:extLst>
          </c:dPt>
          <c:dPt>
            <c:idx val="1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0-4248-459D-9F2D-28A22B40D5D2}"/>
              </c:ext>
            </c:extLst>
          </c:dPt>
          <c:dLbls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Углегорск!$C$3:$C$15</c:f>
              <c:strCache>
                <c:ptCount val="13"/>
                <c:pt idx="0">
                  <c:v>МБДОУ  детский сад № 8 г.Шахтерск</c:v>
                </c:pt>
                <c:pt idx="1">
                  <c:v>МБДОУ  детский сад № 14 г. Шахтерска</c:v>
                </c:pt>
                <c:pt idx="2">
                  <c:v>МБДОУ детский сад № 15 г.Шахтерска</c:v>
                </c:pt>
                <c:pt idx="3">
                  <c:v>МБДОУ детский сад № 1 г.Углегорск</c:v>
                </c:pt>
                <c:pt idx="4">
                  <c:v>МБДОУ  детский сад № 7 г.Углегорска</c:v>
                </c:pt>
                <c:pt idx="5">
                  <c:v>МБДОУ  детский сад № 26 г.Углегорска</c:v>
                </c:pt>
                <c:pt idx="6">
                  <c:v>МБДОУ  детский сад № 27 г.Углегорска</c:v>
                </c:pt>
                <c:pt idx="7">
                  <c:v>МБДОУ  детский сад № 22 с.Бошняково</c:v>
                </c:pt>
                <c:pt idx="8">
                  <c:v>МБДОУ детский сад № 2 с. Краснополье</c:v>
                </c:pt>
                <c:pt idx="9">
                  <c:v>МБОУ СОШ с. Никольское (дошкольные группы)</c:v>
                </c:pt>
                <c:pt idx="10">
                  <c:v>МБОУ СОШ с.Поречье (Дошкольные группы)</c:v>
                </c:pt>
                <c:pt idx="11">
                  <c:v>МБОУ СОШ с. Лесогорское (дошкольные группы)</c:v>
                </c:pt>
                <c:pt idx="12">
                  <c:v>МБДОУ № 3 "Радуга" г. Углегорска</c:v>
                </c:pt>
              </c:strCache>
            </c:strRef>
          </c:cat>
          <c:val>
            <c:numRef>
              <c:f>Углегорск!$S$3:$S$15</c:f>
              <c:numCache>
                <c:formatCode>#,##0</c:formatCode>
                <c:ptCount val="13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  <c:pt idx="6">
                  <c:v>100</c:v>
                </c:pt>
                <c:pt idx="7">
                  <c:v>100</c:v>
                </c:pt>
                <c:pt idx="8">
                  <c:v>100</c:v>
                </c:pt>
                <c:pt idx="9">
                  <c:v>100</c:v>
                </c:pt>
                <c:pt idx="10">
                  <c:v>100</c:v>
                </c:pt>
                <c:pt idx="11">
                  <c:v>100</c:v>
                </c:pt>
                <c:pt idx="12">
                  <c:v>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4248-459D-9F2D-28A22B40D5D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945905439"/>
        <c:axId val="1"/>
      </c:barChart>
      <c:catAx>
        <c:axId val="94590543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ax val="1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ln w="9525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45905439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FFC000"/>
            </a:solidFill>
            <a:ln w="25400">
              <a:noFill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  <a:ln w="25400">
                <a:noFill/>
              </a:ln>
            </c:spPr>
            <c:extLst>
              <c:ext xmlns:c16="http://schemas.microsoft.com/office/drawing/2014/chart" uri="{C3380CC4-5D6E-409C-BE32-E72D297353CC}">
                <c16:uniqueId val="{00000001-3368-4B04-9371-A5AAC9108B7D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3368-4B04-9371-A5AAC9108B7D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3368-4B04-9371-A5AAC9108B7D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3368-4B04-9371-A5AAC9108B7D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3368-4B04-9371-A5AAC9108B7D}"/>
              </c:ext>
            </c:extLst>
          </c:dPt>
          <c:dPt>
            <c:idx val="1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3368-4B04-9371-A5AAC9108B7D}"/>
              </c:ext>
            </c:extLst>
          </c:dPt>
          <c:dPt>
            <c:idx val="1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3368-4B04-9371-A5AAC9108B7D}"/>
              </c:ext>
            </c:extLst>
          </c:dPt>
          <c:dPt>
            <c:idx val="12"/>
            <c:invertIfNegative val="0"/>
            <c:bubble3D val="0"/>
            <c:spPr>
              <a:solidFill>
                <a:srgbClr val="FF0000"/>
              </a:solidFill>
              <a:ln w="25400">
                <a:noFill/>
              </a:ln>
            </c:spPr>
            <c:extLst>
              <c:ext xmlns:c16="http://schemas.microsoft.com/office/drawing/2014/chart" uri="{C3380CC4-5D6E-409C-BE32-E72D297353CC}">
                <c16:uniqueId val="{00000009-3368-4B04-9371-A5AAC9108B7D}"/>
              </c:ext>
            </c:extLst>
          </c:dPt>
          <c:dPt>
            <c:idx val="13"/>
            <c:invertIfNegative val="0"/>
            <c:bubble3D val="0"/>
            <c:spPr>
              <a:solidFill>
                <a:srgbClr val="FF0000"/>
              </a:solidFill>
              <a:ln w="25400">
                <a:noFill/>
              </a:ln>
            </c:spPr>
            <c:extLst>
              <c:ext xmlns:c16="http://schemas.microsoft.com/office/drawing/2014/chart" uri="{C3380CC4-5D6E-409C-BE32-E72D297353CC}">
                <c16:uniqueId val="{0000000B-3368-4B04-9371-A5AAC9108B7D}"/>
              </c:ext>
            </c:extLst>
          </c:dPt>
          <c:dPt>
            <c:idx val="14"/>
            <c:invertIfNegative val="0"/>
            <c:bubble3D val="0"/>
            <c:spPr>
              <a:solidFill>
                <a:srgbClr val="FF0000"/>
              </a:solidFill>
              <a:ln w="25400">
                <a:noFill/>
              </a:ln>
            </c:spPr>
            <c:extLst>
              <c:ext xmlns:c16="http://schemas.microsoft.com/office/drawing/2014/chart" uri="{C3380CC4-5D6E-409C-BE32-E72D297353CC}">
                <c16:uniqueId val="{0000000D-3368-4B04-9371-A5AAC9108B7D}"/>
              </c:ext>
            </c:extLst>
          </c:dPt>
          <c:dPt>
            <c:idx val="15"/>
            <c:invertIfNegative val="0"/>
            <c:bubble3D val="0"/>
            <c:spPr>
              <a:solidFill>
                <a:srgbClr val="FF0000"/>
              </a:solidFill>
              <a:ln w="25400">
                <a:noFill/>
              </a:ln>
            </c:spPr>
            <c:extLst>
              <c:ext xmlns:c16="http://schemas.microsoft.com/office/drawing/2014/chart" uri="{C3380CC4-5D6E-409C-BE32-E72D297353CC}">
                <c16:uniqueId val="{0000000F-3368-4B04-9371-A5AAC9108B7D}"/>
              </c:ext>
            </c:extLst>
          </c:dPt>
          <c:dLbls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Холмск!$C$3:$C$18</c:f>
              <c:strCache>
                <c:ptCount val="16"/>
                <c:pt idx="0">
                  <c:v>МБДОУ детский сад №5 "Радуга" г.Холмска </c:v>
                </c:pt>
                <c:pt idx="1">
                  <c:v>МБДОУ детский сад № 1 «Солнышко» г.Холмска </c:v>
                </c:pt>
                <c:pt idx="2">
                  <c:v>МБДОУ детский сад № 9 "Дружба" г. Холмска </c:v>
                </c:pt>
                <c:pt idx="3">
                  <c:v>МБДОУ детский сад № 28 "Рябинка" с. Чехов </c:v>
                </c:pt>
                <c:pt idx="4">
                  <c:v>МБДОУ детский сад № 6 "Ромашка" г. Холмска </c:v>
                </c:pt>
                <c:pt idx="5">
                  <c:v>МБДОУ детский сад № 20 «Аленушка» г.Холмска </c:v>
                </c:pt>
                <c:pt idx="6">
                  <c:v>МБДОУ детский сад № 4 "Маячок" с. Яблочное </c:v>
                </c:pt>
                <c:pt idx="7">
                  <c:v>МБДОУ детский сад № 2 "Сказка"  г. Холмска </c:v>
                </c:pt>
                <c:pt idx="8">
                  <c:v>МБДОУ детский сад № 7 "Улыбка г. Холмска </c:v>
                </c:pt>
                <c:pt idx="9">
                  <c:v>МБДОУ детский сад № 3 "Родничок" с.Правда </c:v>
                </c:pt>
                <c:pt idx="10">
                  <c:v>МБДОУ детский сад № 39 «Петушок» с.Чапланово </c:v>
                </c:pt>
                <c:pt idx="11">
                  <c:v>ООШ с. Пионеры" (Дошкольные группы)</c:v>
                </c:pt>
                <c:pt idx="12">
                  <c:v>МБДОУ детский сад № 8 «Золотой ключик» г.Холмска </c:v>
                </c:pt>
                <c:pt idx="13">
                  <c:v>МБДОУ детский сад "Теремок" г. Холмска </c:v>
                </c:pt>
                <c:pt idx="14">
                  <c:v>МБДОУ детский сад «Золушка» г. Холмска </c:v>
                </c:pt>
                <c:pt idx="15">
                  <c:v>МБДОУ детский сад № 32 «Ручеек» с.Костромское </c:v>
                </c:pt>
              </c:strCache>
            </c:strRef>
          </c:cat>
          <c:val>
            <c:numRef>
              <c:f>Холмск!$S$3:$S$18</c:f>
              <c:numCache>
                <c:formatCode>#,##0</c:formatCode>
                <c:ptCount val="16"/>
                <c:pt idx="0">
                  <c:v>88</c:v>
                </c:pt>
                <c:pt idx="1">
                  <c:v>75</c:v>
                </c:pt>
                <c:pt idx="2">
                  <c:v>75</c:v>
                </c:pt>
                <c:pt idx="3">
                  <c:v>75</c:v>
                </c:pt>
                <c:pt idx="4">
                  <c:v>69</c:v>
                </c:pt>
                <c:pt idx="5">
                  <c:v>69</c:v>
                </c:pt>
                <c:pt idx="6">
                  <c:v>69</c:v>
                </c:pt>
                <c:pt idx="7">
                  <c:v>63</c:v>
                </c:pt>
                <c:pt idx="8">
                  <c:v>63</c:v>
                </c:pt>
                <c:pt idx="9">
                  <c:v>63</c:v>
                </c:pt>
                <c:pt idx="10">
                  <c:v>63</c:v>
                </c:pt>
                <c:pt idx="11">
                  <c:v>63</c:v>
                </c:pt>
                <c:pt idx="12">
                  <c:v>56</c:v>
                </c:pt>
                <c:pt idx="13">
                  <c:v>56</c:v>
                </c:pt>
                <c:pt idx="14">
                  <c:v>38</c:v>
                </c:pt>
                <c:pt idx="15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3368-4B04-9371-A5AAC9108B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096337279"/>
        <c:axId val="1"/>
      </c:barChart>
      <c:catAx>
        <c:axId val="109633727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ax val="1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ln w="9525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96337279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FF0000"/>
            </a:solidFill>
            <a:ln w="25400">
              <a:noFill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FFC000"/>
              </a:solidFill>
              <a:ln w="25400">
                <a:noFill/>
              </a:ln>
            </c:spPr>
            <c:extLst>
              <c:ext xmlns:c16="http://schemas.microsoft.com/office/drawing/2014/chart" uri="{C3380CC4-5D6E-409C-BE32-E72D297353CC}">
                <c16:uniqueId val="{00000001-E7F7-4C4B-AA68-90D0DE7DCEAE}"/>
              </c:ext>
            </c:extLst>
          </c:dPt>
          <c:dPt>
            <c:idx val="1"/>
            <c:invertIfNegative val="0"/>
            <c:bubble3D val="0"/>
            <c:spPr>
              <a:solidFill>
                <a:srgbClr val="FFC000"/>
              </a:solidFill>
              <a:ln w="25400">
                <a:noFill/>
              </a:ln>
            </c:spPr>
            <c:extLst>
              <c:ext xmlns:c16="http://schemas.microsoft.com/office/drawing/2014/chart" uri="{C3380CC4-5D6E-409C-BE32-E72D297353CC}">
                <c16:uniqueId val="{00000003-E7F7-4C4B-AA68-90D0DE7DCEAE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E7F7-4C4B-AA68-90D0DE7DCEAE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E7F7-4C4B-AA68-90D0DE7DCEAE}"/>
              </c:ext>
            </c:extLst>
          </c:dPt>
          <c:dLbls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'А-Сах'!$C$3:$C$7</c:f>
              <c:strCache>
                <c:ptCount val="5"/>
                <c:pt idx="0">
                  <c:v>МКОУ ООШ с.Виахту</c:v>
                </c:pt>
                <c:pt idx="1">
                  <c:v>МБДОУ Детский сад № 2 «Ромашка»</c:v>
                </c:pt>
                <c:pt idx="2">
                  <c:v>МБДОУ детский сад комбинированного вида № 1 «Светлячок»</c:v>
                </c:pt>
                <c:pt idx="3">
                  <c:v>МБДОУ «Детский сад № 3 «Теремок»</c:v>
                </c:pt>
                <c:pt idx="4">
                  <c:v>МБДОУ д/с № 4 "Улыбка"</c:v>
                </c:pt>
              </c:strCache>
            </c:strRef>
          </c:cat>
          <c:val>
            <c:numRef>
              <c:f>'А-Сах'!$S$3:$S$7</c:f>
              <c:numCache>
                <c:formatCode>#,##0</c:formatCode>
                <c:ptCount val="5"/>
                <c:pt idx="0">
                  <c:v>69</c:v>
                </c:pt>
                <c:pt idx="1">
                  <c:v>63</c:v>
                </c:pt>
                <c:pt idx="2">
                  <c:v>56</c:v>
                </c:pt>
                <c:pt idx="3">
                  <c:v>25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E7F7-4C4B-AA68-90D0DE7DCEA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780308655"/>
        <c:axId val="1"/>
      </c:barChart>
      <c:catAx>
        <c:axId val="780308655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ax val="1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ln w="9525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80308655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FF0000"/>
            </a:solidFill>
            <a:ln w="25400">
              <a:noFill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  <a:ln w="25400">
                <a:noFill/>
              </a:ln>
            </c:spPr>
            <c:extLst>
              <c:ext xmlns:c16="http://schemas.microsoft.com/office/drawing/2014/chart" uri="{C3380CC4-5D6E-409C-BE32-E72D297353CC}">
                <c16:uniqueId val="{00000001-C12E-4739-AB7A-C9DB6123B4EA}"/>
              </c:ext>
            </c:extLst>
          </c:dPt>
          <c:dPt>
            <c:idx val="1"/>
            <c:invertIfNegative val="0"/>
            <c:bubble3D val="0"/>
            <c:spPr>
              <a:solidFill>
                <a:srgbClr val="FFC000"/>
              </a:solidFill>
              <a:ln w="25400">
                <a:noFill/>
              </a:ln>
            </c:spPr>
            <c:extLst>
              <c:ext xmlns:c16="http://schemas.microsoft.com/office/drawing/2014/chart" uri="{C3380CC4-5D6E-409C-BE32-E72D297353CC}">
                <c16:uniqueId val="{00000003-C12E-4739-AB7A-C9DB6123B4EA}"/>
              </c:ext>
            </c:extLst>
          </c:dPt>
          <c:dPt>
            <c:idx val="2"/>
            <c:invertIfNegative val="0"/>
            <c:bubble3D val="0"/>
            <c:spPr>
              <a:solidFill>
                <a:srgbClr val="FFC000"/>
              </a:solidFill>
              <a:ln w="25400">
                <a:noFill/>
              </a:ln>
            </c:spPr>
            <c:extLst>
              <c:ext xmlns:c16="http://schemas.microsoft.com/office/drawing/2014/chart" uri="{C3380CC4-5D6E-409C-BE32-E72D297353CC}">
                <c16:uniqueId val="{00000005-C12E-4739-AB7A-C9DB6123B4EA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C12E-4739-AB7A-C9DB6123B4EA}"/>
              </c:ext>
            </c:extLst>
          </c:dPt>
          <c:dLbls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Анива!$C$3:$C$13</c:f>
              <c:strCache>
                <c:ptCount val="11"/>
                <c:pt idx="0">
                  <c:v>МБДОУ «Детский сад  № 5 «Берёзка» с.Таранай»</c:v>
                </c:pt>
                <c:pt idx="1">
                  <c:v>МБДОУ «Детский сад  № 3 «Рябинка» г.Анива»</c:v>
                </c:pt>
                <c:pt idx="2">
                  <c:v>МБДОУ «Детский сад № 6 «Радуга» с.Троицкое</c:v>
                </c:pt>
                <c:pt idx="3">
                  <c:v>МБДОУ «Детский сад №4 «Теремок» с.Новотроицкое»</c:v>
                </c:pt>
                <c:pt idx="4">
                  <c:v>МБОУ СОШ №2 г. Анивы (дошкольные группы)</c:v>
                </c:pt>
                <c:pt idx="5">
                  <c:v>МБДОУ «Детский сад  № 1 им.Ю.А.Гагарина г.Анива»</c:v>
                </c:pt>
                <c:pt idx="6">
                  <c:v>МБОУ СОШ № 3 с.Огоньки (Дошкольные группы)</c:v>
                </c:pt>
                <c:pt idx="7">
                  <c:v>МБДОУ №7 "Росинка" г. Анива</c:v>
                </c:pt>
                <c:pt idx="8">
                  <c:v>МБДОУ «Детский сад  № 2 «Колокольчик» с.Троицкое»</c:v>
                </c:pt>
                <c:pt idx="9">
                  <c:v>МБДОУ №8 "Сказка" г. Анива</c:v>
                </c:pt>
                <c:pt idx="10">
                  <c:v>МБОУ НОШ № 7" с. Успенское (Дошкольные группы)</c:v>
                </c:pt>
              </c:strCache>
            </c:strRef>
          </c:cat>
          <c:val>
            <c:numRef>
              <c:f>Анива!$S$3:$S$13</c:f>
              <c:numCache>
                <c:formatCode>#,##0</c:formatCode>
                <c:ptCount val="11"/>
                <c:pt idx="0">
                  <c:v>88</c:v>
                </c:pt>
                <c:pt idx="1">
                  <c:v>69</c:v>
                </c:pt>
                <c:pt idx="2">
                  <c:v>63</c:v>
                </c:pt>
                <c:pt idx="3">
                  <c:v>56</c:v>
                </c:pt>
                <c:pt idx="4">
                  <c:v>50</c:v>
                </c:pt>
                <c:pt idx="5">
                  <c:v>38</c:v>
                </c:pt>
                <c:pt idx="6">
                  <c:v>38</c:v>
                </c:pt>
                <c:pt idx="7">
                  <c:v>31</c:v>
                </c:pt>
                <c:pt idx="8">
                  <c:v>19</c:v>
                </c:pt>
                <c:pt idx="9">
                  <c:v>19</c:v>
                </c:pt>
                <c:pt idx="1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C12E-4739-AB7A-C9DB6123B4E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780304911"/>
        <c:axId val="1"/>
      </c:barChart>
      <c:catAx>
        <c:axId val="780304911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ax val="1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ln w="9525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80304911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909070581110127"/>
          <c:y val="4.4331066674840568E-2"/>
          <c:w val="0.68465847195573482"/>
          <c:h val="0.91012770706938706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5462-4885-B445-0241B4446D49}"/>
              </c:ext>
            </c:extLst>
          </c:dPt>
          <c:dPt>
            <c:idx val="1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5462-4885-B445-0241B4446D49}"/>
              </c:ext>
            </c:extLst>
          </c:dPt>
          <c:dPt>
            <c:idx val="2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5462-4885-B445-0241B4446D49}"/>
              </c:ext>
            </c:extLst>
          </c:dPt>
          <c:dPt>
            <c:idx val="3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5462-4885-B445-0241B4446D4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Долинск!$C$3:$C$13</c:f>
              <c:strCache>
                <c:ptCount val="11"/>
                <c:pt idx="0">
                  <c:v>МБДОУ «Детский сад «Тополек» с.Покровка </c:v>
                </c:pt>
                <c:pt idx="1">
                  <c:v>МБДОУ №7 "Чебурашка" г. Долинск</c:v>
                </c:pt>
                <c:pt idx="2">
                  <c:v>МБДОУ «Детский сад «Росинка» с. Сокол </c:v>
                </c:pt>
                <c:pt idx="3">
                  <c:v>МБДОУ "Детский сад «Дюймовочка" с.Стародубское </c:v>
                </c:pt>
                <c:pt idx="4">
                  <c:v>МБДОУ №3 "Солнышко" г. Долинск</c:v>
                </c:pt>
                <c:pt idx="5">
                  <c:v>МБДОУ №2 "Сказка" г. Долинск</c:v>
                </c:pt>
                <c:pt idx="6">
                  <c:v>МБДОУ "Улыбка" г. Долинск</c:v>
                </c:pt>
                <c:pt idx="7">
                  <c:v>МБДОУ «Детский сад «Малыш» с. Углезаводск </c:v>
                </c:pt>
                <c:pt idx="8">
                  <c:v>МБДОУ «Детский сад «Родничок» с.Быков </c:v>
                </c:pt>
                <c:pt idx="9">
                  <c:v>МБОУ СОШ с. Советское" (Дошкольные группы)</c:v>
                </c:pt>
                <c:pt idx="10">
                  <c:v>МБОУ СОШ с. Взморье" (Дошкольные группы)</c:v>
                </c:pt>
              </c:strCache>
            </c:strRef>
          </c:cat>
          <c:val>
            <c:numRef>
              <c:f>Долинск!$S$3:$S$13</c:f>
              <c:numCache>
                <c:formatCode>#,##0</c:formatCode>
                <c:ptCount val="11"/>
                <c:pt idx="0">
                  <c:v>88</c:v>
                </c:pt>
                <c:pt idx="1">
                  <c:v>81</c:v>
                </c:pt>
                <c:pt idx="2">
                  <c:v>75</c:v>
                </c:pt>
                <c:pt idx="3">
                  <c:v>63</c:v>
                </c:pt>
                <c:pt idx="4">
                  <c:v>44</c:v>
                </c:pt>
                <c:pt idx="5">
                  <c:v>25</c:v>
                </c:pt>
                <c:pt idx="6">
                  <c:v>19</c:v>
                </c:pt>
                <c:pt idx="7">
                  <c:v>13</c:v>
                </c:pt>
                <c:pt idx="8">
                  <c:v>13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5462-4885-B445-0241B4446D4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780311567"/>
        <c:axId val="1"/>
      </c:barChart>
      <c:catAx>
        <c:axId val="780311567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"/>
        <c:crosses val="autoZero"/>
        <c:auto val="1"/>
        <c:lblAlgn val="r"/>
        <c:lblOffset val="100"/>
        <c:noMultiLvlLbl val="0"/>
      </c:catAx>
      <c:valAx>
        <c:axId val="1"/>
        <c:scaling>
          <c:orientation val="minMax"/>
          <c:max val="1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8031156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FF0000"/>
            </a:solidFill>
            <a:ln w="25400">
              <a:noFill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FFC000"/>
              </a:solidFill>
              <a:ln w="25400">
                <a:noFill/>
              </a:ln>
            </c:spPr>
            <c:extLst>
              <c:ext xmlns:c16="http://schemas.microsoft.com/office/drawing/2014/chart" uri="{C3380CC4-5D6E-409C-BE32-E72D297353CC}">
                <c16:uniqueId val="{00000001-0894-4F9E-8942-83DCA229871A}"/>
              </c:ext>
            </c:extLst>
          </c:dPt>
          <c:dPt>
            <c:idx val="1"/>
            <c:invertIfNegative val="0"/>
            <c:bubble3D val="0"/>
            <c:spPr>
              <a:solidFill>
                <a:srgbClr val="FFC000"/>
              </a:solidFill>
              <a:ln w="25400">
                <a:noFill/>
              </a:ln>
            </c:spPr>
            <c:extLst>
              <c:ext xmlns:c16="http://schemas.microsoft.com/office/drawing/2014/chart" uri="{C3380CC4-5D6E-409C-BE32-E72D297353CC}">
                <c16:uniqueId val="{00000003-0894-4F9E-8942-83DCA229871A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0894-4F9E-8942-83DCA229871A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0894-4F9E-8942-83DCA229871A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0894-4F9E-8942-83DCA229871A}"/>
              </c:ext>
            </c:extLst>
          </c:dPt>
          <c:dLbls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Корсаков!$C$3:$C$17</c:f>
              <c:strCache>
                <c:ptCount val="15"/>
                <c:pt idx="0">
                  <c:v>МБДОУ «Детский сад  № 7 «Солнышко»  </c:v>
                </c:pt>
                <c:pt idx="1">
                  <c:v>МБДОУ «Детский сад № 23 «Золотой петушок»  </c:v>
                </c:pt>
                <c:pt idx="2">
                  <c:v>МБДОУ «Детский сад «Тополек» села Чапаево </c:v>
                </c:pt>
                <c:pt idx="3">
                  <c:v>МБДОУ комбинированного вида «Детский сад № 3 «Ромашка» </c:v>
                </c:pt>
                <c:pt idx="4">
                  <c:v>МБДОУ «Детский сад № 1 «Сказка»</c:v>
                </c:pt>
                <c:pt idx="5">
                  <c:v>МБДОУ «Детский сад № 28» </c:v>
                </c:pt>
                <c:pt idx="6">
                  <c:v>МБДОУ «Детский сад № 11 «Колокольчик»  </c:v>
                </c:pt>
                <c:pt idx="7">
                  <c:v>МБДОУ «Детский сад № 2 «Аленький цветочек»  </c:v>
                </c:pt>
                <c:pt idx="8">
                  <c:v>МБДОУе «Детский сад № 8»</c:v>
                </c:pt>
                <c:pt idx="9">
                  <c:v>МБДОУ «Детский сад № 12 «Теремок» </c:v>
                </c:pt>
                <c:pt idx="10">
                  <c:v>МБДОУ «Детский сад № 17 с. Озёрское» </c:v>
                </c:pt>
                <c:pt idx="11">
                  <c:v>МБДОУ детский сад   № 25 «Золотая рыбка» </c:v>
                </c:pt>
                <c:pt idx="12">
                  <c:v>МБДОУ «Детский сад № 30 «Кораблик» </c:v>
                </c:pt>
                <c:pt idx="13">
                  <c:v>МБДОУ «Детский сад № 14 «Родничок» села Соловьёвка </c:v>
                </c:pt>
                <c:pt idx="14">
                  <c:v>МБОУ СОШ с. Новиково (дошкольные группы)</c:v>
                </c:pt>
              </c:strCache>
            </c:strRef>
          </c:cat>
          <c:val>
            <c:numRef>
              <c:f>Корсаков!$S$3:$S$17</c:f>
              <c:numCache>
                <c:formatCode>#,##0</c:formatCode>
                <c:ptCount val="15"/>
                <c:pt idx="0">
                  <c:v>63</c:v>
                </c:pt>
                <c:pt idx="1">
                  <c:v>63</c:v>
                </c:pt>
                <c:pt idx="2">
                  <c:v>56</c:v>
                </c:pt>
                <c:pt idx="3">
                  <c:v>50</c:v>
                </c:pt>
                <c:pt idx="4">
                  <c:v>38</c:v>
                </c:pt>
                <c:pt idx="5">
                  <c:v>38</c:v>
                </c:pt>
                <c:pt idx="6">
                  <c:v>25</c:v>
                </c:pt>
                <c:pt idx="7">
                  <c:v>13</c:v>
                </c:pt>
                <c:pt idx="8">
                  <c:v>13</c:v>
                </c:pt>
                <c:pt idx="9">
                  <c:v>13</c:v>
                </c:pt>
                <c:pt idx="10">
                  <c:v>13</c:v>
                </c:pt>
                <c:pt idx="11">
                  <c:v>13</c:v>
                </c:pt>
                <c:pt idx="12">
                  <c:v>13</c:v>
                </c:pt>
                <c:pt idx="13">
                  <c:v>6</c:v>
                </c:pt>
                <c:pt idx="14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0894-4F9E-8942-83DCA229871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780309903"/>
        <c:axId val="1"/>
      </c:barChart>
      <c:catAx>
        <c:axId val="780309903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ax val="1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ln w="9525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80309903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FF0000"/>
            </a:solidFill>
            <a:ln w="25400">
              <a:noFill/>
            </a:ln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9113-46EA-BD26-DAA888BE588A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9113-46EA-BD26-DAA888BE588A}"/>
              </c:ext>
            </c:extLst>
          </c:dPt>
          <c:dPt>
            <c:idx val="2"/>
            <c:invertIfNegative val="0"/>
            <c:bubble3D val="0"/>
            <c:spPr>
              <a:solidFill>
                <a:srgbClr val="FFC000"/>
              </a:solidFill>
              <a:ln w="25400">
                <a:noFill/>
              </a:ln>
            </c:spPr>
            <c:extLst>
              <c:ext xmlns:c16="http://schemas.microsoft.com/office/drawing/2014/chart" uri="{C3380CC4-5D6E-409C-BE32-E72D297353CC}">
                <c16:uniqueId val="{00000003-9113-46EA-BD26-DAA888BE588A}"/>
              </c:ext>
            </c:extLst>
          </c:dPt>
          <c:dPt>
            <c:idx val="3"/>
            <c:invertIfNegative val="0"/>
            <c:bubble3D val="0"/>
            <c:spPr>
              <a:solidFill>
                <a:srgbClr val="FFC000"/>
              </a:solidFill>
              <a:ln w="25400">
                <a:noFill/>
              </a:ln>
            </c:spPr>
            <c:extLst>
              <c:ext xmlns:c16="http://schemas.microsoft.com/office/drawing/2014/chart" uri="{C3380CC4-5D6E-409C-BE32-E72D297353CC}">
                <c16:uniqueId val="{00000005-9113-46EA-BD26-DAA888BE588A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9113-46EA-BD26-DAA888BE588A}"/>
              </c:ext>
            </c:extLst>
          </c:dPt>
          <c:dLbls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Курильск!$C$3:$C$6</c:f>
              <c:strCache>
                <c:ptCount val="4"/>
                <c:pt idx="0">
                  <c:v>МБДОУ детский сад "Аленький цветочек" с. Буревесника</c:v>
                </c:pt>
                <c:pt idx="1">
                  <c:v>МБДОУ детский сад "Алёнушка" </c:v>
                </c:pt>
                <c:pt idx="2">
                  <c:v>МБДОУ детский сад "Золотая рыбка" с. Рейдово </c:v>
                </c:pt>
                <c:pt idx="3">
                  <c:v>МБОУ СОШ с. Горячие Ключи (дошкольные группы)</c:v>
                </c:pt>
              </c:strCache>
            </c:strRef>
          </c:cat>
          <c:val>
            <c:numRef>
              <c:f>Курильск!$S$3:$S$6</c:f>
              <c:numCache>
                <c:formatCode>#,##0</c:formatCode>
                <c:ptCount val="4"/>
                <c:pt idx="0">
                  <c:v>56</c:v>
                </c:pt>
                <c:pt idx="1">
                  <c:v>6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9113-46EA-BD26-DAA888BE588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931854495"/>
        <c:axId val="1"/>
      </c:barChart>
      <c:catAx>
        <c:axId val="931854495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ax val="1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ln w="9525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31854495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4559544648053257"/>
          <c:y val="9.2002859695186193E-2"/>
          <c:w val="0.52465242508977872"/>
          <c:h val="0.81348276553714138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FF0000"/>
            </a:solidFill>
            <a:ln w="25400">
              <a:noFill/>
            </a:ln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7DAD-43CE-98A3-6C385313E89B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7DAD-43CE-98A3-6C385313E89B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7DAD-43CE-98A3-6C385313E89B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7DAD-43CE-98A3-6C385313E89B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7DAD-43CE-98A3-6C385313E89B}"/>
              </c:ext>
            </c:extLst>
          </c:dPt>
          <c:dLbls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Макаров!$C$3:$C$6</c:f>
              <c:strCache>
                <c:ptCount val="4"/>
                <c:pt idx="0">
                  <c:v>МБДОУ  «Детский сад №1 «Солнышко» г.Макарова»</c:v>
                </c:pt>
                <c:pt idx="1">
                  <c:v>МБОУ "ООШ с. Восточное" (дошкольные группы)</c:v>
                </c:pt>
                <c:pt idx="2">
                  <c:v>МБОУ НОШ с. Поречье  (дошкольные группы)</c:v>
                </c:pt>
                <c:pt idx="3">
                  <c:v>МБДОУ  «Детский сад №2  «Аленький цветочек» г.Макарова»</c:v>
                </c:pt>
              </c:strCache>
            </c:strRef>
          </c:cat>
          <c:val>
            <c:numRef>
              <c:f>Макаров!$S$3:$S$6</c:f>
              <c:numCache>
                <c:formatCode>#,##0</c:formatCode>
                <c:ptCount val="4"/>
                <c:pt idx="0">
                  <c:v>38</c:v>
                </c:pt>
                <c:pt idx="1">
                  <c:v>31</c:v>
                </c:pt>
                <c:pt idx="2">
                  <c:v>19</c:v>
                </c:pt>
                <c:pt idx="3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DAD-43CE-98A3-6C385313E8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945917087"/>
        <c:axId val="1"/>
      </c:barChart>
      <c:catAx>
        <c:axId val="945917087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ax val="1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ln w="9525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45917087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FFC000"/>
            </a:solidFill>
            <a:ln w="25400">
              <a:noFill/>
            </a:ln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E783-4298-9D4B-BF66EBDE67C6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E783-4298-9D4B-BF66EBDE67C6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E783-4298-9D4B-BF66EBDE67C6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E783-4298-9D4B-BF66EBDE67C6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E783-4298-9D4B-BF66EBDE67C6}"/>
              </c:ext>
            </c:extLst>
          </c:dPt>
          <c:dPt>
            <c:idx val="6"/>
            <c:invertIfNegative val="0"/>
            <c:bubble3D val="0"/>
            <c:spPr>
              <a:solidFill>
                <a:srgbClr val="FF0000"/>
              </a:solidFill>
              <a:ln w="25400">
                <a:noFill/>
              </a:ln>
            </c:spPr>
            <c:extLst>
              <c:ext xmlns:c16="http://schemas.microsoft.com/office/drawing/2014/chart" uri="{C3380CC4-5D6E-409C-BE32-E72D297353CC}">
                <c16:uniqueId val="{00000006-E783-4298-9D4B-BF66EBDE67C6}"/>
              </c:ext>
            </c:extLst>
          </c:dPt>
          <c:dPt>
            <c:idx val="7"/>
            <c:invertIfNegative val="0"/>
            <c:bubble3D val="0"/>
            <c:spPr>
              <a:solidFill>
                <a:srgbClr val="FF0000"/>
              </a:solidFill>
              <a:ln w="25400">
                <a:noFill/>
              </a:ln>
            </c:spPr>
            <c:extLst>
              <c:ext xmlns:c16="http://schemas.microsoft.com/office/drawing/2014/chart" uri="{C3380CC4-5D6E-409C-BE32-E72D297353CC}">
                <c16:uniqueId val="{00000008-E783-4298-9D4B-BF66EBDE67C6}"/>
              </c:ext>
            </c:extLst>
          </c:dPt>
          <c:dPt>
            <c:idx val="8"/>
            <c:invertIfNegative val="0"/>
            <c:bubble3D val="0"/>
            <c:spPr>
              <a:solidFill>
                <a:srgbClr val="FF0000"/>
              </a:solidFill>
              <a:ln w="25400">
                <a:noFill/>
              </a:ln>
            </c:spPr>
            <c:extLst>
              <c:ext xmlns:c16="http://schemas.microsoft.com/office/drawing/2014/chart" uri="{C3380CC4-5D6E-409C-BE32-E72D297353CC}">
                <c16:uniqueId val="{0000000A-E783-4298-9D4B-BF66EBDE67C6}"/>
              </c:ext>
            </c:extLst>
          </c:dPt>
          <c:dLbls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Невельск!$C$3:$C$11</c:f>
              <c:strCache>
                <c:ptCount val="9"/>
                <c:pt idx="0">
                  <c:v>СОШ с.Шебунино (дошкольные группы)</c:v>
                </c:pt>
                <c:pt idx="1">
                  <c:v>МБДОУ «Детский сад  № 17 «Кораблик»  г. Невельска </c:v>
                </c:pt>
                <c:pt idx="2">
                  <c:v>МБДОУ «Детский сад № 2 «Журавушка» г.Невельска </c:v>
                </c:pt>
                <c:pt idx="3">
                  <c:v>МБДОУ Детский сад № 11 «Аленький цветочек» г. Невельска</c:v>
                </c:pt>
                <c:pt idx="4">
                  <c:v>МБДОУ «Детский сад № 16 «Малышка» г. Невельска </c:v>
                </c:pt>
                <c:pt idx="5">
                  <c:v>МБДОУ "Детский сад № 2 "Рябинка" с. Горнозаводска </c:v>
                </c:pt>
                <c:pt idx="6">
                  <c:v>МБДОУ "Детский сад № 1 "Родничок" с. Горнозаводска </c:v>
                </c:pt>
                <c:pt idx="7">
                  <c:v>МБДОУ «Детский сад № 4 «Золотая рыбка» г.Невельска </c:v>
                </c:pt>
                <c:pt idx="8">
                  <c:v>МБДОУ «Детский сад № 5 Солнышко» г. Невельска </c:v>
                </c:pt>
              </c:strCache>
            </c:strRef>
          </c:cat>
          <c:val>
            <c:numRef>
              <c:f>Невельск!$S$3:$S$11</c:f>
              <c:numCache>
                <c:formatCode>#,##0</c:formatCode>
                <c:ptCount val="9"/>
                <c:pt idx="0">
                  <c:v>75</c:v>
                </c:pt>
                <c:pt idx="1">
                  <c:v>69</c:v>
                </c:pt>
                <c:pt idx="2">
                  <c:v>63</c:v>
                </c:pt>
                <c:pt idx="3">
                  <c:v>63</c:v>
                </c:pt>
                <c:pt idx="4">
                  <c:v>63</c:v>
                </c:pt>
                <c:pt idx="5">
                  <c:v>63</c:v>
                </c:pt>
                <c:pt idx="6">
                  <c:v>56</c:v>
                </c:pt>
                <c:pt idx="7">
                  <c:v>38</c:v>
                </c:pt>
                <c:pt idx="8">
                  <c:v>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E783-4298-9D4B-BF66EBDE67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945910431"/>
        <c:axId val="1"/>
      </c:barChart>
      <c:catAx>
        <c:axId val="945910431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ax val="1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ln w="9525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45910431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FF0000"/>
            </a:solidFill>
            <a:ln w="25400">
              <a:noFill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FFC000"/>
              </a:solidFill>
              <a:ln w="25400">
                <a:noFill/>
              </a:ln>
            </c:spPr>
            <c:extLst>
              <c:ext xmlns:c16="http://schemas.microsoft.com/office/drawing/2014/chart" uri="{C3380CC4-5D6E-409C-BE32-E72D297353CC}">
                <c16:uniqueId val="{00000001-0B04-4368-B383-BF0A2793D7C7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0B04-4368-B383-BF0A2793D7C7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0B04-4368-B383-BF0A2793D7C7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0B04-4368-B383-BF0A2793D7C7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0B04-4368-B383-BF0A2793D7C7}"/>
              </c:ext>
            </c:extLst>
          </c:dPt>
          <c:dLbls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Ноглики!$C$3:$C$10</c:f>
              <c:strCache>
                <c:ptCount val="8"/>
                <c:pt idx="0">
                  <c:v>Дошкольные группы при МБОУ СОШ №1 п.Ноглики</c:v>
                </c:pt>
                <c:pt idx="1">
                  <c:v>МБДОУ детский сад № 2 "Ромашка"</c:v>
                </c:pt>
                <c:pt idx="2">
                  <c:v>МБДОУ детский сад №1 "Светлячок"</c:v>
                </c:pt>
                <c:pt idx="3">
                  <c:v>СОШ с. Ныш" (Дошкольные группы)</c:v>
                </c:pt>
                <c:pt idx="4">
                  <c:v>МБДОУ детский сад №7 "Островок"</c:v>
                </c:pt>
                <c:pt idx="5">
                  <c:v>МБДОУ детский сад №9 "Березка"</c:v>
                </c:pt>
                <c:pt idx="6">
                  <c:v>МБДОУ детский сад № 11 "Сказка"</c:v>
                </c:pt>
                <c:pt idx="7">
                  <c:v>СОШ с. Вал" (Дошкольные группы)</c:v>
                </c:pt>
              </c:strCache>
            </c:strRef>
          </c:cat>
          <c:val>
            <c:numRef>
              <c:f>Ноглики!$S$3:$S$10</c:f>
              <c:numCache>
                <c:formatCode>#,##0</c:formatCode>
                <c:ptCount val="8"/>
                <c:pt idx="0">
                  <c:v>63</c:v>
                </c:pt>
                <c:pt idx="1">
                  <c:v>38</c:v>
                </c:pt>
                <c:pt idx="2">
                  <c:v>25</c:v>
                </c:pt>
                <c:pt idx="3">
                  <c:v>19</c:v>
                </c:pt>
                <c:pt idx="4">
                  <c:v>13</c:v>
                </c:pt>
                <c:pt idx="5">
                  <c:v>13</c:v>
                </c:pt>
                <c:pt idx="6">
                  <c:v>13</c:v>
                </c:pt>
                <c:pt idx="7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B04-4368-B383-BF0A2793D7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954393775"/>
        <c:axId val="1"/>
      </c:barChart>
      <c:catAx>
        <c:axId val="954393775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ax val="1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ln w="9525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54393775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4DBA713-2699-4447-B491-C1FF8CF04011}" type="doc">
      <dgm:prSet loTypeId="urn:microsoft.com/office/officeart/2005/8/layout/chevron1" loCatId="process" qsTypeId="urn:microsoft.com/office/officeart/2005/8/quickstyle/simple1" qsCatId="simple" csTypeId="urn:microsoft.com/office/officeart/2005/8/colors/colorful4" csCatId="colorful" phldr="1"/>
      <dgm:spPr/>
    </dgm:pt>
    <dgm:pt modelId="{D35C7989-C936-44AC-B94A-180B95E11C3A}">
      <dgm:prSet phldrT="[Текст]" custT="1"/>
      <dgm:spPr/>
      <dgm:t>
        <a:bodyPr/>
        <a:lstStyle/>
        <a:p>
          <a:r>
            <a:rPr lang="ru-RU" sz="3500" dirty="0" smtClean="0"/>
            <a:t>ДОО</a:t>
          </a:r>
        </a:p>
      </dgm:t>
    </dgm:pt>
    <dgm:pt modelId="{BB34D51B-B4C1-4005-89E2-BDA3445CEF04}" type="parTrans" cxnId="{9B4AB460-F9B8-4B20-8BEA-98F3B5094F85}">
      <dgm:prSet/>
      <dgm:spPr/>
      <dgm:t>
        <a:bodyPr/>
        <a:lstStyle/>
        <a:p>
          <a:endParaRPr lang="ru-RU"/>
        </a:p>
      </dgm:t>
    </dgm:pt>
    <dgm:pt modelId="{C55B7ABB-7FE6-4DC1-89C1-DEED798EC060}" type="sibTrans" cxnId="{9B4AB460-F9B8-4B20-8BEA-98F3B5094F85}">
      <dgm:prSet/>
      <dgm:spPr/>
      <dgm:t>
        <a:bodyPr/>
        <a:lstStyle/>
        <a:p>
          <a:endParaRPr lang="ru-RU"/>
        </a:p>
      </dgm:t>
    </dgm:pt>
    <dgm:pt modelId="{38015C00-CD0F-43CF-8CA9-A630980195C6}">
      <dgm:prSet phldrT="[Текст]" custT="1"/>
      <dgm:spPr/>
      <dgm:t>
        <a:bodyPr/>
        <a:lstStyle/>
        <a:p>
          <a:r>
            <a:rPr lang="ru-RU" sz="3500" dirty="0" smtClean="0"/>
            <a:t>ООО</a:t>
          </a:r>
        </a:p>
      </dgm:t>
    </dgm:pt>
    <dgm:pt modelId="{09AC2F1B-9D41-454A-9B78-2315EB53AE44}" type="parTrans" cxnId="{64E57E1D-FEBB-4827-81BF-E83F96FD895F}">
      <dgm:prSet/>
      <dgm:spPr/>
      <dgm:t>
        <a:bodyPr/>
        <a:lstStyle/>
        <a:p>
          <a:endParaRPr lang="ru-RU"/>
        </a:p>
      </dgm:t>
    </dgm:pt>
    <dgm:pt modelId="{B65A23EA-9F47-494B-9204-BCEBEF6F3990}" type="sibTrans" cxnId="{64E57E1D-FEBB-4827-81BF-E83F96FD895F}">
      <dgm:prSet/>
      <dgm:spPr/>
      <dgm:t>
        <a:bodyPr/>
        <a:lstStyle/>
        <a:p>
          <a:endParaRPr lang="ru-RU"/>
        </a:p>
      </dgm:t>
    </dgm:pt>
    <dgm:pt modelId="{797C6FB7-357F-4F4D-B082-78EC608C7588}">
      <dgm:prSet phldrT="[Текст]" custT="1"/>
      <dgm:spPr/>
      <dgm:t>
        <a:bodyPr/>
        <a:lstStyle/>
        <a:p>
          <a:r>
            <a:rPr lang="ru-RU" sz="3500" dirty="0" smtClean="0"/>
            <a:t>СПО</a:t>
          </a:r>
        </a:p>
      </dgm:t>
    </dgm:pt>
    <dgm:pt modelId="{BA35DC8F-A754-4A9D-854C-0EE513E04D5D}" type="parTrans" cxnId="{F3C9A100-666A-45FF-9CAE-70C3112333B3}">
      <dgm:prSet/>
      <dgm:spPr/>
      <dgm:t>
        <a:bodyPr/>
        <a:lstStyle/>
        <a:p>
          <a:endParaRPr lang="ru-RU"/>
        </a:p>
      </dgm:t>
    </dgm:pt>
    <dgm:pt modelId="{B865CB51-A862-4284-A5CE-57C1DFB7A46F}" type="sibTrans" cxnId="{F3C9A100-666A-45FF-9CAE-70C3112333B3}">
      <dgm:prSet/>
      <dgm:spPr/>
      <dgm:t>
        <a:bodyPr/>
        <a:lstStyle/>
        <a:p>
          <a:endParaRPr lang="ru-RU"/>
        </a:p>
      </dgm:t>
    </dgm:pt>
    <dgm:pt modelId="{2538D5EF-C5BB-46AC-A9EE-17573920F3F5}" type="pres">
      <dgm:prSet presAssocID="{54DBA713-2699-4447-B491-C1FF8CF04011}" presName="Name0" presStyleCnt="0">
        <dgm:presLayoutVars>
          <dgm:dir/>
          <dgm:animLvl val="lvl"/>
          <dgm:resizeHandles val="exact"/>
        </dgm:presLayoutVars>
      </dgm:prSet>
      <dgm:spPr/>
    </dgm:pt>
    <dgm:pt modelId="{E19E877D-12DE-49B1-A4F1-18CE072E8FD1}" type="pres">
      <dgm:prSet presAssocID="{D35C7989-C936-44AC-B94A-180B95E11C3A}" presName="parTxOnly" presStyleLbl="node1" presStyleIdx="0" presStyleCnt="3" custLinFactNeighborX="-4635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E5F984-DFAB-421B-9464-7A8A1ACD9D5E}" type="pres">
      <dgm:prSet presAssocID="{C55B7ABB-7FE6-4DC1-89C1-DEED798EC060}" presName="parTxOnlySpace" presStyleCnt="0"/>
      <dgm:spPr/>
    </dgm:pt>
    <dgm:pt modelId="{67B09657-1885-4479-86ED-92A231FADB33}" type="pres">
      <dgm:prSet presAssocID="{38015C00-CD0F-43CF-8CA9-A630980195C6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9933C7-D685-4DCA-915C-F06277D1B532}" type="pres">
      <dgm:prSet presAssocID="{B65A23EA-9F47-494B-9204-BCEBEF6F3990}" presName="parTxOnlySpace" presStyleCnt="0"/>
      <dgm:spPr/>
    </dgm:pt>
    <dgm:pt modelId="{AA15C1B6-A62E-4B6E-9EB5-406961A86C57}" type="pres">
      <dgm:prSet presAssocID="{797C6FB7-357F-4F4D-B082-78EC608C7588}" presName="parTxOnly" presStyleLbl="node1" presStyleIdx="2" presStyleCnt="3" custLinFactNeighborX="1390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3C9A100-666A-45FF-9CAE-70C3112333B3}" srcId="{54DBA713-2699-4447-B491-C1FF8CF04011}" destId="{797C6FB7-357F-4F4D-B082-78EC608C7588}" srcOrd="2" destOrd="0" parTransId="{BA35DC8F-A754-4A9D-854C-0EE513E04D5D}" sibTransId="{B865CB51-A862-4284-A5CE-57C1DFB7A46F}"/>
    <dgm:cxn modelId="{426647CC-3383-4BF3-BA16-71C9A3FCB653}" type="presOf" srcId="{54DBA713-2699-4447-B491-C1FF8CF04011}" destId="{2538D5EF-C5BB-46AC-A9EE-17573920F3F5}" srcOrd="0" destOrd="0" presId="urn:microsoft.com/office/officeart/2005/8/layout/chevron1"/>
    <dgm:cxn modelId="{9B21A668-91C1-4B46-A53A-E8A07046B0F0}" type="presOf" srcId="{797C6FB7-357F-4F4D-B082-78EC608C7588}" destId="{AA15C1B6-A62E-4B6E-9EB5-406961A86C57}" srcOrd="0" destOrd="0" presId="urn:microsoft.com/office/officeart/2005/8/layout/chevron1"/>
    <dgm:cxn modelId="{51007910-E78B-408F-8AA0-D20E490DD420}" type="presOf" srcId="{38015C00-CD0F-43CF-8CA9-A630980195C6}" destId="{67B09657-1885-4479-86ED-92A231FADB33}" srcOrd="0" destOrd="0" presId="urn:microsoft.com/office/officeart/2005/8/layout/chevron1"/>
    <dgm:cxn modelId="{64E57E1D-FEBB-4827-81BF-E83F96FD895F}" srcId="{54DBA713-2699-4447-B491-C1FF8CF04011}" destId="{38015C00-CD0F-43CF-8CA9-A630980195C6}" srcOrd="1" destOrd="0" parTransId="{09AC2F1B-9D41-454A-9B78-2315EB53AE44}" sibTransId="{B65A23EA-9F47-494B-9204-BCEBEF6F3990}"/>
    <dgm:cxn modelId="{F458E60D-F476-428C-9EB4-E267EF17CE8E}" type="presOf" srcId="{D35C7989-C936-44AC-B94A-180B95E11C3A}" destId="{E19E877D-12DE-49B1-A4F1-18CE072E8FD1}" srcOrd="0" destOrd="0" presId="urn:microsoft.com/office/officeart/2005/8/layout/chevron1"/>
    <dgm:cxn modelId="{9B4AB460-F9B8-4B20-8BEA-98F3B5094F85}" srcId="{54DBA713-2699-4447-B491-C1FF8CF04011}" destId="{D35C7989-C936-44AC-B94A-180B95E11C3A}" srcOrd="0" destOrd="0" parTransId="{BB34D51B-B4C1-4005-89E2-BDA3445CEF04}" sibTransId="{C55B7ABB-7FE6-4DC1-89C1-DEED798EC060}"/>
    <dgm:cxn modelId="{824FCC0C-9616-4F2C-98EA-30BD1042B323}" type="presParOf" srcId="{2538D5EF-C5BB-46AC-A9EE-17573920F3F5}" destId="{E19E877D-12DE-49B1-A4F1-18CE072E8FD1}" srcOrd="0" destOrd="0" presId="urn:microsoft.com/office/officeart/2005/8/layout/chevron1"/>
    <dgm:cxn modelId="{84F54050-4DF8-4D98-84B5-48C47C62306A}" type="presParOf" srcId="{2538D5EF-C5BB-46AC-A9EE-17573920F3F5}" destId="{5FE5F984-DFAB-421B-9464-7A8A1ACD9D5E}" srcOrd="1" destOrd="0" presId="urn:microsoft.com/office/officeart/2005/8/layout/chevron1"/>
    <dgm:cxn modelId="{8E4709D4-7E14-4F2D-9133-444BBFE0667C}" type="presParOf" srcId="{2538D5EF-C5BB-46AC-A9EE-17573920F3F5}" destId="{67B09657-1885-4479-86ED-92A231FADB33}" srcOrd="2" destOrd="0" presId="urn:microsoft.com/office/officeart/2005/8/layout/chevron1"/>
    <dgm:cxn modelId="{D585DC44-6C75-42AB-8F3D-6B91BBE5275D}" type="presParOf" srcId="{2538D5EF-C5BB-46AC-A9EE-17573920F3F5}" destId="{039933C7-D685-4DCA-915C-F06277D1B532}" srcOrd="3" destOrd="0" presId="urn:microsoft.com/office/officeart/2005/8/layout/chevron1"/>
    <dgm:cxn modelId="{E6E84E06-822E-4A0C-BB67-8BDB4D1355A2}" type="presParOf" srcId="{2538D5EF-C5BB-46AC-A9EE-17573920F3F5}" destId="{AA15C1B6-A62E-4B6E-9EB5-406961A86C57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DEBED3A-678F-4473-82BA-B687E89036BC}" type="doc">
      <dgm:prSet loTypeId="urn:microsoft.com/office/officeart/2009/3/layout/HorizontalOrganizationChart" loCatId="hierarchy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9B6BF921-54F4-42E4-A394-B40B7062ABAD}" type="asst">
      <dgm:prSet phldrT="[Текст]"/>
      <dgm:spPr/>
      <dgm:t>
        <a:bodyPr/>
        <a:lstStyle/>
        <a:p>
          <a:r>
            <a:rPr lang="ru-RU" dirty="0" smtClean="0"/>
            <a:t>ДОО 2</a:t>
          </a:r>
        </a:p>
        <a:p>
          <a:r>
            <a:rPr lang="ru-RU" dirty="0" smtClean="0"/>
            <a:t>Иванов Петр 2</a:t>
          </a:r>
          <a:endParaRPr lang="ru-RU" dirty="0"/>
        </a:p>
      </dgm:t>
    </dgm:pt>
    <dgm:pt modelId="{D3542447-B473-4A98-B617-CDE7A4601140}" type="parTrans" cxnId="{05BC7F8A-F25F-4084-A7D6-E0AE604F1E47}">
      <dgm:prSet/>
      <dgm:spPr/>
      <dgm:t>
        <a:bodyPr/>
        <a:lstStyle/>
        <a:p>
          <a:endParaRPr lang="ru-RU"/>
        </a:p>
      </dgm:t>
    </dgm:pt>
    <dgm:pt modelId="{A0FCCD60-CA36-4E1B-9A24-91C8ACBA2029}" type="sibTrans" cxnId="{05BC7F8A-F25F-4084-A7D6-E0AE604F1E47}">
      <dgm:prSet/>
      <dgm:spPr/>
      <dgm:t>
        <a:bodyPr/>
        <a:lstStyle/>
        <a:p>
          <a:endParaRPr lang="ru-RU"/>
        </a:p>
      </dgm:t>
    </dgm:pt>
    <dgm:pt modelId="{B0EE7DB6-7F2B-4F9C-AA59-A07ABC8D45B5}">
      <dgm:prSet phldrT="[Текст]"/>
      <dgm:spPr/>
      <dgm:t>
        <a:bodyPr/>
        <a:lstStyle/>
        <a:p>
          <a:r>
            <a:rPr lang="ru-RU" dirty="0" smtClean="0"/>
            <a:t>ДОО 3</a:t>
          </a:r>
        </a:p>
        <a:p>
          <a:r>
            <a:rPr lang="ru-RU" dirty="0" smtClean="0"/>
            <a:t>Иванов Петр 3</a:t>
          </a:r>
          <a:endParaRPr lang="ru-RU" dirty="0"/>
        </a:p>
      </dgm:t>
    </dgm:pt>
    <dgm:pt modelId="{06A570C2-2B9F-47F2-A5DE-11D375FFC7A1}" type="parTrans" cxnId="{E7CBE3FB-6E3D-498D-89A8-F61FD31DAB29}">
      <dgm:prSet/>
      <dgm:spPr/>
      <dgm:t>
        <a:bodyPr/>
        <a:lstStyle/>
        <a:p>
          <a:endParaRPr lang="ru-RU"/>
        </a:p>
      </dgm:t>
    </dgm:pt>
    <dgm:pt modelId="{B97D1DB7-27F5-4E41-846C-32CD4E0C6B5F}" type="sibTrans" cxnId="{E7CBE3FB-6E3D-498D-89A8-F61FD31DAB29}">
      <dgm:prSet/>
      <dgm:spPr/>
      <dgm:t>
        <a:bodyPr/>
        <a:lstStyle/>
        <a:p>
          <a:endParaRPr lang="ru-RU"/>
        </a:p>
      </dgm:t>
    </dgm:pt>
    <dgm:pt modelId="{D04E9585-3FFA-4ADD-8384-7A176133CFFC}">
      <dgm:prSet/>
      <dgm:spPr/>
      <dgm:t>
        <a:bodyPr/>
        <a:lstStyle/>
        <a:p>
          <a:r>
            <a:rPr lang="ru-RU" dirty="0" smtClean="0"/>
            <a:t>ООО</a:t>
          </a:r>
        </a:p>
        <a:p>
          <a:r>
            <a:rPr lang="ru-RU" dirty="0" smtClean="0"/>
            <a:t>Иванов Петр 4</a:t>
          </a:r>
          <a:endParaRPr lang="ru-RU" dirty="0"/>
        </a:p>
      </dgm:t>
    </dgm:pt>
    <dgm:pt modelId="{4E7C7188-6DE6-48B6-8DCA-6E8F182846CA}" type="parTrans" cxnId="{6693AB3A-02CF-470C-B4C5-8617CDF26406}">
      <dgm:prSet/>
      <dgm:spPr/>
      <dgm:t>
        <a:bodyPr/>
        <a:lstStyle/>
        <a:p>
          <a:endParaRPr lang="ru-RU"/>
        </a:p>
      </dgm:t>
    </dgm:pt>
    <dgm:pt modelId="{D179A18F-E043-4A08-968E-DAB1B392C6C2}" type="sibTrans" cxnId="{6693AB3A-02CF-470C-B4C5-8617CDF26406}">
      <dgm:prSet/>
      <dgm:spPr/>
      <dgm:t>
        <a:bodyPr/>
        <a:lstStyle/>
        <a:p>
          <a:endParaRPr lang="ru-RU"/>
        </a:p>
      </dgm:t>
    </dgm:pt>
    <dgm:pt modelId="{D6A05BEF-4E5C-4CF4-A56B-63DB8CA08CE9}">
      <dgm:prSet phldrT="[Текст]" custT="1"/>
      <dgm:spPr/>
      <dgm:t>
        <a:bodyPr/>
        <a:lstStyle/>
        <a:p>
          <a:r>
            <a:rPr lang="ru-RU" sz="1800" dirty="0" smtClean="0"/>
            <a:t>ДОО 1</a:t>
          </a:r>
        </a:p>
        <a:p>
          <a:r>
            <a:rPr lang="ru-RU" sz="1800" dirty="0" smtClean="0"/>
            <a:t>Иванов Петр</a:t>
          </a:r>
          <a:endParaRPr lang="ru-RU" sz="1800" dirty="0"/>
        </a:p>
      </dgm:t>
    </dgm:pt>
    <dgm:pt modelId="{7AD67950-D2A8-4788-A663-9B27C0358034}" type="sibTrans" cxnId="{2582FF4B-FD73-4701-A08B-5A3CACAC2DED}">
      <dgm:prSet/>
      <dgm:spPr/>
      <dgm:t>
        <a:bodyPr/>
        <a:lstStyle/>
        <a:p>
          <a:endParaRPr lang="ru-RU"/>
        </a:p>
      </dgm:t>
    </dgm:pt>
    <dgm:pt modelId="{6FBF71BB-E178-45FA-8C59-0C826AC7E687}" type="parTrans" cxnId="{2582FF4B-FD73-4701-A08B-5A3CACAC2DED}">
      <dgm:prSet/>
      <dgm:spPr/>
      <dgm:t>
        <a:bodyPr/>
        <a:lstStyle/>
        <a:p>
          <a:endParaRPr lang="ru-RU"/>
        </a:p>
      </dgm:t>
    </dgm:pt>
    <dgm:pt modelId="{D2F11E78-3A92-4C08-A5EC-B71B82A5AEEE}" type="pres">
      <dgm:prSet presAssocID="{8DEBED3A-678F-4473-82BA-B687E89036B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1B565186-7AD3-4692-A002-F671943B39D4}" type="pres">
      <dgm:prSet presAssocID="{D6A05BEF-4E5C-4CF4-A56B-63DB8CA08CE9}" presName="hierRoot1" presStyleCnt="0">
        <dgm:presLayoutVars>
          <dgm:hierBranch val="init"/>
        </dgm:presLayoutVars>
      </dgm:prSet>
      <dgm:spPr/>
    </dgm:pt>
    <dgm:pt modelId="{35A3EE38-2033-4AB9-BEC2-D51629F22DB1}" type="pres">
      <dgm:prSet presAssocID="{D6A05BEF-4E5C-4CF4-A56B-63DB8CA08CE9}" presName="rootComposite1" presStyleCnt="0"/>
      <dgm:spPr/>
    </dgm:pt>
    <dgm:pt modelId="{619E6949-74E4-4BE7-AD3A-A7FB472CD540}" type="pres">
      <dgm:prSet presAssocID="{D6A05BEF-4E5C-4CF4-A56B-63DB8CA08CE9}" presName="rootText1" presStyleLbl="node0" presStyleIdx="0" presStyleCnt="1" custLinFactNeighborX="1480" custLinFactNeighborY="-421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1A7848B-AF26-4E49-8EAA-A4D233A14F64}" type="pres">
      <dgm:prSet presAssocID="{D6A05BEF-4E5C-4CF4-A56B-63DB8CA08CE9}" presName="rootConnector1" presStyleLbl="node1" presStyleIdx="0" presStyleCnt="0"/>
      <dgm:spPr/>
      <dgm:t>
        <a:bodyPr/>
        <a:lstStyle/>
        <a:p>
          <a:endParaRPr lang="ru-RU"/>
        </a:p>
      </dgm:t>
    </dgm:pt>
    <dgm:pt modelId="{35E9E22A-F3F8-4441-ABF0-86345124784D}" type="pres">
      <dgm:prSet presAssocID="{D6A05BEF-4E5C-4CF4-A56B-63DB8CA08CE9}" presName="hierChild2" presStyleCnt="0"/>
      <dgm:spPr/>
    </dgm:pt>
    <dgm:pt modelId="{DFD2D031-1BAE-492D-B884-49C95FBDA406}" type="pres">
      <dgm:prSet presAssocID="{06A570C2-2B9F-47F2-A5DE-11D375FFC7A1}" presName="Name64" presStyleLbl="parChTrans1D2" presStyleIdx="0" presStyleCnt="2"/>
      <dgm:spPr/>
      <dgm:t>
        <a:bodyPr/>
        <a:lstStyle/>
        <a:p>
          <a:endParaRPr lang="ru-RU"/>
        </a:p>
      </dgm:t>
    </dgm:pt>
    <dgm:pt modelId="{A561E0CA-92A0-477A-BD5B-8E0582411008}" type="pres">
      <dgm:prSet presAssocID="{B0EE7DB6-7F2B-4F9C-AA59-A07ABC8D45B5}" presName="hierRoot2" presStyleCnt="0">
        <dgm:presLayoutVars>
          <dgm:hierBranch val="init"/>
        </dgm:presLayoutVars>
      </dgm:prSet>
      <dgm:spPr/>
    </dgm:pt>
    <dgm:pt modelId="{6C0174D9-FF5C-41CF-A4BF-CE38917AB4AB}" type="pres">
      <dgm:prSet presAssocID="{B0EE7DB6-7F2B-4F9C-AA59-A07ABC8D45B5}" presName="rootComposite" presStyleCnt="0"/>
      <dgm:spPr/>
    </dgm:pt>
    <dgm:pt modelId="{81A3EFD3-26C0-4B80-AB11-76B9F3F5A978}" type="pres">
      <dgm:prSet presAssocID="{B0EE7DB6-7F2B-4F9C-AA59-A07ABC8D45B5}" presName="rootText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876B16A-8565-4A41-9A95-D5F086A5E8C6}" type="pres">
      <dgm:prSet presAssocID="{B0EE7DB6-7F2B-4F9C-AA59-A07ABC8D45B5}" presName="rootConnector" presStyleLbl="node2" presStyleIdx="0" presStyleCnt="1"/>
      <dgm:spPr/>
      <dgm:t>
        <a:bodyPr/>
        <a:lstStyle/>
        <a:p>
          <a:endParaRPr lang="ru-RU"/>
        </a:p>
      </dgm:t>
    </dgm:pt>
    <dgm:pt modelId="{11B2D736-CFB4-4E08-AD34-1478A1D637A3}" type="pres">
      <dgm:prSet presAssocID="{B0EE7DB6-7F2B-4F9C-AA59-A07ABC8D45B5}" presName="hierChild4" presStyleCnt="0"/>
      <dgm:spPr/>
    </dgm:pt>
    <dgm:pt modelId="{363C84E2-86FA-4BCF-976B-4C1579BDCC21}" type="pres">
      <dgm:prSet presAssocID="{4E7C7188-6DE6-48B6-8DCA-6E8F182846CA}" presName="Name64" presStyleLbl="parChTrans1D3" presStyleIdx="0" presStyleCnt="1"/>
      <dgm:spPr/>
      <dgm:t>
        <a:bodyPr/>
        <a:lstStyle/>
        <a:p>
          <a:endParaRPr lang="ru-RU"/>
        </a:p>
      </dgm:t>
    </dgm:pt>
    <dgm:pt modelId="{FD70DB06-0D1B-45C1-A390-DB0657AA7C91}" type="pres">
      <dgm:prSet presAssocID="{D04E9585-3FFA-4ADD-8384-7A176133CFFC}" presName="hierRoot2" presStyleCnt="0">
        <dgm:presLayoutVars>
          <dgm:hierBranch val="init"/>
        </dgm:presLayoutVars>
      </dgm:prSet>
      <dgm:spPr/>
    </dgm:pt>
    <dgm:pt modelId="{91B15B4D-8717-4C23-8613-E2CE45D03E55}" type="pres">
      <dgm:prSet presAssocID="{D04E9585-3FFA-4ADD-8384-7A176133CFFC}" presName="rootComposite" presStyleCnt="0"/>
      <dgm:spPr/>
    </dgm:pt>
    <dgm:pt modelId="{B140B378-5928-45F3-A810-C925916AB613}" type="pres">
      <dgm:prSet presAssocID="{D04E9585-3FFA-4ADD-8384-7A176133CFFC}" presName="rootText" presStyleLbl="node3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44CA6FD-6B68-49E5-BD8E-F16534EDDD45}" type="pres">
      <dgm:prSet presAssocID="{D04E9585-3FFA-4ADD-8384-7A176133CFFC}" presName="rootConnector" presStyleLbl="node3" presStyleIdx="0" presStyleCnt="1"/>
      <dgm:spPr/>
      <dgm:t>
        <a:bodyPr/>
        <a:lstStyle/>
        <a:p>
          <a:endParaRPr lang="ru-RU"/>
        </a:p>
      </dgm:t>
    </dgm:pt>
    <dgm:pt modelId="{E56532B9-8681-4658-A6B7-3D9B192CF47B}" type="pres">
      <dgm:prSet presAssocID="{D04E9585-3FFA-4ADD-8384-7A176133CFFC}" presName="hierChild4" presStyleCnt="0"/>
      <dgm:spPr/>
    </dgm:pt>
    <dgm:pt modelId="{1C6A11FC-06F5-423A-9045-08FD0850932E}" type="pres">
      <dgm:prSet presAssocID="{D04E9585-3FFA-4ADD-8384-7A176133CFFC}" presName="hierChild5" presStyleCnt="0"/>
      <dgm:spPr/>
    </dgm:pt>
    <dgm:pt modelId="{C5215041-BEBF-4982-96A8-701423132C24}" type="pres">
      <dgm:prSet presAssocID="{B0EE7DB6-7F2B-4F9C-AA59-A07ABC8D45B5}" presName="hierChild5" presStyleCnt="0"/>
      <dgm:spPr/>
    </dgm:pt>
    <dgm:pt modelId="{36018619-A035-4DFB-9722-B7C43E0B8FB6}" type="pres">
      <dgm:prSet presAssocID="{D6A05BEF-4E5C-4CF4-A56B-63DB8CA08CE9}" presName="hierChild3" presStyleCnt="0"/>
      <dgm:spPr/>
    </dgm:pt>
    <dgm:pt modelId="{6D50681C-E9CF-4BE2-A7E2-77D89330028A}" type="pres">
      <dgm:prSet presAssocID="{D3542447-B473-4A98-B617-CDE7A4601140}" presName="Name115" presStyleLbl="parChTrans1D2" presStyleIdx="1" presStyleCnt="2"/>
      <dgm:spPr/>
      <dgm:t>
        <a:bodyPr/>
        <a:lstStyle/>
        <a:p>
          <a:endParaRPr lang="ru-RU"/>
        </a:p>
      </dgm:t>
    </dgm:pt>
    <dgm:pt modelId="{59C2C1C4-4FFC-4FD1-AA29-D1E8956E3894}" type="pres">
      <dgm:prSet presAssocID="{9B6BF921-54F4-42E4-A394-B40B7062ABAD}" presName="hierRoot3" presStyleCnt="0">
        <dgm:presLayoutVars>
          <dgm:hierBranch val="init"/>
        </dgm:presLayoutVars>
      </dgm:prSet>
      <dgm:spPr/>
    </dgm:pt>
    <dgm:pt modelId="{2418E254-1B2E-4F50-80F4-1CCA930E7B24}" type="pres">
      <dgm:prSet presAssocID="{9B6BF921-54F4-42E4-A394-B40B7062ABAD}" presName="rootComposite3" presStyleCnt="0"/>
      <dgm:spPr/>
    </dgm:pt>
    <dgm:pt modelId="{6C5F7E2E-A64E-41F7-81E1-6FB47DFC5CB7}" type="pres">
      <dgm:prSet presAssocID="{9B6BF921-54F4-42E4-A394-B40B7062ABAD}" presName="rootText3" presStyleLbl="asst1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5A59EC6-562C-4C9C-8C38-777AADE0A6F3}" type="pres">
      <dgm:prSet presAssocID="{9B6BF921-54F4-42E4-A394-B40B7062ABAD}" presName="rootConnector3" presStyleLbl="asst1" presStyleIdx="0" presStyleCnt="1"/>
      <dgm:spPr/>
      <dgm:t>
        <a:bodyPr/>
        <a:lstStyle/>
        <a:p>
          <a:endParaRPr lang="ru-RU"/>
        </a:p>
      </dgm:t>
    </dgm:pt>
    <dgm:pt modelId="{C2BE435E-4657-482F-BB86-54092717D2D6}" type="pres">
      <dgm:prSet presAssocID="{9B6BF921-54F4-42E4-A394-B40B7062ABAD}" presName="hierChild6" presStyleCnt="0"/>
      <dgm:spPr/>
    </dgm:pt>
    <dgm:pt modelId="{AC3C8883-7686-47AB-B91A-4228579C8CE9}" type="pres">
      <dgm:prSet presAssocID="{9B6BF921-54F4-42E4-A394-B40B7062ABAD}" presName="hierChild7" presStyleCnt="0"/>
      <dgm:spPr/>
    </dgm:pt>
  </dgm:ptLst>
  <dgm:cxnLst>
    <dgm:cxn modelId="{9184FA23-F717-4C44-83AC-F00943950157}" type="presOf" srcId="{9B6BF921-54F4-42E4-A394-B40B7062ABAD}" destId="{E5A59EC6-562C-4C9C-8C38-777AADE0A6F3}" srcOrd="1" destOrd="0" presId="urn:microsoft.com/office/officeart/2009/3/layout/HorizontalOrganizationChart"/>
    <dgm:cxn modelId="{918012D3-3589-492F-8CAA-707AB88AB703}" type="presOf" srcId="{D6A05BEF-4E5C-4CF4-A56B-63DB8CA08CE9}" destId="{81A7848B-AF26-4E49-8EAA-A4D233A14F64}" srcOrd="1" destOrd="0" presId="urn:microsoft.com/office/officeart/2009/3/layout/HorizontalOrganizationChart"/>
    <dgm:cxn modelId="{C56E4ED8-B389-4026-9F1B-8C8E0541593D}" type="presOf" srcId="{D04E9585-3FFA-4ADD-8384-7A176133CFFC}" destId="{B140B378-5928-45F3-A810-C925916AB613}" srcOrd="0" destOrd="0" presId="urn:microsoft.com/office/officeart/2009/3/layout/HorizontalOrganizationChart"/>
    <dgm:cxn modelId="{CBD3BD2E-D839-45F1-A759-52D13314B0CD}" type="presOf" srcId="{06A570C2-2B9F-47F2-A5DE-11D375FFC7A1}" destId="{DFD2D031-1BAE-492D-B884-49C95FBDA406}" srcOrd="0" destOrd="0" presId="urn:microsoft.com/office/officeart/2009/3/layout/HorizontalOrganizationChart"/>
    <dgm:cxn modelId="{4BE2AE58-82AC-4495-88FA-BBFEE79C9DBA}" type="presOf" srcId="{D3542447-B473-4A98-B617-CDE7A4601140}" destId="{6D50681C-E9CF-4BE2-A7E2-77D89330028A}" srcOrd="0" destOrd="0" presId="urn:microsoft.com/office/officeart/2009/3/layout/HorizontalOrganizationChart"/>
    <dgm:cxn modelId="{C9BD37FA-7122-4BDA-8605-43C7E88D3571}" type="presOf" srcId="{B0EE7DB6-7F2B-4F9C-AA59-A07ABC8D45B5}" destId="{F876B16A-8565-4A41-9A95-D5F086A5E8C6}" srcOrd="1" destOrd="0" presId="urn:microsoft.com/office/officeart/2009/3/layout/HorizontalOrganizationChart"/>
    <dgm:cxn modelId="{E7CBE3FB-6E3D-498D-89A8-F61FD31DAB29}" srcId="{D6A05BEF-4E5C-4CF4-A56B-63DB8CA08CE9}" destId="{B0EE7DB6-7F2B-4F9C-AA59-A07ABC8D45B5}" srcOrd="1" destOrd="0" parTransId="{06A570C2-2B9F-47F2-A5DE-11D375FFC7A1}" sibTransId="{B97D1DB7-27F5-4E41-846C-32CD4E0C6B5F}"/>
    <dgm:cxn modelId="{7FB33F95-2641-491C-81C2-A07807C35D01}" type="presOf" srcId="{4E7C7188-6DE6-48B6-8DCA-6E8F182846CA}" destId="{363C84E2-86FA-4BCF-976B-4C1579BDCC21}" srcOrd="0" destOrd="0" presId="urn:microsoft.com/office/officeart/2009/3/layout/HorizontalOrganizationChart"/>
    <dgm:cxn modelId="{05BC7F8A-F25F-4084-A7D6-E0AE604F1E47}" srcId="{D6A05BEF-4E5C-4CF4-A56B-63DB8CA08CE9}" destId="{9B6BF921-54F4-42E4-A394-B40B7062ABAD}" srcOrd="0" destOrd="0" parTransId="{D3542447-B473-4A98-B617-CDE7A4601140}" sibTransId="{A0FCCD60-CA36-4E1B-9A24-91C8ACBA2029}"/>
    <dgm:cxn modelId="{1022B926-04AA-41B1-B99D-CCE27103808D}" type="presOf" srcId="{D04E9585-3FFA-4ADD-8384-7A176133CFFC}" destId="{C44CA6FD-6B68-49E5-BD8E-F16534EDDD45}" srcOrd="1" destOrd="0" presId="urn:microsoft.com/office/officeart/2009/3/layout/HorizontalOrganizationChart"/>
    <dgm:cxn modelId="{6693AB3A-02CF-470C-B4C5-8617CDF26406}" srcId="{B0EE7DB6-7F2B-4F9C-AA59-A07ABC8D45B5}" destId="{D04E9585-3FFA-4ADD-8384-7A176133CFFC}" srcOrd="0" destOrd="0" parTransId="{4E7C7188-6DE6-48B6-8DCA-6E8F182846CA}" sibTransId="{D179A18F-E043-4A08-968E-DAB1B392C6C2}"/>
    <dgm:cxn modelId="{FE615CB2-10FD-4B6D-8313-5304282FAA07}" type="presOf" srcId="{8DEBED3A-678F-4473-82BA-B687E89036BC}" destId="{D2F11E78-3A92-4C08-A5EC-B71B82A5AEEE}" srcOrd="0" destOrd="0" presId="urn:microsoft.com/office/officeart/2009/3/layout/HorizontalOrganizationChart"/>
    <dgm:cxn modelId="{78F07D14-5F49-4B23-AD04-0D41CCF1BCF9}" type="presOf" srcId="{B0EE7DB6-7F2B-4F9C-AA59-A07ABC8D45B5}" destId="{81A3EFD3-26C0-4B80-AB11-76B9F3F5A978}" srcOrd="0" destOrd="0" presId="urn:microsoft.com/office/officeart/2009/3/layout/HorizontalOrganizationChart"/>
    <dgm:cxn modelId="{2582FF4B-FD73-4701-A08B-5A3CACAC2DED}" srcId="{8DEBED3A-678F-4473-82BA-B687E89036BC}" destId="{D6A05BEF-4E5C-4CF4-A56B-63DB8CA08CE9}" srcOrd="0" destOrd="0" parTransId="{6FBF71BB-E178-45FA-8C59-0C826AC7E687}" sibTransId="{7AD67950-D2A8-4788-A663-9B27C0358034}"/>
    <dgm:cxn modelId="{F91E3698-6346-48ED-B561-A00A4466C37C}" type="presOf" srcId="{9B6BF921-54F4-42E4-A394-B40B7062ABAD}" destId="{6C5F7E2E-A64E-41F7-81E1-6FB47DFC5CB7}" srcOrd="0" destOrd="0" presId="urn:microsoft.com/office/officeart/2009/3/layout/HorizontalOrganizationChart"/>
    <dgm:cxn modelId="{B4C006F3-F77C-470C-99AB-A7C3011586B0}" type="presOf" srcId="{D6A05BEF-4E5C-4CF4-A56B-63DB8CA08CE9}" destId="{619E6949-74E4-4BE7-AD3A-A7FB472CD540}" srcOrd="0" destOrd="0" presId="urn:microsoft.com/office/officeart/2009/3/layout/HorizontalOrganizationChart"/>
    <dgm:cxn modelId="{D99314FC-3ADD-4931-8BBA-81B8A9BB38B5}" type="presParOf" srcId="{D2F11E78-3A92-4C08-A5EC-B71B82A5AEEE}" destId="{1B565186-7AD3-4692-A002-F671943B39D4}" srcOrd="0" destOrd="0" presId="urn:microsoft.com/office/officeart/2009/3/layout/HorizontalOrganizationChart"/>
    <dgm:cxn modelId="{F36CF7B2-89E9-4FB2-BBC2-A7BF7C59638C}" type="presParOf" srcId="{1B565186-7AD3-4692-A002-F671943B39D4}" destId="{35A3EE38-2033-4AB9-BEC2-D51629F22DB1}" srcOrd="0" destOrd="0" presId="urn:microsoft.com/office/officeart/2009/3/layout/HorizontalOrganizationChart"/>
    <dgm:cxn modelId="{2997AE5A-8DC8-4E76-99D9-5BC2A371412F}" type="presParOf" srcId="{35A3EE38-2033-4AB9-BEC2-D51629F22DB1}" destId="{619E6949-74E4-4BE7-AD3A-A7FB472CD540}" srcOrd="0" destOrd="0" presId="urn:microsoft.com/office/officeart/2009/3/layout/HorizontalOrganizationChart"/>
    <dgm:cxn modelId="{4ED99507-418C-49CD-A42A-06FB1BCF95D7}" type="presParOf" srcId="{35A3EE38-2033-4AB9-BEC2-D51629F22DB1}" destId="{81A7848B-AF26-4E49-8EAA-A4D233A14F64}" srcOrd="1" destOrd="0" presId="urn:microsoft.com/office/officeart/2009/3/layout/HorizontalOrganizationChart"/>
    <dgm:cxn modelId="{DFC8FB6D-DFFC-412A-AB75-4F38609E80D5}" type="presParOf" srcId="{1B565186-7AD3-4692-A002-F671943B39D4}" destId="{35E9E22A-F3F8-4441-ABF0-86345124784D}" srcOrd="1" destOrd="0" presId="urn:microsoft.com/office/officeart/2009/3/layout/HorizontalOrganizationChart"/>
    <dgm:cxn modelId="{3B89E224-B2E6-4D4C-9544-7DA7622F0467}" type="presParOf" srcId="{35E9E22A-F3F8-4441-ABF0-86345124784D}" destId="{DFD2D031-1BAE-492D-B884-49C95FBDA406}" srcOrd="0" destOrd="0" presId="urn:microsoft.com/office/officeart/2009/3/layout/HorizontalOrganizationChart"/>
    <dgm:cxn modelId="{71CA6D5A-E1E9-4ADA-B315-0A55CAA66FE3}" type="presParOf" srcId="{35E9E22A-F3F8-4441-ABF0-86345124784D}" destId="{A561E0CA-92A0-477A-BD5B-8E0582411008}" srcOrd="1" destOrd="0" presId="urn:microsoft.com/office/officeart/2009/3/layout/HorizontalOrganizationChart"/>
    <dgm:cxn modelId="{AE19612E-C2FD-4C7A-A951-733F59F2C1FA}" type="presParOf" srcId="{A561E0CA-92A0-477A-BD5B-8E0582411008}" destId="{6C0174D9-FF5C-41CF-A4BF-CE38917AB4AB}" srcOrd="0" destOrd="0" presId="urn:microsoft.com/office/officeart/2009/3/layout/HorizontalOrganizationChart"/>
    <dgm:cxn modelId="{187404A2-8DA4-45E0-B279-B4DFB9FEAEDC}" type="presParOf" srcId="{6C0174D9-FF5C-41CF-A4BF-CE38917AB4AB}" destId="{81A3EFD3-26C0-4B80-AB11-76B9F3F5A978}" srcOrd="0" destOrd="0" presId="urn:microsoft.com/office/officeart/2009/3/layout/HorizontalOrganizationChart"/>
    <dgm:cxn modelId="{F3DF9E4B-7B43-4008-8342-B47E17EE2AFC}" type="presParOf" srcId="{6C0174D9-FF5C-41CF-A4BF-CE38917AB4AB}" destId="{F876B16A-8565-4A41-9A95-D5F086A5E8C6}" srcOrd="1" destOrd="0" presId="urn:microsoft.com/office/officeart/2009/3/layout/HorizontalOrganizationChart"/>
    <dgm:cxn modelId="{0E703003-06E7-4B80-BEC4-A17062D727C6}" type="presParOf" srcId="{A561E0CA-92A0-477A-BD5B-8E0582411008}" destId="{11B2D736-CFB4-4E08-AD34-1478A1D637A3}" srcOrd="1" destOrd="0" presId="urn:microsoft.com/office/officeart/2009/3/layout/HorizontalOrganizationChart"/>
    <dgm:cxn modelId="{2E833A51-81A6-44EA-9942-8D4DB1A96906}" type="presParOf" srcId="{11B2D736-CFB4-4E08-AD34-1478A1D637A3}" destId="{363C84E2-86FA-4BCF-976B-4C1579BDCC21}" srcOrd="0" destOrd="0" presId="urn:microsoft.com/office/officeart/2009/3/layout/HorizontalOrganizationChart"/>
    <dgm:cxn modelId="{A279CA58-99B1-4E05-92CC-32D74894E5D0}" type="presParOf" srcId="{11B2D736-CFB4-4E08-AD34-1478A1D637A3}" destId="{FD70DB06-0D1B-45C1-A390-DB0657AA7C91}" srcOrd="1" destOrd="0" presId="urn:microsoft.com/office/officeart/2009/3/layout/HorizontalOrganizationChart"/>
    <dgm:cxn modelId="{921ACAB0-732A-41D2-B643-BDC3C96EB61F}" type="presParOf" srcId="{FD70DB06-0D1B-45C1-A390-DB0657AA7C91}" destId="{91B15B4D-8717-4C23-8613-E2CE45D03E55}" srcOrd="0" destOrd="0" presId="urn:microsoft.com/office/officeart/2009/3/layout/HorizontalOrganizationChart"/>
    <dgm:cxn modelId="{C8B0E619-C509-4DB7-AB96-825AD63C602F}" type="presParOf" srcId="{91B15B4D-8717-4C23-8613-E2CE45D03E55}" destId="{B140B378-5928-45F3-A810-C925916AB613}" srcOrd="0" destOrd="0" presId="urn:microsoft.com/office/officeart/2009/3/layout/HorizontalOrganizationChart"/>
    <dgm:cxn modelId="{D70969AD-1405-4990-AD2F-C5708F35ECA3}" type="presParOf" srcId="{91B15B4D-8717-4C23-8613-E2CE45D03E55}" destId="{C44CA6FD-6B68-49E5-BD8E-F16534EDDD45}" srcOrd="1" destOrd="0" presId="urn:microsoft.com/office/officeart/2009/3/layout/HorizontalOrganizationChart"/>
    <dgm:cxn modelId="{F2B5974F-FDB4-4462-BCFE-B68A6C989349}" type="presParOf" srcId="{FD70DB06-0D1B-45C1-A390-DB0657AA7C91}" destId="{E56532B9-8681-4658-A6B7-3D9B192CF47B}" srcOrd="1" destOrd="0" presId="urn:microsoft.com/office/officeart/2009/3/layout/HorizontalOrganizationChart"/>
    <dgm:cxn modelId="{8C639028-BAA5-4EAD-BD20-493C019F1917}" type="presParOf" srcId="{FD70DB06-0D1B-45C1-A390-DB0657AA7C91}" destId="{1C6A11FC-06F5-423A-9045-08FD0850932E}" srcOrd="2" destOrd="0" presId="urn:microsoft.com/office/officeart/2009/3/layout/HorizontalOrganizationChart"/>
    <dgm:cxn modelId="{BE46E174-D1EE-484C-82FD-83FCB57278FF}" type="presParOf" srcId="{A561E0CA-92A0-477A-BD5B-8E0582411008}" destId="{C5215041-BEBF-4982-96A8-701423132C24}" srcOrd="2" destOrd="0" presId="urn:microsoft.com/office/officeart/2009/3/layout/HorizontalOrganizationChart"/>
    <dgm:cxn modelId="{35BEC3DB-AF95-462B-B114-55E9613B8FCD}" type="presParOf" srcId="{1B565186-7AD3-4692-A002-F671943B39D4}" destId="{36018619-A035-4DFB-9722-B7C43E0B8FB6}" srcOrd="2" destOrd="0" presId="urn:microsoft.com/office/officeart/2009/3/layout/HorizontalOrganizationChart"/>
    <dgm:cxn modelId="{4E6095F5-CBF9-41AB-9FCC-9171561BABBC}" type="presParOf" srcId="{36018619-A035-4DFB-9722-B7C43E0B8FB6}" destId="{6D50681C-E9CF-4BE2-A7E2-77D89330028A}" srcOrd="0" destOrd="0" presId="urn:microsoft.com/office/officeart/2009/3/layout/HorizontalOrganizationChart"/>
    <dgm:cxn modelId="{DF8274DC-1189-45A4-AA21-E6E9D8B997EE}" type="presParOf" srcId="{36018619-A035-4DFB-9722-B7C43E0B8FB6}" destId="{59C2C1C4-4FFC-4FD1-AA29-D1E8956E3894}" srcOrd="1" destOrd="0" presId="urn:microsoft.com/office/officeart/2009/3/layout/HorizontalOrganizationChart"/>
    <dgm:cxn modelId="{B0BC351B-6729-49FF-9756-8EF554B23300}" type="presParOf" srcId="{59C2C1C4-4FFC-4FD1-AA29-D1E8956E3894}" destId="{2418E254-1B2E-4F50-80F4-1CCA930E7B24}" srcOrd="0" destOrd="0" presId="urn:microsoft.com/office/officeart/2009/3/layout/HorizontalOrganizationChart"/>
    <dgm:cxn modelId="{0556ABB3-C25C-4F3F-BB76-0AAC45A6584D}" type="presParOf" srcId="{2418E254-1B2E-4F50-80F4-1CCA930E7B24}" destId="{6C5F7E2E-A64E-41F7-81E1-6FB47DFC5CB7}" srcOrd="0" destOrd="0" presId="urn:microsoft.com/office/officeart/2009/3/layout/HorizontalOrganizationChart"/>
    <dgm:cxn modelId="{C36E00F3-85E9-4BCB-8A4D-DE7C992E9D20}" type="presParOf" srcId="{2418E254-1B2E-4F50-80F4-1CCA930E7B24}" destId="{E5A59EC6-562C-4C9C-8C38-777AADE0A6F3}" srcOrd="1" destOrd="0" presId="urn:microsoft.com/office/officeart/2009/3/layout/HorizontalOrganizationChart"/>
    <dgm:cxn modelId="{3F59564B-A825-40A0-8E64-3434FEE8DDF2}" type="presParOf" srcId="{59C2C1C4-4FFC-4FD1-AA29-D1E8956E3894}" destId="{C2BE435E-4657-482F-BB86-54092717D2D6}" srcOrd="1" destOrd="0" presId="urn:microsoft.com/office/officeart/2009/3/layout/HorizontalOrganizationChart"/>
    <dgm:cxn modelId="{5AB3A436-8CC7-45F7-97B1-FB1C3D3C3217}" type="presParOf" srcId="{59C2C1C4-4FFC-4FD1-AA29-D1E8956E3894}" destId="{AC3C8883-7686-47AB-B91A-4228579C8CE9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9E877D-12DE-49B1-A4F1-18CE072E8FD1}">
      <dsp:nvSpPr>
        <dsp:cNvPr id="0" name=""/>
        <dsp:cNvSpPr/>
      </dsp:nvSpPr>
      <dsp:spPr>
        <a:xfrm>
          <a:off x="0" y="834717"/>
          <a:ext cx="2637989" cy="1055195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018" tIns="46673" rIns="46673" bIns="46673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 smtClean="0"/>
            <a:t>ДОО</a:t>
          </a:r>
        </a:p>
      </dsp:txBody>
      <dsp:txXfrm>
        <a:off x="527598" y="834717"/>
        <a:ext cx="1582794" cy="1055195"/>
      </dsp:txXfrm>
    </dsp:sp>
    <dsp:sp modelId="{67B09657-1885-4479-86ED-92A231FADB33}">
      <dsp:nvSpPr>
        <dsp:cNvPr id="0" name=""/>
        <dsp:cNvSpPr/>
      </dsp:nvSpPr>
      <dsp:spPr>
        <a:xfrm>
          <a:off x="2376355" y="834717"/>
          <a:ext cx="2637989" cy="1055195"/>
        </a:xfrm>
        <a:prstGeom prst="chevron">
          <a:avLst/>
        </a:prstGeom>
        <a:solidFill>
          <a:schemeClr val="accent4">
            <a:hueOff val="5197846"/>
            <a:satOff val="-23984"/>
            <a:lumOff val="88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018" tIns="46673" rIns="46673" bIns="46673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 smtClean="0"/>
            <a:t>ООО</a:t>
          </a:r>
        </a:p>
      </dsp:txBody>
      <dsp:txXfrm>
        <a:off x="2903953" y="834717"/>
        <a:ext cx="1582794" cy="1055195"/>
      </dsp:txXfrm>
    </dsp:sp>
    <dsp:sp modelId="{AA15C1B6-A62E-4B6E-9EB5-406961A86C57}">
      <dsp:nvSpPr>
        <dsp:cNvPr id="0" name=""/>
        <dsp:cNvSpPr/>
      </dsp:nvSpPr>
      <dsp:spPr>
        <a:xfrm>
          <a:off x="4752711" y="834717"/>
          <a:ext cx="2637989" cy="1055195"/>
        </a:xfrm>
        <a:prstGeom prst="chevron">
          <a:avLst/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018" tIns="46673" rIns="46673" bIns="46673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 smtClean="0"/>
            <a:t>СПО</a:t>
          </a:r>
        </a:p>
      </dsp:txBody>
      <dsp:txXfrm>
        <a:off x="5280309" y="834717"/>
        <a:ext cx="1582794" cy="105519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50681C-E9CF-4BE2-A7E2-77D89330028A}">
      <dsp:nvSpPr>
        <dsp:cNvPr id="0" name=""/>
        <dsp:cNvSpPr/>
      </dsp:nvSpPr>
      <dsp:spPr>
        <a:xfrm>
          <a:off x="2248037" y="1532959"/>
          <a:ext cx="1516211" cy="109886"/>
        </a:xfrm>
        <a:custGeom>
          <a:avLst/>
          <a:gdLst/>
          <a:ahLst/>
          <a:cxnLst/>
          <a:rect l="0" t="0" r="0" b="0"/>
          <a:pathLst>
            <a:path>
              <a:moveTo>
                <a:pt x="0" y="109886"/>
              </a:moveTo>
              <a:lnTo>
                <a:pt x="1516211" y="109886"/>
              </a:lnTo>
              <a:lnTo>
                <a:pt x="1516211" y="0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3C84E2-86FA-4BCF-976B-4C1579BDCC21}">
      <dsp:nvSpPr>
        <dsp:cNvPr id="0" name=""/>
        <dsp:cNvSpPr/>
      </dsp:nvSpPr>
      <dsp:spPr>
        <a:xfrm>
          <a:off x="7526012" y="1625539"/>
          <a:ext cx="44256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42560" y="45720"/>
              </a:lnTo>
            </a:path>
          </a:pathLst>
        </a:custGeom>
        <a:noFill/>
        <a:ln w="158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D2D031-1BAE-492D-B884-49C95FBDA406}">
      <dsp:nvSpPr>
        <dsp:cNvPr id="0" name=""/>
        <dsp:cNvSpPr/>
      </dsp:nvSpPr>
      <dsp:spPr>
        <a:xfrm>
          <a:off x="2248037" y="1597126"/>
          <a:ext cx="306517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843892" y="45720"/>
              </a:lnTo>
              <a:lnTo>
                <a:pt x="2843892" y="74133"/>
              </a:lnTo>
              <a:lnTo>
                <a:pt x="3065173" y="74133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9E6949-74E4-4BE7-AD3A-A7FB472CD540}">
      <dsp:nvSpPr>
        <dsp:cNvPr id="0" name=""/>
        <dsp:cNvSpPr/>
      </dsp:nvSpPr>
      <dsp:spPr>
        <a:xfrm>
          <a:off x="35235" y="1305393"/>
          <a:ext cx="2212801" cy="67490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ДОО 1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Иванов Петр</a:t>
          </a:r>
          <a:endParaRPr lang="ru-RU" sz="1800" kern="1200" dirty="0"/>
        </a:p>
      </dsp:txBody>
      <dsp:txXfrm>
        <a:off x="35235" y="1305393"/>
        <a:ext cx="2212801" cy="674904"/>
      </dsp:txXfrm>
    </dsp:sp>
    <dsp:sp modelId="{81A3EFD3-26C0-4B80-AB11-76B9F3F5A978}">
      <dsp:nvSpPr>
        <dsp:cNvPr id="0" name=""/>
        <dsp:cNvSpPr/>
      </dsp:nvSpPr>
      <dsp:spPr>
        <a:xfrm>
          <a:off x="5313210" y="1333807"/>
          <a:ext cx="2212801" cy="674904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ДОО 3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Иванов Петр 3</a:t>
          </a:r>
          <a:endParaRPr lang="ru-RU" sz="1900" kern="1200" dirty="0"/>
        </a:p>
      </dsp:txBody>
      <dsp:txXfrm>
        <a:off x="5313210" y="1333807"/>
        <a:ext cx="2212801" cy="674904"/>
      </dsp:txXfrm>
    </dsp:sp>
    <dsp:sp modelId="{B140B378-5928-45F3-A810-C925916AB613}">
      <dsp:nvSpPr>
        <dsp:cNvPr id="0" name=""/>
        <dsp:cNvSpPr/>
      </dsp:nvSpPr>
      <dsp:spPr>
        <a:xfrm>
          <a:off x="7968572" y="1333807"/>
          <a:ext cx="2212801" cy="674904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ООО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Иванов Петр 4</a:t>
          </a:r>
          <a:endParaRPr lang="ru-RU" sz="1900" kern="1200" dirty="0"/>
        </a:p>
      </dsp:txBody>
      <dsp:txXfrm>
        <a:off x="7968572" y="1333807"/>
        <a:ext cx="2212801" cy="674904"/>
      </dsp:txXfrm>
    </dsp:sp>
    <dsp:sp modelId="{6C5F7E2E-A64E-41F7-81E1-6FB47DFC5CB7}">
      <dsp:nvSpPr>
        <dsp:cNvPr id="0" name=""/>
        <dsp:cNvSpPr/>
      </dsp:nvSpPr>
      <dsp:spPr>
        <a:xfrm>
          <a:off x="2657848" y="858055"/>
          <a:ext cx="2212801" cy="674904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ДОО 2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Иванов Петр 2</a:t>
          </a:r>
          <a:endParaRPr lang="ru-RU" sz="1900" kern="1200" dirty="0"/>
        </a:p>
      </dsp:txBody>
      <dsp:txXfrm>
        <a:off x="2657848" y="858055"/>
        <a:ext cx="2212801" cy="6749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FF804-49D4-46E2-B354-4F84035364D9}" type="datetimeFigureOut">
              <a:rPr lang="ru-RU" smtClean="0"/>
              <a:t>24.10.2019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07F47-B510-4B9E-8589-06A9D35CCF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1881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FF804-49D4-46E2-B354-4F84035364D9}" type="datetimeFigureOut">
              <a:rPr lang="ru-RU" smtClean="0"/>
              <a:t>24.10.2019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07F47-B510-4B9E-8589-06A9D35CCF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5616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FF804-49D4-46E2-B354-4F84035364D9}" type="datetimeFigureOut">
              <a:rPr lang="ru-RU" smtClean="0"/>
              <a:t>24.10.2019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07F47-B510-4B9E-8589-06A9D35CCF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95863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A4BFF804-49D4-46E2-B354-4F84035364D9}" type="datetimeFigureOut">
              <a:rPr lang="ru-RU" smtClean="0"/>
              <a:t>24.10.2019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08707F47-B510-4B9E-8589-06A9D35CCF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61014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FF804-49D4-46E2-B354-4F84035364D9}" type="datetimeFigureOut">
              <a:rPr lang="ru-RU" smtClean="0"/>
              <a:t>24.10.2019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07F47-B510-4B9E-8589-06A9D35CCF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73011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FF804-49D4-46E2-B354-4F84035364D9}" type="datetimeFigureOut">
              <a:rPr lang="ru-RU" smtClean="0"/>
              <a:t>24.10.2019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07F47-B510-4B9E-8589-06A9D35CCF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3033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FF804-49D4-46E2-B354-4F84035364D9}" type="datetimeFigureOut">
              <a:rPr lang="ru-RU" smtClean="0"/>
              <a:t>24.10.2019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07F47-B510-4B9E-8589-06A9D35CCF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26402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FF804-49D4-46E2-B354-4F84035364D9}" type="datetimeFigureOut">
              <a:rPr lang="ru-RU" smtClean="0"/>
              <a:t>24.10.2019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07F47-B510-4B9E-8589-06A9D35CCF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51794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FF804-49D4-46E2-B354-4F84035364D9}" type="datetimeFigureOut">
              <a:rPr lang="ru-RU" smtClean="0"/>
              <a:t>24.10.2019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07F47-B510-4B9E-8589-06A9D35CCF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119090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FF804-49D4-46E2-B354-4F84035364D9}" type="datetimeFigureOut">
              <a:rPr lang="ru-RU" smtClean="0"/>
              <a:t>24.10.2019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07F47-B510-4B9E-8589-06A9D35CCF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100530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FF804-49D4-46E2-B354-4F84035364D9}" type="datetimeFigureOut">
              <a:rPr lang="ru-RU" smtClean="0"/>
              <a:t>24.10.2019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07F47-B510-4B9E-8589-06A9D35CCF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0013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FF804-49D4-46E2-B354-4F84035364D9}" type="datetimeFigureOut">
              <a:rPr lang="ru-RU" smtClean="0"/>
              <a:t>24.10.2019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07F47-B510-4B9E-8589-06A9D35CCF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5130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FF804-49D4-46E2-B354-4F84035364D9}" type="datetimeFigureOut">
              <a:rPr lang="ru-RU" smtClean="0"/>
              <a:t>24.10.2019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07F47-B510-4B9E-8589-06A9D35CCF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254303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FF804-49D4-46E2-B354-4F84035364D9}" type="datetimeFigureOut">
              <a:rPr lang="ru-RU" smtClean="0"/>
              <a:t>24.10.2019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07F47-B510-4B9E-8589-06A9D35CCF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501105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FF804-49D4-46E2-B354-4F84035364D9}" type="datetimeFigureOut">
              <a:rPr lang="ru-RU" smtClean="0"/>
              <a:t>24.10.2019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07F47-B510-4B9E-8589-06A9D35CCF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647859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FF804-49D4-46E2-B354-4F84035364D9}" type="datetimeFigureOut">
              <a:rPr lang="ru-RU" smtClean="0"/>
              <a:t>24.10.2019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07F47-B510-4B9E-8589-06A9D35CCF90}" type="slidenum">
              <a:rPr lang="ru-RU" smtClean="0"/>
              <a:t>‹#›</a:t>
            </a:fld>
            <a:endParaRPr lang="ru-RU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5297302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FF804-49D4-46E2-B354-4F84035364D9}" type="datetimeFigureOut">
              <a:rPr lang="ru-RU" smtClean="0"/>
              <a:t>24.10.2019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07F47-B510-4B9E-8589-06A9D35CCF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325126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FF804-49D4-46E2-B354-4F84035364D9}" type="datetimeFigureOut">
              <a:rPr lang="ru-RU" smtClean="0"/>
              <a:t>24.10.2019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07F47-B510-4B9E-8589-06A9D35CCF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995801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FF804-49D4-46E2-B354-4F84035364D9}" type="datetimeFigureOut">
              <a:rPr lang="ru-RU" smtClean="0"/>
              <a:t>24.10.2019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07F47-B510-4B9E-8589-06A9D35CCF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510718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FF804-49D4-46E2-B354-4F84035364D9}" type="datetimeFigureOut">
              <a:rPr lang="ru-RU" smtClean="0"/>
              <a:t>24.10.2019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07F47-B510-4B9E-8589-06A9D35CCF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640169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FF804-49D4-46E2-B354-4F84035364D9}" type="datetimeFigureOut">
              <a:rPr lang="ru-RU" smtClean="0"/>
              <a:t>24.10.2019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07F47-B510-4B9E-8589-06A9D35CCF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2657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FF804-49D4-46E2-B354-4F84035364D9}" type="datetimeFigureOut">
              <a:rPr lang="ru-RU" smtClean="0"/>
              <a:t>24.10.2019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07F47-B510-4B9E-8589-06A9D35CCF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1237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FF804-49D4-46E2-B354-4F84035364D9}" type="datetimeFigureOut">
              <a:rPr lang="ru-RU" smtClean="0"/>
              <a:t>24.10.2019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07F47-B510-4B9E-8589-06A9D35CCF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396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FF804-49D4-46E2-B354-4F84035364D9}" type="datetimeFigureOut">
              <a:rPr lang="ru-RU" smtClean="0"/>
              <a:t>24.10.2019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07F47-B510-4B9E-8589-06A9D35CCF9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13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FF804-49D4-46E2-B354-4F84035364D9}" type="datetimeFigureOut">
              <a:rPr lang="ru-RU" smtClean="0"/>
              <a:t>24.10.2019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07F47-B510-4B9E-8589-06A9D35CCF9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477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FF804-49D4-46E2-B354-4F84035364D9}" type="datetimeFigureOut">
              <a:rPr lang="ru-RU" smtClean="0"/>
              <a:t>24.10.2019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07F47-B510-4B9E-8589-06A9D35CCF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0770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FF804-49D4-46E2-B354-4F84035364D9}" type="datetimeFigureOut">
              <a:rPr lang="ru-RU" smtClean="0"/>
              <a:t>24.10.2019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07F47-B510-4B9E-8589-06A9D35CCF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5135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FF804-49D4-46E2-B354-4F84035364D9}" type="datetimeFigureOut">
              <a:rPr lang="ru-RU" smtClean="0"/>
              <a:t>24.10.2019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07F47-B510-4B9E-8589-06A9D35CCF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3319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4BFF804-49D4-46E2-B354-4F84035364D9}" type="datetimeFigureOut">
              <a:rPr lang="ru-RU" smtClean="0"/>
              <a:t>24.10.2019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707F47-B510-4B9E-8589-06A9D35CCF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0613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BFF804-49D4-46E2-B354-4F84035364D9}" type="datetimeFigureOut">
              <a:rPr lang="ru-RU" smtClean="0"/>
              <a:t>24.10.2019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707F47-B510-4B9E-8589-06A9D35CCF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514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  <p:sldLayoutId id="2147483762" r:id="rId12"/>
    <p:sldLayoutId id="2147483763" r:id="rId13"/>
    <p:sldLayoutId id="2147483764" r:id="rId14"/>
    <p:sldLayoutId id="2147483765" r:id="rId15"/>
    <p:sldLayoutId id="2147483766" r:id="rId16"/>
    <p:sldLayoutId id="214748376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1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1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1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1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1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3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sakhcdo.ru/" TargetMode="Externa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43149" y="846138"/>
            <a:ext cx="8791575" cy="2387600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ru-RU" sz="5400" b="1" dirty="0" smtClean="0"/>
              <a:t>АКТУАЛЬНЫЕ ВОПРОСЫ РАБОТЫ В АИС СГО</a:t>
            </a:r>
            <a:endParaRPr lang="ru-RU" sz="54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43149" y="3964548"/>
            <a:ext cx="8048623" cy="1655762"/>
          </a:xfrm>
        </p:spPr>
        <p:txBody>
          <a:bodyPr/>
          <a:lstStyle/>
          <a:p>
            <a:pPr algn="r"/>
            <a:r>
              <a:rPr lang="ru-RU" b="1" dirty="0" smtClean="0"/>
              <a:t>Модуль «Дошкольные образовательные организации»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380899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72041" y="476014"/>
            <a:ext cx="9905998" cy="806521"/>
          </a:xfrm>
        </p:spPr>
        <p:txBody>
          <a:bodyPr>
            <a:normAutofit/>
          </a:bodyPr>
          <a:lstStyle/>
          <a:p>
            <a:pPr algn="ctr"/>
            <a:r>
              <a:rPr lang="ru-RU" sz="2400" dirty="0"/>
              <a:t>Результаты информационной наполненности </a:t>
            </a:r>
            <a:br>
              <a:rPr lang="ru-RU" sz="2400" dirty="0"/>
            </a:br>
            <a:r>
              <a:rPr lang="ru-RU" sz="2400" dirty="0"/>
              <a:t>АИС </a:t>
            </a:r>
            <a:r>
              <a:rPr lang="ru-RU" sz="2400" dirty="0" err="1"/>
              <a:t>Сго</a:t>
            </a:r>
            <a:r>
              <a:rPr lang="ru-RU" sz="2400" dirty="0"/>
              <a:t> в ДОО за </a:t>
            </a:r>
            <a:r>
              <a:rPr lang="ru-RU" sz="2400" dirty="0" smtClean="0"/>
              <a:t>сентябрь в МО </a:t>
            </a:r>
            <a:r>
              <a:rPr lang="ru-RU" sz="2400" b="1" dirty="0" smtClean="0"/>
              <a:t>«</a:t>
            </a:r>
            <a:r>
              <a:rPr lang="ru-RU" sz="2200" b="1" dirty="0" err="1"/>
              <a:t>Корсаковский</a:t>
            </a:r>
            <a:r>
              <a:rPr lang="ru-RU" sz="2200" dirty="0"/>
              <a:t> городской округ</a:t>
            </a:r>
            <a:r>
              <a:rPr lang="ru-RU" sz="2200" b="1" dirty="0" smtClean="0"/>
              <a:t>»</a:t>
            </a:r>
            <a:endParaRPr lang="ru-RU" sz="2400" b="1" dirty="0"/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42539707"/>
              </p:ext>
            </p:extLst>
          </p:nvPr>
        </p:nvGraphicFramePr>
        <p:xfrm>
          <a:off x="1272041" y="1466850"/>
          <a:ext cx="10043659" cy="4895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218748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72041" y="476014"/>
            <a:ext cx="9905998" cy="806521"/>
          </a:xfrm>
        </p:spPr>
        <p:txBody>
          <a:bodyPr>
            <a:normAutofit/>
          </a:bodyPr>
          <a:lstStyle/>
          <a:p>
            <a:pPr algn="ctr"/>
            <a:r>
              <a:rPr lang="ru-RU" sz="2400" dirty="0"/>
              <a:t>Результаты информационной наполненности </a:t>
            </a:r>
            <a:br>
              <a:rPr lang="ru-RU" sz="2400" dirty="0"/>
            </a:br>
            <a:r>
              <a:rPr lang="ru-RU" sz="2400" dirty="0"/>
              <a:t>АИС </a:t>
            </a:r>
            <a:r>
              <a:rPr lang="ru-RU" sz="2400" dirty="0" err="1"/>
              <a:t>Сго</a:t>
            </a:r>
            <a:r>
              <a:rPr lang="ru-RU" sz="2400" dirty="0"/>
              <a:t> в ДОО за </a:t>
            </a:r>
            <a:r>
              <a:rPr lang="ru-RU" sz="2400" dirty="0" smtClean="0"/>
              <a:t>сентябрь в МО </a:t>
            </a:r>
            <a:r>
              <a:rPr lang="ru-RU" sz="2400" b="1" dirty="0" smtClean="0"/>
              <a:t>«</a:t>
            </a:r>
            <a:r>
              <a:rPr lang="ru-RU" sz="2200" b="1" dirty="0"/>
              <a:t>Курильский</a:t>
            </a:r>
            <a:r>
              <a:rPr lang="ru-RU" sz="2200" dirty="0" smtClean="0"/>
              <a:t> </a:t>
            </a:r>
            <a:r>
              <a:rPr lang="ru-RU" sz="2200" dirty="0"/>
              <a:t>городской округ</a:t>
            </a:r>
            <a:r>
              <a:rPr lang="ru-RU" sz="2200" b="1" dirty="0" smtClean="0"/>
              <a:t>»</a:t>
            </a:r>
            <a:endParaRPr lang="ru-RU" sz="2400" b="1" dirty="0"/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86163132"/>
              </p:ext>
            </p:extLst>
          </p:nvPr>
        </p:nvGraphicFramePr>
        <p:xfrm>
          <a:off x="1272041" y="2209800"/>
          <a:ext cx="9491663" cy="2305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758580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72041" y="476014"/>
            <a:ext cx="9905998" cy="806521"/>
          </a:xfrm>
        </p:spPr>
        <p:txBody>
          <a:bodyPr>
            <a:normAutofit/>
          </a:bodyPr>
          <a:lstStyle/>
          <a:p>
            <a:pPr algn="ctr"/>
            <a:r>
              <a:rPr lang="ru-RU" sz="2400" dirty="0"/>
              <a:t>Результаты информационной наполненности </a:t>
            </a:r>
            <a:br>
              <a:rPr lang="ru-RU" sz="2400" dirty="0"/>
            </a:br>
            <a:r>
              <a:rPr lang="ru-RU" sz="2400" dirty="0"/>
              <a:t>АИС </a:t>
            </a:r>
            <a:r>
              <a:rPr lang="ru-RU" sz="2400" dirty="0" err="1"/>
              <a:t>Сго</a:t>
            </a:r>
            <a:r>
              <a:rPr lang="ru-RU" sz="2400" dirty="0"/>
              <a:t> в ДОО за </a:t>
            </a:r>
            <a:r>
              <a:rPr lang="ru-RU" sz="2400" dirty="0" smtClean="0"/>
              <a:t>сентябрь в МО </a:t>
            </a:r>
            <a:r>
              <a:rPr lang="ru-RU" sz="2400" b="1" dirty="0" smtClean="0"/>
              <a:t>«</a:t>
            </a:r>
            <a:r>
              <a:rPr lang="ru-RU" sz="2200" b="1" dirty="0" err="1"/>
              <a:t>Макаровский</a:t>
            </a:r>
            <a:r>
              <a:rPr lang="ru-RU" sz="2200" b="1" dirty="0"/>
              <a:t> </a:t>
            </a:r>
            <a:r>
              <a:rPr lang="ru-RU" sz="2200" dirty="0"/>
              <a:t>городской округ</a:t>
            </a:r>
            <a:r>
              <a:rPr lang="ru-RU" sz="2200" b="1" dirty="0" smtClean="0"/>
              <a:t>»</a:t>
            </a:r>
            <a:endParaRPr lang="ru-RU" sz="2400" b="1" dirty="0"/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54767501"/>
              </p:ext>
            </p:extLst>
          </p:nvPr>
        </p:nvGraphicFramePr>
        <p:xfrm>
          <a:off x="1272042" y="2000251"/>
          <a:ext cx="9166186" cy="22903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290589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72041" y="476014"/>
            <a:ext cx="9905998" cy="806521"/>
          </a:xfrm>
        </p:spPr>
        <p:txBody>
          <a:bodyPr>
            <a:normAutofit/>
          </a:bodyPr>
          <a:lstStyle/>
          <a:p>
            <a:pPr algn="ctr"/>
            <a:r>
              <a:rPr lang="ru-RU" sz="2400" dirty="0"/>
              <a:t>Результаты информационной наполненности </a:t>
            </a:r>
            <a:br>
              <a:rPr lang="ru-RU" sz="2400" dirty="0"/>
            </a:br>
            <a:r>
              <a:rPr lang="ru-RU" sz="2400" dirty="0"/>
              <a:t>АИС </a:t>
            </a:r>
            <a:r>
              <a:rPr lang="ru-RU" sz="2400" dirty="0" err="1"/>
              <a:t>Сго</a:t>
            </a:r>
            <a:r>
              <a:rPr lang="ru-RU" sz="2400" dirty="0"/>
              <a:t> в ДОО за </a:t>
            </a:r>
            <a:r>
              <a:rPr lang="ru-RU" sz="2400" dirty="0" smtClean="0"/>
              <a:t>сентябрь в МО </a:t>
            </a:r>
            <a:r>
              <a:rPr lang="ru-RU" sz="2400" b="1" dirty="0" smtClean="0"/>
              <a:t>«</a:t>
            </a:r>
            <a:r>
              <a:rPr lang="ru-RU" sz="2200" b="1" dirty="0" err="1"/>
              <a:t>Невельский</a:t>
            </a:r>
            <a:r>
              <a:rPr lang="ru-RU" sz="2200" b="1" dirty="0"/>
              <a:t> </a:t>
            </a:r>
            <a:r>
              <a:rPr lang="ru-RU" sz="2200" dirty="0"/>
              <a:t>городской округ</a:t>
            </a:r>
            <a:r>
              <a:rPr lang="ru-RU" sz="2200" b="1" dirty="0" smtClean="0"/>
              <a:t>»</a:t>
            </a:r>
            <a:endParaRPr lang="ru-RU" sz="2400" b="1" dirty="0"/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20200472"/>
              </p:ext>
            </p:extLst>
          </p:nvPr>
        </p:nvGraphicFramePr>
        <p:xfrm>
          <a:off x="1368675" y="1531986"/>
          <a:ext cx="9712729" cy="3973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858124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72041" y="476014"/>
            <a:ext cx="9905998" cy="806521"/>
          </a:xfrm>
        </p:spPr>
        <p:txBody>
          <a:bodyPr>
            <a:normAutofit/>
          </a:bodyPr>
          <a:lstStyle/>
          <a:p>
            <a:pPr algn="ctr"/>
            <a:r>
              <a:rPr lang="ru-RU" sz="2400" dirty="0"/>
              <a:t>Результаты информационной наполненности </a:t>
            </a:r>
            <a:br>
              <a:rPr lang="ru-RU" sz="2400" dirty="0"/>
            </a:br>
            <a:r>
              <a:rPr lang="ru-RU" sz="2400" dirty="0"/>
              <a:t>АИС </a:t>
            </a:r>
            <a:r>
              <a:rPr lang="ru-RU" sz="2400" dirty="0" err="1"/>
              <a:t>Сго</a:t>
            </a:r>
            <a:r>
              <a:rPr lang="ru-RU" sz="2400" dirty="0"/>
              <a:t> в ДОО за </a:t>
            </a:r>
            <a:r>
              <a:rPr lang="ru-RU" sz="2400" dirty="0" smtClean="0"/>
              <a:t>сентябрь в МО </a:t>
            </a:r>
            <a:r>
              <a:rPr lang="ru-RU" sz="2400" b="1" dirty="0" smtClean="0"/>
              <a:t>«</a:t>
            </a:r>
            <a:r>
              <a:rPr lang="ru-RU" sz="2200" dirty="0" smtClean="0"/>
              <a:t>городской </a:t>
            </a:r>
            <a:r>
              <a:rPr lang="ru-RU" sz="2200" dirty="0"/>
              <a:t>округ </a:t>
            </a:r>
            <a:r>
              <a:rPr lang="ru-RU" sz="2200" b="1" dirty="0" err="1"/>
              <a:t>Ногликский</a:t>
            </a:r>
            <a:r>
              <a:rPr lang="ru-RU" sz="2200" b="1" dirty="0" smtClean="0"/>
              <a:t>»</a:t>
            </a:r>
            <a:endParaRPr lang="ru-RU" sz="2400" b="1" dirty="0"/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45528275"/>
              </p:ext>
            </p:extLst>
          </p:nvPr>
        </p:nvGraphicFramePr>
        <p:xfrm>
          <a:off x="1680730" y="1613621"/>
          <a:ext cx="9236652" cy="34848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721748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72041" y="476014"/>
            <a:ext cx="9905998" cy="806521"/>
          </a:xfrm>
        </p:spPr>
        <p:txBody>
          <a:bodyPr>
            <a:normAutofit/>
          </a:bodyPr>
          <a:lstStyle/>
          <a:p>
            <a:pPr algn="ctr"/>
            <a:r>
              <a:rPr lang="ru-RU" sz="2400" dirty="0"/>
              <a:t>Результаты информационной наполненности </a:t>
            </a:r>
            <a:br>
              <a:rPr lang="ru-RU" sz="2400" dirty="0"/>
            </a:br>
            <a:r>
              <a:rPr lang="ru-RU" sz="2400" dirty="0"/>
              <a:t>АИС </a:t>
            </a:r>
            <a:r>
              <a:rPr lang="ru-RU" sz="2400" dirty="0" err="1"/>
              <a:t>Сго</a:t>
            </a:r>
            <a:r>
              <a:rPr lang="ru-RU" sz="2400" dirty="0"/>
              <a:t> в ДОО за </a:t>
            </a:r>
            <a:r>
              <a:rPr lang="ru-RU" sz="2400" dirty="0" smtClean="0"/>
              <a:t>сентябрь в МО </a:t>
            </a:r>
            <a:r>
              <a:rPr lang="ru-RU" sz="2400" b="1" dirty="0" smtClean="0"/>
              <a:t>«</a:t>
            </a:r>
            <a:r>
              <a:rPr lang="ru-RU" sz="2200" dirty="0"/>
              <a:t>Городской </a:t>
            </a:r>
            <a:r>
              <a:rPr lang="ru-RU" sz="2200" dirty="0" smtClean="0"/>
              <a:t>округ «</a:t>
            </a:r>
            <a:r>
              <a:rPr lang="ru-RU" sz="2200" b="1" dirty="0" err="1"/>
              <a:t>Охинский</a:t>
            </a:r>
            <a:r>
              <a:rPr lang="ru-RU" sz="2200" dirty="0"/>
              <a:t>»</a:t>
            </a:r>
            <a:r>
              <a:rPr lang="ru-RU" sz="2200" b="1" dirty="0" smtClean="0"/>
              <a:t>»</a:t>
            </a:r>
            <a:endParaRPr lang="ru-RU" sz="2400" b="1" dirty="0"/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73709046"/>
              </p:ext>
            </p:extLst>
          </p:nvPr>
        </p:nvGraphicFramePr>
        <p:xfrm>
          <a:off x="1616219" y="1669905"/>
          <a:ext cx="9134908" cy="40658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700017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72041" y="476014"/>
            <a:ext cx="9905998" cy="806521"/>
          </a:xfrm>
        </p:spPr>
        <p:txBody>
          <a:bodyPr>
            <a:normAutofit/>
          </a:bodyPr>
          <a:lstStyle/>
          <a:p>
            <a:pPr algn="ctr"/>
            <a:r>
              <a:rPr lang="ru-RU" sz="2400" dirty="0"/>
              <a:t>Результаты информационной наполненности </a:t>
            </a:r>
            <a:br>
              <a:rPr lang="ru-RU" sz="2400" dirty="0"/>
            </a:br>
            <a:r>
              <a:rPr lang="ru-RU" sz="2400" dirty="0"/>
              <a:t>АИС </a:t>
            </a:r>
            <a:r>
              <a:rPr lang="ru-RU" sz="2400" dirty="0" err="1"/>
              <a:t>Сго</a:t>
            </a:r>
            <a:r>
              <a:rPr lang="ru-RU" sz="2400" dirty="0"/>
              <a:t> в ДОО за </a:t>
            </a:r>
            <a:r>
              <a:rPr lang="ru-RU" sz="2400" dirty="0" smtClean="0"/>
              <a:t>сентябрь в МО </a:t>
            </a:r>
            <a:r>
              <a:rPr lang="ru-RU" sz="2400" b="1" dirty="0" smtClean="0"/>
              <a:t>«</a:t>
            </a:r>
            <a:r>
              <a:rPr lang="ru-RU" sz="2200" b="1" dirty="0"/>
              <a:t>Поронайский </a:t>
            </a:r>
            <a:r>
              <a:rPr lang="ru-RU" sz="2200" dirty="0"/>
              <a:t>городской округ</a:t>
            </a:r>
            <a:r>
              <a:rPr lang="ru-RU" sz="2200" b="1" dirty="0" smtClean="0"/>
              <a:t>»</a:t>
            </a:r>
            <a:endParaRPr lang="ru-RU" sz="2400" b="1" dirty="0"/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8126950"/>
              </p:ext>
            </p:extLst>
          </p:nvPr>
        </p:nvGraphicFramePr>
        <p:xfrm>
          <a:off x="1104900" y="1524000"/>
          <a:ext cx="9853832" cy="45532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442260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72041" y="476014"/>
            <a:ext cx="9905998" cy="80652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/>
              <a:t>Результаты информационной наполненности </a:t>
            </a:r>
            <a:br>
              <a:rPr lang="ru-RU" sz="2400" dirty="0"/>
            </a:br>
            <a:r>
              <a:rPr lang="ru-RU" sz="2400" dirty="0"/>
              <a:t>АИС </a:t>
            </a:r>
            <a:r>
              <a:rPr lang="ru-RU" sz="2400" dirty="0" err="1"/>
              <a:t>Сго</a:t>
            </a:r>
            <a:r>
              <a:rPr lang="ru-RU" sz="2400" dirty="0"/>
              <a:t> в ДОО за </a:t>
            </a:r>
            <a:r>
              <a:rPr lang="ru-RU" sz="2400" dirty="0" smtClean="0"/>
              <a:t>сентябрь в МО </a:t>
            </a:r>
            <a:r>
              <a:rPr lang="ru-RU" sz="2400" b="1" dirty="0" smtClean="0"/>
              <a:t>«</a:t>
            </a:r>
            <a:r>
              <a:rPr lang="ru-RU" sz="2200" dirty="0"/>
              <a:t>Городской округ </a:t>
            </a:r>
            <a:r>
              <a:rPr lang="ru-RU" sz="2200" b="1" dirty="0"/>
              <a:t>«Смирныховский»»</a:t>
            </a:r>
            <a:endParaRPr lang="ru-RU" sz="2400" b="1" dirty="0"/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6666178"/>
              </p:ext>
            </p:extLst>
          </p:nvPr>
        </p:nvGraphicFramePr>
        <p:xfrm>
          <a:off x="1272041" y="1619250"/>
          <a:ext cx="9925050" cy="4400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36610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72041" y="476014"/>
            <a:ext cx="9905998" cy="806521"/>
          </a:xfrm>
        </p:spPr>
        <p:txBody>
          <a:bodyPr>
            <a:normAutofit/>
          </a:bodyPr>
          <a:lstStyle/>
          <a:p>
            <a:pPr algn="ctr"/>
            <a:r>
              <a:rPr lang="ru-RU" sz="2400" dirty="0"/>
              <a:t>Результаты информационной наполненности </a:t>
            </a:r>
            <a:br>
              <a:rPr lang="ru-RU" sz="2400" dirty="0"/>
            </a:br>
            <a:r>
              <a:rPr lang="ru-RU" sz="2400" dirty="0"/>
              <a:t>АИС </a:t>
            </a:r>
            <a:r>
              <a:rPr lang="ru-RU" sz="2400" dirty="0" err="1"/>
              <a:t>Сго</a:t>
            </a:r>
            <a:r>
              <a:rPr lang="ru-RU" sz="2400" dirty="0"/>
              <a:t> в ДОО за </a:t>
            </a:r>
            <a:r>
              <a:rPr lang="ru-RU" sz="2400" dirty="0" smtClean="0"/>
              <a:t>сентябрь в МО </a:t>
            </a:r>
            <a:r>
              <a:rPr lang="ru-RU" sz="2400" b="1" dirty="0" smtClean="0"/>
              <a:t>«</a:t>
            </a:r>
            <a:r>
              <a:rPr lang="ru-RU" sz="2200" b="1" dirty="0"/>
              <a:t>Томаринский</a:t>
            </a:r>
            <a:r>
              <a:rPr lang="ru-RU" sz="2200" dirty="0"/>
              <a:t> городской округ</a:t>
            </a:r>
            <a:r>
              <a:rPr lang="ru-RU" sz="2200" b="1" dirty="0" smtClean="0"/>
              <a:t>»</a:t>
            </a:r>
            <a:endParaRPr lang="ru-RU" sz="2400" b="1" dirty="0"/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50510677"/>
              </p:ext>
            </p:extLst>
          </p:nvPr>
        </p:nvGraphicFramePr>
        <p:xfrm>
          <a:off x="1733550" y="1562100"/>
          <a:ext cx="9182100" cy="3371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357381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72041" y="476014"/>
            <a:ext cx="9905998" cy="806521"/>
          </a:xfrm>
        </p:spPr>
        <p:txBody>
          <a:bodyPr>
            <a:normAutofit/>
          </a:bodyPr>
          <a:lstStyle/>
          <a:p>
            <a:pPr algn="ctr"/>
            <a:r>
              <a:rPr lang="ru-RU" sz="2400" dirty="0"/>
              <a:t>Результаты информационной наполненности </a:t>
            </a:r>
            <a:br>
              <a:rPr lang="ru-RU" sz="2400" dirty="0"/>
            </a:br>
            <a:r>
              <a:rPr lang="ru-RU" sz="2400" dirty="0"/>
              <a:t>АИС </a:t>
            </a:r>
            <a:r>
              <a:rPr lang="ru-RU" sz="2400" dirty="0" err="1"/>
              <a:t>Сго</a:t>
            </a:r>
            <a:r>
              <a:rPr lang="ru-RU" sz="2400" dirty="0"/>
              <a:t> в ДОО за </a:t>
            </a:r>
            <a:r>
              <a:rPr lang="ru-RU" sz="2400" dirty="0" smtClean="0"/>
              <a:t>сентябрь в МО </a:t>
            </a:r>
            <a:r>
              <a:rPr lang="ru-RU" sz="2400" b="1" dirty="0" smtClean="0"/>
              <a:t>«</a:t>
            </a:r>
            <a:r>
              <a:rPr lang="ru-RU" sz="2200" b="1" dirty="0"/>
              <a:t>Тымовский</a:t>
            </a:r>
            <a:r>
              <a:rPr lang="ru-RU" sz="2200" dirty="0" smtClean="0"/>
              <a:t> </a:t>
            </a:r>
            <a:r>
              <a:rPr lang="ru-RU" sz="2200" dirty="0"/>
              <a:t>городской округ</a:t>
            </a:r>
            <a:r>
              <a:rPr lang="ru-RU" sz="2200" b="1" dirty="0" smtClean="0"/>
              <a:t>»</a:t>
            </a:r>
            <a:endParaRPr lang="ru-RU" sz="2400" b="1" dirty="0"/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85584297"/>
              </p:ext>
            </p:extLst>
          </p:nvPr>
        </p:nvGraphicFramePr>
        <p:xfrm>
          <a:off x="1272041" y="1485900"/>
          <a:ext cx="9719809" cy="4933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240344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3100" dirty="0" smtClean="0"/>
              <a:t>Национальный проект «образование» (2019-2024)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2400" dirty="0" smtClean="0"/>
              <a:t>Федеральный проект «цифровая образовательная среда»</a:t>
            </a:r>
            <a:endParaRPr lang="ru-RU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1090264" y="2317315"/>
            <a:ext cx="100082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dirty="0" smtClean="0"/>
              <a:t>Цель: </a:t>
            </a:r>
            <a:r>
              <a:rPr lang="ru-RU" sz="2000" dirty="0" smtClean="0"/>
              <a:t>создание к 2024 году </a:t>
            </a:r>
            <a:r>
              <a:rPr lang="ru-RU" sz="2400" dirty="0" smtClean="0"/>
              <a:t>современной</a:t>
            </a:r>
            <a:r>
              <a:rPr lang="ru-RU" sz="2000" dirty="0" smtClean="0"/>
              <a:t> и безопасной цифровой образовательной среды, обеспечивающей качество и доступность образования всех  видов и уровней</a:t>
            </a:r>
            <a:endParaRPr lang="ru-RU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1141413" y="3629713"/>
            <a:ext cx="990599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Основная задача региона: </a:t>
            </a:r>
          </a:p>
          <a:p>
            <a:pPr algn="just"/>
            <a:r>
              <a:rPr lang="ru-RU" sz="2800" dirty="0" smtClean="0"/>
              <a:t>подготовка государственной информационной системы «Региональное образование» (ГИС РО) к интеграции с федеральной платформой ЦОС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1177456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72041" y="476014"/>
            <a:ext cx="9905998" cy="806521"/>
          </a:xfrm>
        </p:spPr>
        <p:txBody>
          <a:bodyPr>
            <a:normAutofit/>
          </a:bodyPr>
          <a:lstStyle/>
          <a:p>
            <a:pPr algn="ctr"/>
            <a:r>
              <a:rPr lang="ru-RU" sz="2400" dirty="0"/>
              <a:t>Результаты информационной наполненности </a:t>
            </a:r>
            <a:br>
              <a:rPr lang="ru-RU" sz="2400" dirty="0"/>
            </a:br>
            <a:r>
              <a:rPr lang="ru-RU" sz="2400" dirty="0"/>
              <a:t>АИС </a:t>
            </a:r>
            <a:r>
              <a:rPr lang="ru-RU" sz="2400" dirty="0" err="1"/>
              <a:t>Сго</a:t>
            </a:r>
            <a:r>
              <a:rPr lang="ru-RU" sz="2400" dirty="0"/>
              <a:t> в ДОО за </a:t>
            </a:r>
            <a:r>
              <a:rPr lang="ru-RU" sz="2400" dirty="0" smtClean="0"/>
              <a:t>сентябрь в МО </a:t>
            </a:r>
            <a:r>
              <a:rPr lang="ru-RU" sz="2400" b="1" dirty="0" smtClean="0"/>
              <a:t>«</a:t>
            </a:r>
            <a:r>
              <a:rPr lang="ru-RU" sz="2200" b="1" dirty="0"/>
              <a:t>Углегорский</a:t>
            </a:r>
            <a:r>
              <a:rPr lang="ru-RU" sz="2200" dirty="0" smtClean="0"/>
              <a:t> </a:t>
            </a:r>
            <a:r>
              <a:rPr lang="ru-RU" sz="2200" dirty="0"/>
              <a:t>городской округ</a:t>
            </a:r>
            <a:r>
              <a:rPr lang="ru-RU" sz="2200" b="1" dirty="0" smtClean="0"/>
              <a:t>»</a:t>
            </a:r>
            <a:endParaRPr lang="ru-RU" sz="2400" b="1" dirty="0"/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37030400"/>
              </p:ext>
            </p:extLst>
          </p:nvPr>
        </p:nvGraphicFramePr>
        <p:xfrm>
          <a:off x="1272042" y="1282535"/>
          <a:ext cx="9605508" cy="51563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77839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72041" y="476014"/>
            <a:ext cx="9905998" cy="806521"/>
          </a:xfrm>
        </p:spPr>
        <p:txBody>
          <a:bodyPr>
            <a:normAutofit/>
          </a:bodyPr>
          <a:lstStyle/>
          <a:p>
            <a:pPr algn="ctr"/>
            <a:r>
              <a:rPr lang="ru-RU" sz="2400" dirty="0"/>
              <a:t>Результаты информационной наполненности </a:t>
            </a:r>
            <a:br>
              <a:rPr lang="ru-RU" sz="2400" dirty="0"/>
            </a:br>
            <a:r>
              <a:rPr lang="ru-RU" sz="2400" dirty="0"/>
              <a:t>АИС </a:t>
            </a:r>
            <a:r>
              <a:rPr lang="ru-RU" sz="2400" dirty="0" err="1"/>
              <a:t>Сго</a:t>
            </a:r>
            <a:r>
              <a:rPr lang="ru-RU" sz="2400" dirty="0"/>
              <a:t> в ДОО за </a:t>
            </a:r>
            <a:r>
              <a:rPr lang="ru-RU" sz="2400" dirty="0" smtClean="0"/>
              <a:t>сентябрь в МО </a:t>
            </a:r>
            <a:r>
              <a:rPr lang="ru-RU" sz="2400" b="1" dirty="0" smtClean="0"/>
              <a:t>«</a:t>
            </a:r>
            <a:r>
              <a:rPr lang="ru-RU" sz="2200" b="1" dirty="0"/>
              <a:t>Холмский</a:t>
            </a:r>
            <a:r>
              <a:rPr lang="ru-RU" sz="2200" dirty="0" smtClean="0"/>
              <a:t> </a:t>
            </a:r>
            <a:r>
              <a:rPr lang="ru-RU" sz="2200" dirty="0"/>
              <a:t>городской округ</a:t>
            </a:r>
            <a:r>
              <a:rPr lang="ru-RU" sz="2200" b="1" dirty="0" smtClean="0"/>
              <a:t>»</a:t>
            </a:r>
            <a:endParaRPr lang="ru-RU" sz="2400" b="1" dirty="0"/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91200560"/>
              </p:ext>
            </p:extLst>
          </p:nvPr>
        </p:nvGraphicFramePr>
        <p:xfrm>
          <a:off x="1739719" y="1472045"/>
          <a:ext cx="8748171" cy="48594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198531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72041" y="476014"/>
            <a:ext cx="9905998" cy="80652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/>
              <a:t>Результаты информационной наполненности </a:t>
            </a:r>
            <a:br>
              <a:rPr lang="ru-RU" sz="2400" dirty="0"/>
            </a:br>
            <a:r>
              <a:rPr lang="ru-RU" sz="2400" dirty="0"/>
              <a:t>АИС </a:t>
            </a:r>
            <a:r>
              <a:rPr lang="ru-RU" sz="2400" dirty="0" err="1"/>
              <a:t>Сго</a:t>
            </a:r>
            <a:r>
              <a:rPr lang="ru-RU" sz="2400" dirty="0"/>
              <a:t> в ДОО за </a:t>
            </a:r>
            <a:r>
              <a:rPr lang="ru-RU" sz="2400" dirty="0" smtClean="0"/>
              <a:t>сентябрь</a:t>
            </a:r>
            <a:br>
              <a:rPr lang="ru-RU" sz="2400" dirty="0" smtClean="0"/>
            </a:br>
            <a:r>
              <a:rPr lang="ru-RU" sz="2400" dirty="0" smtClean="0"/>
              <a:t> </a:t>
            </a:r>
            <a:r>
              <a:rPr lang="ru-RU" sz="2400" dirty="0" smtClean="0"/>
              <a:t>в МО </a:t>
            </a:r>
            <a:r>
              <a:rPr lang="ru-RU" sz="2400" b="1" dirty="0" smtClean="0"/>
              <a:t>«</a:t>
            </a:r>
            <a:r>
              <a:rPr lang="ru-RU" sz="2200" b="1" dirty="0"/>
              <a:t>Городской округ "город Южно-Сахалинск"»</a:t>
            </a:r>
            <a:endParaRPr lang="ru-RU" sz="2400" b="1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2695" y="1451808"/>
            <a:ext cx="6504690" cy="5048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284806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72041" y="476014"/>
            <a:ext cx="9905998" cy="80652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/>
              <a:t>Результаты информационной наполненности </a:t>
            </a:r>
            <a:br>
              <a:rPr lang="ru-RU" sz="2400" dirty="0"/>
            </a:br>
            <a:r>
              <a:rPr lang="ru-RU" sz="2400" dirty="0"/>
              <a:t>АИС </a:t>
            </a:r>
            <a:r>
              <a:rPr lang="ru-RU" sz="2400" dirty="0" err="1"/>
              <a:t>Сго</a:t>
            </a:r>
            <a:r>
              <a:rPr lang="ru-RU" sz="2400" dirty="0"/>
              <a:t> в ДОО за </a:t>
            </a:r>
            <a:r>
              <a:rPr lang="ru-RU" sz="2400" dirty="0" smtClean="0"/>
              <a:t>сентябрь</a:t>
            </a:r>
            <a:br>
              <a:rPr lang="ru-RU" sz="2400" dirty="0" smtClean="0"/>
            </a:br>
            <a:r>
              <a:rPr lang="ru-RU" sz="2400" dirty="0" smtClean="0"/>
              <a:t> </a:t>
            </a:r>
            <a:r>
              <a:rPr lang="ru-RU" sz="2400" dirty="0" smtClean="0"/>
              <a:t>в МО </a:t>
            </a:r>
            <a:r>
              <a:rPr lang="ru-RU" sz="2400" b="1" dirty="0" smtClean="0"/>
              <a:t>«</a:t>
            </a:r>
            <a:r>
              <a:rPr lang="ru-RU" sz="2200" b="1" dirty="0"/>
              <a:t>Городской округ "город Южно-Сахалинск"»</a:t>
            </a:r>
            <a:endParaRPr lang="ru-RU" sz="2400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8813" y="1593461"/>
            <a:ext cx="9692454" cy="4433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540238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65164" y="571017"/>
            <a:ext cx="9905998" cy="652142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/>
              <a:t>Причины низких Результатов </a:t>
            </a:r>
            <a:r>
              <a:rPr lang="ru-RU" sz="2000" dirty="0"/>
              <a:t>информационной наполненности </a:t>
            </a:r>
            <a:br>
              <a:rPr lang="ru-RU" sz="2000" dirty="0"/>
            </a:br>
            <a:r>
              <a:rPr lang="ru-RU" sz="2000" dirty="0"/>
              <a:t>АИС </a:t>
            </a:r>
            <a:r>
              <a:rPr lang="ru-RU" sz="2000" dirty="0" err="1"/>
              <a:t>Сго</a:t>
            </a:r>
            <a:r>
              <a:rPr lang="ru-RU" sz="2000" dirty="0"/>
              <a:t> в ДОО за сентябрь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80655" y="1650670"/>
            <a:ext cx="72083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1</a:t>
            </a:r>
            <a:r>
              <a:rPr lang="ru-RU" sz="2000" dirty="0" smtClean="0"/>
              <a:t>. Заполнение карточки ОО (макс – 4 балла)</a:t>
            </a:r>
            <a:endParaRPr lang="ru-RU" sz="20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050" y="2324926"/>
            <a:ext cx="10212225" cy="3229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632463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65164" y="571017"/>
            <a:ext cx="9905998" cy="652142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/>
              <a:t>Причины низких Результатов </a:t>
            </a:r>
            <a:r>
              <a:rPr lang="ru-RU" sz="2000" dirty="0"/>
              <a:t>информационной наполненности </a:t>
            </a:r>
            <a:br>
              <a:rPr lang="ru-RU" sz="2000" dirty="0"/>
            </a:br>
            <a:r>
              <a:rPr lang="ru-RU" sz="2000" dirty="0"/>
              <a:t>АИС </a:t>
            </a:r>
            <a:r>
              <a:rPr lang="ru-RU" sz="2000" dirty="0" err="1"/>
              <a:t>Сго</a:t>
            </a:r>
            <a:r>
              <a:rPr lang="ru-RU" sz="2000" dirty="0"/>
              <a:t> в ДОО за сентябрь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65164" y="1472083"/>
            <a:ext cx="72083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2. Заполнение карточек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ru-RU" sz="2000" dirty="0" smtClean="0"/>
              <a:t>воспитанников (макс – 4 балла)</a:t>
            </a:r>
            <a:endParaRPr lang="ru-RU" sz="20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4100" y="2464805"/>
            <a:ext cx="3099216" cy="3838677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8163" y="1481676"/>
            <a:ext cx="4095630" cy="4821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25458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93276" y="578224"/>
            <a:ext cx="960054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Основная задача ДОО</a:t>
            </a:r>
            <a:r>
              <a:rPr lang="ru-RU" sz="3200" dirty="0" smtClean="0"/>
              <a:t>: создание единой базы контингента обучающихся (воспитанников) в АИС СГО</a:t>
            </a:r>
            <a:endParaRPr lang="ru-RU" sz="3200" dirty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987550895"/>
              </p:ext>
            </p:extLst>
          </p:nvPr>
        </p:nvGraphicFramePr>
        <p:xfrm>
          <a:off x="2229547" y="2663057"/>
          <a:ext cx="7390701" cy="27246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854216" y="3840706"/>
            <a:ext cx="1637878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Иванов Петр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91669" y="3840706"/>
            <a:ext cx="1637878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Иванов Петр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4398837" y="2224854"/>
            <a:ext cx="30521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spc="150" dirty="0" smtClean="0">
                <a:solidFill>
                  <a:srgbClr val="FF0000"/>
                </a:solidFill>
              </a:rPr>
              <a:t>ПРАВИЛЬНО</a:t>
            </a:r>
            <a:endParaRPr lang="ru-RU" sz="2800" b="1" spc="15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31395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1388438787"/>
              </p:ext>
            </p:extLst>
          </p:nvPr>
        </p:nvGraphicFramePr>
        <p:xfrm>
          <a:off x="1391876" y="813427"/>
          <a:ext cx="10183861" cy="28667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674648" y="776357"/>
            <a:ext cx="30521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spc="150" dirty="0" smtClean="0">
                <a:solidFill>
                  <a:srgbClr val="FF0000"/>
                </a:solidFill>
              </a:rPr>
              <a:t>НЕПРАВИЛЬНО</a:t>
            </a:r>
            <a:endParaRPr lang="ru-RU" sz="2800" b="1" spc="150" dirty="0">
              <a:solidFill>
                <a:srgbClr val="FF0000"/>
              </a:solidFill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9331" y="3359560"/>
            <a:ext cx="9199718" cy="2969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23045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0" y="840259"/>
            <a:ext cx="9860692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РЕШЕНИЕ ПРОБЛЕМЫ: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2800" dirty="0" smtClean="0"/>
              <a:t>Своевременное отображение движения воспитанников (соблюдение регламента работы в АИС СГО)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2800" dirty="0" smtClean="0"/>
              <a:t>Правильное зачисление детей, выбывших из других ОО (из пула «</a:t>
            </a:r>
            <a:r>
              <a:rPr lang="ru-RU" sz="2800" b="1" dirty="0" smtClean="0"/>
              <a:t>Выпускники и выбывшие</a:t>
            </a:r>
            <a:r>
              <a:rPr lang="ru-RU" sz="2800" dirty="0" smtClean="0"/>
              <a:t>»)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2800" dirty="0" smtClean="0"/>
              <a:t>Отражение в СГО всех ОО (в том числе и дошкольные группы при ООО, осуществляющие присмотр за детьми)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2800" dirty="0" smtClean="0"/>
              <a:t>Ведение постоянного мониторинга (результаты – на сайте </a:t>
            </a:r>
            <a:r>
              <a:rPr lang="en-US" sz="2800" dirty="0">
                <a:hlinkClick r:id="rId2"/>
              </a:rPr>
              <a:t>http://sakhcdo.ru</a:t>
            </a:r>
            <a:r>
              <a:rPr lang="en-US" sz="2800" dirty="0" smtClean="0">
                <a:hlinkClick r:id="rId2"/>
              </a:rPr>
              <a:t>/</a:t>
            </a:r>
            <a:r>
              <a:rPr lang="ru-RU" sz="2800" dirty="0" smtClean="0"/>
              <a:t>, через месяц результаты мониторинга – в МОСО)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1004801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150905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Результаты информационной наполненности </a:t>
            </a:r>
            <a:br>
              <a:rPr lang="ru-RU" sz="2800" dirty="0" smtClean="0"/>
            </a:br>
            <a:r>
              <a:rPr lang="ru-RU" sz="2800" dirty="0" smtClean="0"/>
              <a:t>АИС </a:t>
            </a:r>
            <a:r>
              <a:rPr lang="ru-RU" sz="2800" dirty="0" err="1" smtClean="0"/>
              <a:t>Сго</a:t>
            </a:r>
            <a:r>
              <a:rPr lang="ru-RU" sz="2800" dirty="0" smtClean="0"/>
              <a:t> в ДОО за сентябрь</a:t>
            </a:r>
            <a:endParaRPr lang="ru-RU" sz="2800" dirty="0"/>
          </a:p>
        </p:txBody>
      </p:sp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97790368"/>
              </p:ext>
            </p:extLst>
          </p:nvPr>
        </p:nvGraphicFramePr>
        <p:xfrm>
          <a:off x="2077439" y="1769423"/>
          <a:ext cx="8064088" cy="49282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6557" y="1769423"/>
            <a:ext cx="4588788" cy="585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97384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4502" y="723664"/>
            <a:ext cx="9905998" cy="80652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/>
              <a:t>Результаты информационной наполненности </a:t>
            </a:r>
            <a:br>
              <a:rPr lang="ru-RU" sz="2400" dirty="0"/>
            </a:br>
            <a:r>
              <a:rPr lang="ru-RU" sz="2400" dirty="0"/>
              <a:t>АИС </a:t>
            </a:r>
            <a:r>
              <a:rPr lang="ru-RU" sz="2400" dirty="0" err="1"/>
              <a:t>Сго</a:t>
            </a:r>
            <a:r>
              <a:rPr lang="ru-RU" sz="2400" dirty="0"/>
              <a:t> в ДОО за </a:t>
            </a:r>
            <a:r>
              <a:rPr lang="ru-RU" sz="2400" dirty="0" smtClean="0"/>
              <a:t>сентябрь в МО </a:t>
            </a:r>
            <a:r>
              <a:rPr lang="ru-RU" sz="2700" b="1" dirty="0" smtClean="0"/>
              <a:t>«</a:t>
            </a:r>
            <a:r>
              <a:rPr lang="ru-RU" sz="2700" dirty="0"/>
              <a:t>Городской округ </a:t>
            </a:r>
            <a:r>
              <a:rPr lang="ru-RU" sz="2700" b="1" dirty="0"/>
              <a:t>«Александровск-Сахалинский район</a:t>
            </a:r>
            <a:r>
              <a:rPr lang="ru-RU" sz="2700" b="1" dirty="0" smtClean="0"/>
              <a:t>»»</a:t>
            </a:r>
            <a:endParaRPr lang="ru-RU" sz="2700" b="1" dirty="0"/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75690211"/>
              </p:ext>
            </p:extLst>
          </p:nvPr>
        </p:nvGraphicFramePr>
        <p:xfrm>
          <a:off x="1114502" y="2273983"/>
          <a:ext cx="9470265" cy="30761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18419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72041" y="476014"/>
            <a:ext cx="9905998" cy="806521"/>
          </a:xfrm>
        </p:spPr>
        <p:txBody>
          <a:bodyPr>
            <a:normAutofit/>
          </a:bodyPr>
          <a:lstStyle/>
          <a:p>
            <a:pPr algn="ctr"/>
            <a:r>
              <a:rPr lang="ru-RU" sz="2400" dirty="0"/>
              <a:t>Результаты информационной наполненности </a:t>
            </a:r>
            <a:br>
              <a:rPr lang="ru-RU" sz="2400" dirty="0"/>
            </a:br>
            <a:r>
              <a:rPr lang="ru-RU" sz="2400" dirty="0"/>
              <a:t>АИС </a:t>
            </a:r>
            <a:r>
              <a:rPr lang="ru-RU" sz="2400" dirty="0" err="1"/>
              <a:t>Сго</a:t>
            </a:r>
            <a:r>
              <a:rPr lang="ru-RU" sz="2400" dirty="0"/>
              <a:t> в ДОО за </a:t>
            </a:r>
            <a:r>
              <a:rPr lang="ru-RU" sz="2400" dirty="0" smtClean="0"/>
              <a:t>сентябрь в МО </a:t>
            </a:r>
            <a:r>
              <a:rPr lang="ru-RU" sz="2400" b="1" dirty="0" smtClean="0"/>
              <a:t>«</a:t>
            </a:r>
            <a:r>
              <a:rPr lang="ru-RU" sz="2200" b="1" dirty="0" err="1"/>
              <a:t>Анивский</a:t>
            </a:r>
            <a:r>
              <a:rPr lang="ru-RU" sz="2200" dirty="0"/>
              <a:t> городской округ</a:t>
            </a:r>
            <a:r>
              <a:rPr lang="ru-RU" sz="2400" b="1" dirty="0" smtClean="0"/>
              <a:t>»</a:t>
            </a:r>
            <a:endParaRPr lang="ru-RU" sz="2400" b="1" dirty="0"/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82939102"/>
              </p:ext>
            </p:extLst>
          </p:nvPr>
        </p:nvGraphicFramePr>
        <p:xfrm>
          <a:off x="1120396" y="1511544"/>
          <a:ext cx="9810201" cy="45797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0636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72041" y="476014"/>
            <a:ext cx="9905998" cy="806521"/>
          </a:xfrm>
        </p:spPr>
        <p:txBody>
          <a:bodyPr>
            <a:normAutofit/>
          </a:bodyPr>
          <a:lstStyle/>
          <a:p>
            <a:pPr algn="ctr"/>
            <a:r>
              <a:rPr lang="ru-RU" sz="2400" dirty="0"/>
              <a:t>Результаты информационной наполненности </a:t>
            </a:r>
            <a:br>
              <a:rPr lang="ru-RU" sz="2400" dirty="0"/>
            </a:br>
            <a:r>
              <a:rPr lang="ru-RU" sz="2400" dirty="0"/>
              <a:t>АИС </a:t>
            </a:r>
            <a:r>
              <a:rPr lang="ru-RU" sz="2400" dirty="0" err="1"/>
              <a:t>Сго</a:t>
            </a:r>
            <a:r>
              <a:rPr lang="ru-RU" sz="2400" dirty="0"/>
              <a:t> в ДОО за </a:t>
            </a:r>
            <a:r>
              <a:rPr lang="ru-RU" sz="2400" dirty="0" smtClean="0"/>
              <a:t>сентябрь в МО </a:t>
            </a:r>
            <a:r>
              <a:rPr lang="ru-RU" sz="2400" b="1" dirty="0" smtClean="0"/>
              <a:t>«</a:t>
            </a:r>
            <a:r>
              <a:rPr lang="ru-RU" sz="2200" dirty="0"/>
              <a:t>Городской округ «</a:t>
            </a:r>
            <a:r>
              <a:rPr lang="ru-RU" sz="2200" b="1" dirty="0" err="1"/>
              <a:t>Долинский</a:t>
            </a:r>
            <a:r>
              <a:rPr lang="ru-RU" sz="2200" dirty="0"/>
              <a:t>»</a:t>
            </a:r>
            <a:r>
              <a:rPr lang="ru-RU" sz="2200" b="1" dirty="0" smtClean="0"/>
              <a:t>»</a:t>
            </a:r>
            <a:endParaRPr lang="ru-RU" sz="2400" b="1" dirty="0"/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11543530"/>
              </p:ext>
            </p:extLst>
          </p:nvPr>
        </p:nvGraphicFramePr>
        <p:xfrm>
          <a:off x="1272041" y="1563889"/>
          <a:ext cx="9588217" cy="45836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08163184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DOfficeLightV0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Контур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Контур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онтур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Аспект</Template>
  <TotalTime>135</TotalTime>
  <Words>257</Words>
  <Application>Microsoft Office PowerPoint</Application>
  <PresentationFormat>Широкоэкранный</PresentationFormat>
  <Paragraphs>49</Paragraphs>
  <Slides>25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25</vt:i4>
      </vt:variant>
    </vt:vector>
  </HeadingPairs>
  <TitlesOfParts>
    <vt:vector size="33" baseType="lpstr">
      <vt:lpstr>Arial</vt:lpstr>
      <vt:lpstr>Calibri</vt:lpstr>
      <vt:lpstr>Calibri Light</vt:lpstr>
      <vt:lpstr>Trebuchet MS</vt:lpstr>
      <vt:lpstr>Tw Cen MT</vt:lpstr>
      <vt:lpstr>Wingdings 2</vt:lpstr>
      <vt:lpstr>HDOfficeLightV0</vt:lpstr>
      <vt:lpstr>Контур</vt:lpstr>
      <vt:lpstr>АКТУАЛЬНЫЕ ВОПРОСЫ РАБОТЫ В АИС СГО</vt:lpstr>
      <vt:lpstr>Национальный проект «образование» (2019-2024) Федеральный проект «цифровая образовательная среда»</vt:lpstr>
      <vt:lpstr>Презентация PowerPoint</vt:lpstr>
      <vt:lpstr>Презентация PowerPoint</vt:lpstr>
      <vt:lpstr>Презентация PowerPoint</vt:lpstr>
      <vt:lpstr>Результаты информационной наполненности  АИС Сго в ДОО за сентябрь</vt:lpstr>
      <vt:lpstr>Результаты информационной наполненности  АИС Сго в ДОО за сентябрь в МО «Городской округ «Александровск-Сахалинский район»»</vt:lpstr>
      <vt:lpstr>Результаты информационной наполненности  АИС Сго в ДОО за сентябрь в МО «Анивский городской округ»</vt:lpstr>
      <vt:lpstr>Результаты информационной наполненности  АИС Сго в ДОО за сентябрь в МО «Городской округ «Долинский»»</vt:lpstr>
      <vt:lpstr>Результаты информационной наполненности  АИС Сго в ДОО за сентябрь в МО «Корсаковский городской округ»</vt:lpstr>
      <vt:lpstr>Результаты информационной наполненности  АИС Сго в ДОО за сентябрь в МО «Курильский городской округ»</vt:lpstr>
      <vt:lpstr>Результаты информационной наполненности  АИС Сго в ДОО за сентябрь в МО «Макаровский городской округ»</vt:lpstr>
      <vt:lpstr>Результаты информационной наполненности  АИС Сго в ДОО за сентябрь в МО «Невельский городской округ»</vt:lpstr>
      <vt:lpstr>Результаты информационной наполненности  АИС Сго в ДОО за сентябрь в МО «городской округ Ногликский»</vt:lpstr>
      <vt:lpstr>Результаты информационной наполненности  АИС Сго в ДОО за сентябрь в МО «Городской округ «Охинский»»</vt:lpstr>
      <vt:lpstr>Результаты информационной наполненности  АИС Сго в ДОО за сентябрь в МО «Поронайский городской округ»</vt:lpstr>
      <vt:lpstr>Результаты информационной наполненности  АИС Сго в ДОО за сентябрь в МО «Городской округ «Смирныховский»»</vt:lpstr>
      <vt:lpstr>Результаты информационной наполненности  АИС Сго в ДОО за сентябрь в МО «Томаринский городской округ»</vt:lpstr>
      <vt:lpstr>Результаты информационной наполненности  АИС Сго в ДОО за сентябрь в МО «Тымовский городской округ»</vt:lpstr>
      <vt:lpstr>Результаты информационной наполненности  АИС Сго в ДОО за сентябрь в МО «Углегорский городской округ»</vt:lpstr>
      <vt:lpstr>Результаты информационной наполненности  АИС Сго в ДОО за сентябрь в МО «Холмский городской округ»</vt:lpstr>
      <vt:lpstr>Результаты информационной наполненности  АИС Сго в ДОО за сентябрь  в МО «Городской округ "город Южно-Сахалинск"»</vt:lpstr>
      <vt:lpstr>Результаты информационной наполненности  АИС Сго в ДОО за сентябрь  в МО «Городской округ "город Южно-Сахалинск"»</vt:lpstr>
      <vt:lpstr>Причины низких Результатов информационной наполненности  АИС Сго в ДОО за сентябрь</vt:lpstr>
      <vt:lpstr>Причины низких Результатов информационной наполненности  АИС Сго в ДОО за сентябрь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Kornienko</dc:creator>
  <cp:lastModifiedBy>Kornienko</cp:lastModifiedBy>
  <cp:revision>33</cp:revision>
  <dcterms:created xsi:type="dcterms:W3CDTF">2019-10-22T05:00:37Z</dcterms:created>
  <dcterms:modified xsi:type="dcterms:W3CDTF">2019-10-24T05:53:52Z</dcterms:modified>
</cp:coreProperties>
</file>