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70" r:id="rId3"/>
    <p:sldId id="260" r:id="rId4"/>
    <p:sldId id="257" r:id="rId5"/>
    <p:sldId id="275" r:id="rId6"/>
    <p:sldId id="258" r:id="rId7"/>
    <p:sldId id="274" r:id="rId8"/>
    <p:sldId id="276" r:id="rId9"/>
    <p:sldId id="277" r:id="rId10"/>
    <p:sldId id="278" r:id="rId11"/>
    <p:sldId id="279" r:id="rId12"/>
    <p:sldId id="280" r:id="rId13"/>
    <p:sldId id="259" r:id="rId14"/>
    <p:sldId id="261" r:id="rId15"/>
    <p:sldId id="262" r:id="rId16"/>
    <p:sldId id="263" r:id="rId17"/>
    <p:sldId id="264" r:id="rId18"/>
    <p:sldId id="265" r:id="rId19"/>
    <p:sldId id="267" r:id="rId20"/>
    <p:sldId id="273" r:id="rId21"/>
    <p:sldId id="266" r:id="rId22"/>
    <p:sldId id="272" r:id="rId23"/>
    <p:sldId id="268" r:id="rId24"/>
    <p:sldId id="269" r:id="rId25"/>
    <p:sldId id="271" r:id="rId2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-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12AEE4-4450-4159-8039-CBF486F0D02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B370F5D-A785-4CE7-A3B8-78992E9CF8A7}">
      <dgm:prSet phldrT="[Текст]" custT="1"/>
      <dgm:spPr/>
      <dgm:t>
        <a:bodyPr/>
        <a:lstStyle/>
        <a:p>
          <a:pPr algn="l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Актуализация знаний в форме 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видеофрагмента  Библиотеки ЦОК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F3DE32-CF64-4BFF-9C0B-C7BB5B97604B}" type="parTrans" cxnId="{7EE81F85-36FA-4BAA-97D5-161FA2D6455D}">
      <dgm:prSet/>
      <dgm:spPr/>
      <dgm:t>
        <a:bodyPr/>
        <a:lstStyle/>
        <a:p>
          <a:endParaRPr lang="ru-RU"/>
        </a:p>
      </dgm:t>
    </dgm:pt>
    <dgm:pt modelId="{5EFBA064-A11A-4A2E-B33B-4C967BAA0195}" type="sibTrans" cxnId="{7EE81F85-36FA-4BAA-97D5-161FA2D6455D}">
      <dgm:prSet/>
      <dgm:spPr/>
      <dgm:t>
        <a:bodyPr/>
        <a:lstStyle/>
        <a:p>
          <a:endParaRPr lang="ru-RU"/>
        </a:p>
      </dgm:t>
    </dgm:pt>
    <dgm:pt modelId="{742EC3C9-E432-4819-BC03-2986F848449E}">
      <dgm:prSet phldrT="[Текст]" custT="1"/>
      <dgm:spPr/>
      <dgm:t>
        <a:bodyPr/>
        <a:lstStyle/>
        <a:p>
          <a:pPr algn="l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Освоение</a:t>
          </a:r>
          <a:r>
            <a:rPr lang="ru-RU" sz="2000" baseline="0" dirty="0">
              <a:latin typeface="Arial" panose="020B0604020202020204" pitchFamily="34" charset="0"/>
              <a:cs typeface="Arial" panose="020B0604020202020204" pitchFamily="34" charset="0"/>
            </a:rPr>
            <a:t> нового материала с видеофрагментом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31061F-D376-4530-B4B9-8E402BB826F7}" type="parTrans" cxnId="{3613C042-10CD-4182-A1F9-17771363B0BC}">
      <dgm:prSet/>
      <dgm:spPr/>
      <dgm:t>
        <a:bodyPr/>
        <a:lstStyle/>
        <a:p>
          <a:endParaRPr lang="ru-RU"/>
        </a:p>
      </dgm:t>
    </dgm:pt>
    <dgm:pt modelId="{CBD1E332-BD97-447F-A524-9CFA2A077606}" type="sibTrans" cxnId="{3613C042-10CD-4182-A1F9-17771363B0BC}">
      <dgm:prSet/>
      <dgm:spPr/>
      <dgm:t>
        <a:bodyPr/>
        <a:lstStyle/>
        <a:p>
          <a:endParaRPr lang="ru-RU"/>
        </a:p>
      </dgm:t>
    </dgm:pt>
    <dgm:pt modelId="{B63BBF9A-0D1F-4CC9-9F8F-CFBDF4760A22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Групповая работа в подсистеме «Файлы» и просмотр конвергентных уроков</a:t>
          </a:r>
        </a:p>
      </dgm:t>
    </dgm:pt>
    <dgm:pt modelId="{FC7C0CD3-64D9-494A-B89B-00C89D8E97AA}" type="parTrans" cxnId="{6C3EFC0B-B215-431B-A97B-40F96DE7AAC0}">
      <dgm:prSet/>
      <dgm:spPr/>
      <dgm:t>
        <a:bodyPr/>
        <a:lstStyle/>
        <a:p>
          <a:endParaRPr lang="ru-RU"/>
        </a:p>
      </dgm:t>
    </dgm:pt>
    <dgm:pt modelId="{3FD3E751-49E8-4A20-A59F-A599DAD46F22}" type="sibTrans" cxnId="{6C3EFC0B-B215-431B-A97B-40F96DE7AAC0}">
      <dgm:prSet/>
      <dgm:spPr/>
      <dgm:t>
        <a:bodyPr/>
        <a:lstStyle/>
        <a:p>
          <a:endParaRPr lang="ru-RU"/>
        </a:p>
      </dgm:t>
    </dgm:pt>
    <dgm:pt modelId="{194C6A07-1702-4A41-B328-A1E77CF8768D}">
      <dgm:prSet phldrT="[Текст]" custT="1"/>
      <dgm:spPr/>
      <dgm:t>
        <a:bodyPr/>
        <a:lstStyle/>
        <a:p>
          <a:pPr algn="l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Отчёт</a:t>
          </a:r>
          <a:r>
            <a:rPr lang="ru-RU" sz="2000" baseline="0" dirty="0">
              <a:latin typeface="Arial" panose="020B0604020202020204" pitchFamily="34" charset="0"/>
              <a:cs typeface="Arial" panose="020B0604020202020204" pitchFamily="34" charset="0"/>
            </a:rPr>
            <a:t> о групповой работе, формулирование </a:t>
          </a:r>
          <a:r>
            <a:rPr lang="ru-RU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выводов -</a:t>
          </a:r>
          <a:r>
            <a:rPr lang="ru-RU" sz="2000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Сферум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E4904-0FED-496E-AAA9-56B737BD5EC1}" type="parTrans" cxnId="{51A546CE-64E5-4D5C-BC89-A19278D73783}">
      <dgm:prSet/>
      <dgm:spPr/>
      <dgm:t>
        <a:bodyPr/>
        <a:lstStyle/>
        <a:p>
          <a:endParaRPr lang="ru-RU"/>
        </a:p>
      </dgm:t>
    </dgm:pt>
    <dgm:pt modelId="{53ED0066-2D93-4179-8DB5-F335BB17B691}" type="sibTrans" cxnId="{51A546CE-64E5-4D5C-BC89-A19278D73783}">
      <dgm:prSet/>
      <dgm:spPr/>
      <dgm:t>
        <a:bodyPr/>
        <a:lstStyle/>
        <a:p>
          <a:endParaRPr lang="ru-RU"/>
        </a:p>
      </dgm:t>
    </dgm:pt>
    <dgm:pt modelId="{1698722C-13EB-4855-B647-8E31749BF368}">
      <dgm:prSet phldrT="[Текст]" custT="1"/>
      <dgm:spPr/>
      <dgm:t>
        <a:bodyPr/>
        <a:lstStyle/>
        <a:p>
          <a:pPr algn="l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Выполнение</a:t>
          </a:r>
          <a:r>
            <a:rPr lang="ru-RU" sz="20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диагностических заданий </a:t>
          </a:r>
          <a:r>
            <a:rPr lang="ru-RU" sz="2000" baseline="0" dirty="0">
              <a:latin typeface="Arial" panose="020B0604020202020204" pitchFamily="34" charset="0"/>
              <a:cs typeface="Arial" panose="020B0604020202020204" pitchFamily="34" charset="0"/>
            </a:rPr>
            <a:t>на усвоение </a:t>
          </a:r>
          <a:r>
            <a:rPr lang="ru-RU" sz="2000" baseline="0" dirty="0" smtClean="0">
              <a:latin typeface="Arial" panose="020B0604020202020204" pitchFamily="34" charset="0"/>
              <a:cs typeface="Arial" panose="020B0604020202020204" pitchFamily="34" charset="0"/>
            </a:rPr>
            <a:t>материала в Библиотеке ЦОК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B9AF08-E31B-4B49-967C-898111EE855C}" type="parTrans" cxnId="{7FBB5CB5-9183-4632-A58C-D8468E8A8F33}">
      <dgm:prSet/>
      <dgm:spPr/>
      <dgm:t>
        <a:bodyPr/>
        <a:lstStyle/>
        <a:p>
          <a:endParaRPr lang="ru-RU"/>
        </a:p>
      </dgm:t>
    </dgm:pt>
    <dgm:pt modelId="{64AA37AB-AC9E-4860-BF83-A5F76614C39C}" type="sibTrans" cxnId="{7FBB5CB5-9183-4632-A58C-D8468E8A8F33}">
      <dgm:prSet/>
      <dgm:spPr/>
      <dgm:t>
        <a:bodyPr/>
        <a:lstStyle/>
        <a:p>
          <a:endParaRPr lang="ru-RU"/>
        </a:p>
      </dgm:t>
    </dgm:pt>
    <dgm:pt modelId="{11EBF9FC-896A-404C-BDE4-2B2D980A4AD3}" type="pres">
      <dgm:prSet presAssocID="{8412AEE4-4450-4159-8039-CBF486F0D02B}" presName="linearFlow" presStyleCnt="0">
        <dgm:presLayoutVars>
          <dgm:dir/>
          <dgm:resizeHandles val="exact"/>
        </dgm:presLayoutVars>
      </dgm:prSet>
      <dgm:spPr/>
    </dgm:pt>
    <dgm:pt modelId="{529755D3-9C7A-43AA-980B-C58D250B279A}" type="pres">
      <dgm:prSet presAssocID="{AB370F5D-A785-4CE7-A3B8-78992E9CF8A7}" presName="composite" presStyleCnt="0"/>
      <dgm:spPr/>
    </dgm:pt>
    <dgm:pt modelId="{37681AF8-FE1C-4FDD-87C2-B7325480F393}" type="pres">
      <dgm:prSet presAssocID="{AB370F5D-A785-4CE7-A3B8-78992E9CF8A7}" presName="imgShp" presStyleLbl="fgImgPlace1" presStyleIdx="0" presStyleCnt="5"/>
      <dgm:spPr/>
    </dgm:pt>
    <dgm:pt modelId="{2900A0F8-CEAD-4D9C-B57C-A709DE8DB8D6}" type="pres">
      <dgm:prSet presAssocID="{AB370F5D-A785-4CE7-A3B8-78992E9CF8A7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2EBFF-40A2-4DB4-84D1-DE6D77D17937}" type="pres">
      <dgm:prSet presAssocID="{5EFBA064-A11A-4A2E-B33B-4C967BAA0195}" presName="spacing" presStyleCnt="0"/>
      <dgm:spPr/>
    </dgm:pt>
    <dgm:pt modelId="{9448191F-538B-41EB-93F5-BC028184BC88}" type="pres">
      <dgm:prSet presAssocID="{742EC3C9-E432-4819-BC03-2986F848449E}" presName="composite" presStyleCnt="0"/>
      <dgm:spPr/>
    </dgm:pt>
    <dgm:pt modelId="{4CD01066-FE70-4769-940F-D8C54802706C}" type="pres">
      <dgm:prSet presAssocID="{742EC3C9-E432-4819-BC03-2986F848449E}" presName="imgShp" presStyleLbl="fgImgPlace1" presStyleIdx="1" presStyleCnt="5"/>
      <dgm:spPr/>
    </dgm:pt>
    <dgm:pt modelId="{3AF6ED7D-2DB5-4B24-8BE3-5C036C3532C7}" type="pres">
      <dgm:prSet presAssocID="{742EC3C9-E432-4819-BC03-2986F848449E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8A260-D0D5-4F72-B15E-9786B2712539}" type="pres">
      <dgm:prSet presAssocID="{CBD1E332-BD97-447F-A524-9CFA2A077606}" presName="spacing" presStyleCnt="0"/>
      <dgm:spPr/>
    </dgm:pt>
    <dgm:pt modelId="{6016885B-E58E-482C-A803-8F0099EBA4E2}" type="pres">
      <dgm:prSet presAssocID="{B63BBF9A-0D1F-4CC9-9F8F-CFBDF4760A22}" presName="composite" presStyleCnt="0"/>
      <dgm:spPr/>
    </dgm:pt>
    <dgm:pt modelId="{3676C19D-ACB6-4762-9D9E-BE33ECEC2D23}" type="pres">
      <dgm:prSet presAssocID="{B63BBF9A-0D1F-4CC9-9F8F-CFBDF4760A22}" presName="imgShp" presStyleLbl="fgImgPlace1" presStyleIdx="2" presStyleCnt="5"/>
      <dgm:spPr/>
    </dgm:pt>
    <dgm:pt modelId="{09627849-F110-44AC-AA05-7C5BB9E1E69F}" type="pres">
      <dgm:prSet presAssocID="{B63BBF9A-0D1F-4CC9-9F8F-CFBDF4760A22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C0746-B59A-45D1-B628-F038CC2FB848}" type="pres">
      <dgm:prSet presAssocID="{3FD3E751-49E8-4A20-A59F-A599DAD46F22}" presName="spacing" presStyleCnt="0"/>
      <dgm:spPr/>
    </dgm:pt>
    <dgm:pt modelId="{C7EA1669-1136-439D-A604-5D5CF5638E4E}" type="pres">
      <dgm:prSet presAssocID="{194C6A07-1702-4A41-B328-A1E77CF8768D}" presName="composite" presStyleCnt="0"/>
      <dgm:spPr/>
    </dgm:pt>
    <dgm:pt modelId="{6A6AC915-9FA4-4FCD-B47A-FE280C60EB1F}" type="pres">
      <dgm:prSet presAssocID="{194C6A07-1702-4A41-B328-A1E77CF8768D}" presName="imgShp" presStyleLbl="fgImgPlace1" presStyleIdx="3" presStyleCnt="5"/>
      <dgm:spPr/>
    </dgm:pt>
    <dgm:pt modelId="{83027EB4-223C-4F09-A737-A4776B4D000C}" type="pres">
      <dgm:prSet presAssocID="{194C6A07-1702-4A41-B328-A1E77CF8768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6E40F-1BA5-445C-A36A-E12E583FF0F1}" type="pres">
      <dgm:prSet presAssocID="{53ED0066-2D93-4179-8DB5-F335BB17B691}" presName="spacing" presStyleCnt="0"/>
      <dgm:spPr/>
    </dgm:pt>
    <dgm:pt modelId="{99DD1776-A956-4422-AE0F-0BB84CC90BE6}" type="pres">
      <dgm:prSet presAssocID="{1698722C-13EB-4855-B647-8E31749BF368}" presName="composite" presStyleCnt="0"/>
      <dgm:spPr/>
    </dgm:pt>
    <dgm:pt modelId="{3D1AC371-E015-4964-889F-5933B5B57B91}" type="pres">
      <dgm:prSet presAssocID="{1698722C-13EB-4855-B647-8E31749BF368}" presName="imgShp" presStyleLbl="fgImgPlace1" presStyleIdx="4" presStyleCnt="5"/>
      <dgm:spPr/>
    </dgm:pt>
    <dgm:pt modelId="{129625BA-29FB-496C-A2E5-27FD8338263D}" type="pres">
      <dgm:prSet presAssocID="{1698722C-13EB-4855-B647-8E31749BF368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2A7E7A-BC43-410D-AF9C-1A6A7B46C5F1}" type="presOf" srcId="{1698722C-13EB-4855-B647-8E31749BF368}" destId="{129625BA-29FB-496C-A2E5-27FD8338263D}" srcOrd="0" destOrd="0" presId="urn:microsoft.com/office/officeart/2005/8/layout/vList3"/>
    <dgm:cxn modelId="{CEEA92C2-6C98-44EC-A94F-5F1338965F20}" type="presOf" srcId="{742EC3C9-E432-4819-BC03-2986F848449E}" destId="{3AF6ED7D-2DB5-4B24-8BE3-5C036C3532C7}" srcOrd="0" destOrd="0" presId="urn:microsoft.com/office/officeart/2005/8/layout/vList3"/>
    <dgm:cxn modelId="{6C3EFC0B-B215-431B-A97B-40F96DE7AAC0}" srcId="{8412AEE4-4450-4159-8039-CBF486F0D02B}" destId="{B63BBF9A-0D1F-4CC9-9F8F-CFBDF4760A22}" srcOrd="2" destOrd="0" parTransId="{FC7C0CD3-64D9-494A-B89B-00C89D8E97AA}" sibTransId="{3FD3E751-49E8-4A20-A59F-A599DAD46F22}"/>
    <dgm:cxn modelId="{3A11A735-A594-4670-A734-ECB5CDD10C17}" type="presOf" srcId="{B63BBF9A-0D1F-4CC9-9F8F-CFBDF4760A22}" destId="{09627849-F110-44AC-AA05-7C5BB9E1E69F}" srcOrd="0" destOrd="0" presId="urn:microsoft.com/office/officeart/2005/8/layout/vList3"/>
    <dgm:cxn modelId="{00FF8D05-E81C-4895-9179-9DE4D7C04782}" type="presOf" srcId="{8412AEE4-4450-4159-8039-CBF486F0D02B}" destId="{11EBF9FC-896A-404C-BDE4-2B2D980A4AD3}" srcOrd="0" destOrd="0" presId="urn:microsoft.com/office/officeart/2005/8/layout/vList3"/>
    <dgm:cxn modelId="{3613C042-10CD-4182-A1F9-17771363B0BC}" srcId="{8412AEE4-4450-4159-8039-CBF486F0D02B}" destId="{742EC3C9-E432-4819-BC03-2986F848449E}" srcOrd="1" destOrd="0" parTransId="{F331061F-D376-4530-B4B9-8E402BB826F7}" sibTransId="{CBD1E332-BD97-447F-A524-9CFA2A077606}"/>
    <dgm:cxn modelId="{CA57852E-9EF0-4F88-BC56-FA36AB8F9859}" type="presOf" srcId="{194C6A07-1702-4A41-B328-A1E77CF8768D}" destId="{83027EB4-223C-4F09-A737-A4776B4D000C}" srcOrd="0" destOrd="0" presId="urn:microsoft.com/office/officeart/2005/8/layout/vList3"/>
    <dgm:cxn modelId="{7FBB5CB5-9183-4632-A58C-D8468E8A8F33}" srcId="{8412AEE4-4450-4159-8039-CBF486F0D02B}" destId="{1698722C-13EB-4855-B647-8E31749BF368}" srcOrd="4" destOrd="0" parTransId="{9DB9AF08-E31B-4B49-967C-898111EE855C}" sibTransId="{64AA37AB-AC9E-4860-BF83-A5F76614C39C}"/>
    <dgm:cxn modelId="{E9270C00-925B-4F1B-8411-283E3493B20C}" type="presOf" srcId="{AB370F5D-A785-4CE7-A3B8-78992E9CF8A7}" destId="{2900A0F8-CEAD-4D9C-B57C-A709DE8DB8D6}" srcOrd="0" destOrd="0" presId="urn:microsoft.com/office/officeart/2005/8/layout/vList3"/>
    <dgm:cxn modelId="{7EE81F85-36FA-4BAA-97D5-161FA2D6455D}" srcId="{8412AEE4-4450-4159-8039-CBF486F0D02B}" destId="{AB370F5D-A785-4CE7-A3B8-78992E9CF8A7}" srcOrd="0" destOrd="0" parTransId="{5EF3DE32-CF64-4BFF-9C0B-C7BB5B97604B}" sibTransId="{5EFBA064-A11A-4A2E-B33B-4C967BAA0195}"/>
    <dgm:cxn modelId="{51A546CE-64E5-4D5C-BC89-A19278D73783}" srcId="{8412AEE4-4450-4159-8039-CBF486F0D02B}" destId="{194C6A07-1702-4A41-B328-A1E77CF8768D}" srcOrd="3" destOrd="0" parTransId="{7A7E4904-0FED-496E-AAA9-56B737BD5EC1}" sibTransId="{53ED0066-2D93-4179-8DB5-F335BB17B691}"/>
    <dgm:cxn modelId="{74212E2B-BFE9-41AF-9AFB-70A1F6F297C7}" type="presParOf" srcId="{11EBF9FC-896A-404C-BDE4-2B2D980A4AD3}" destId="{529755D3-9C7A-43AA-980B-C58D250B279A}" srcOrd="0" destOrd="0" presId="urn:microsoft.com/office/officeart/2005/8/layout/vList3"/>
    <dgm:cxn modelId="{ACEBCB3B-0BE6-423F-9D03-49D76A2A8CE5}" type="presParOf" srcId="{529755D3-9C7A-43AA-980B-C58D250B279A}" destId="{37681AF8-FE1C-4FDD-87C2-B7325480F393}" srcOrd="0" destOrd="0" presId="urn:microsoft.com/office/officeart/2005/8/layout/vList3"/>
    <dgm:cxn modelId="{13A4F4BC-30BC-4F8B-9BBF-3C4C58938ABC}" type="presParOf" srcId="{529755D3-9C7A-43AA-980B-C58D250B279A}" destId="{2900A0F8-CEAD-4D9C-B57C-A709DE8DB8D6}" srcOrd="1" destOrd="0" presId="urn:microsoft.com/office/officeart/2005/8/layout/vList3"/>
    <dgm:cxn modelId="{7B5EDFE9-8B7A-49CD-9DA3-DB9019C0DC50}" type="presParOf" srcId="{11EBF9FC-896A-404C-BDE4-2B2D980A4AD3}" destId="{9CB2EBFF-40A2-4DB4-84D1-DE6D77D17937}" srcOrd="1" destOrd="0" presId="urn:microsoft.com/office/officeart/2005/8/layout/vList3"/>
    <dgm:cxn modelId="{E5CE7CA7-82FB-4C4A-A811-4BC2B81680EA}" type="presParOf" srcId="{11EBF9FC-896A-404C-BDE4-2B2D980A4AD3}" destId="{9448191F-538B-41EB-93F5-BC028184BC88}" srcOrd="2" destOrd="0" presId="urn:microsoft.com/office/officeart/2005/8/layout/vList3"/>
    <dgm:cxn modelId="{EF6208B6-666F-48F3-8014-DB1CD31C4FB8}" type="presParOf" srcId="{9448191F-538B-41EB-93F5-BC028184BC88}" destId="{4CD01066-FE70-4769-940F-D8C54802706C}" srcOrd="0" destOrd="0" presId="urn:microsoft.com/office/officeart/2005/8/layout/vList3"/>
    <dgm:cxn modelId="{102E6914-7B3C-46AA-A997-06310CB14D37}" type="presParOf" srcId="{9448191F-538B-41EB-93F5-BC028184BC88}" destId="{3AF6ED7D-2DB5-4B24-8BE3-5C036C3532C7}" srcOrd="1" destOrd="0" presId="urn:microsoft.com/office/officeart/2005/8/layout/vList3"/>
    <dgm:cxn modelId="{0B93EA75-0507-476C-933F-3FE80C40BEDD}" type="presParOf" srcId="{11EBF9FC-896A-404C-BDE4-2B2D980A4AD3}" destId="{D3C8A260-D0D5-4F72-B15E-9786B2712539}" srcOrd="3" destOrd="0" presId="urn:microsoft.com/office/officeart/2005/8/layout/vList3"/>
    <dgm:cxn modelId="{0A6521B7-F314-4ECB-BA45-CCC18C0B5B99}" type="presParOf" srcId="{11EBF9FC-896A-404C-BDE4-2B2D980A4AD3}" destId="{6016885B-E58E-482C-A803-8F0099EBA4E2}" srcOrd="4" destOrd="0" presId="urn:microsoft.com/office/officeart/2005/8/layout/vList3"/>
    <dgm:cxn modelId="{80DFC5C8-A3C0-41B4-8AAC-D02055146ACE}" type="presParOf" srcId="{6016885B-E58E-482C-A803-8F0099EBA4E2}" destId="{3676C19D-ACB6-4762-9D9E-BE33ECEC2D23}" srcOrd="0" destOrd="0" presId="urn:microsoft.com/office/officeart/2005/8/layout/vList3"/>
    <dgm:cxn modelId="{F33CA388-0B3D-4D25-9607-E86C58E58A4C}" type="presParOf" srcId="{6016885B-E58E-482C-A803-8F0099EBA4E2}" destId="{09627849-F110-44AC-AA05-7C5BB9E1E69F}" srcOrd="1" destOrd="0" presId="urn:microsoft.com/office/officeart/2005/8/layout/vList3"/>
    <dgm:cxn modelId="{2C3E7BE6-BC3E-46DA-AF55-774FBEAC8A2A}" type="presParOf" srcId="{11EBF9FC-896A-404C-BDE4-2B2D980A4AD3}" destId="{2F5C0746-B59A-45D1-B628-F038CC2FB848}" srcOrd="5" destOrd="0" presId="urn:microsoft.com/office/officeart/2005/8/layout/vList3"/>
    <dgm:cxn modelId="{316411C7-40D5-4437-92DB-63F633CB8EF1}" type="presParOf" srcId="{11EBF9FC-896A-404C-BDE4-2B2D980A4AD3}" destId="{C7EA1669-1136-439D-A604-5D5CF5638E4E}" srcOrd="6" destOrd="0" presId="urn:microsoft.com/office/officeart/2005/8/layout/vList3"/>
    <dgm:cxn modelId="{FC9CB422-F5C0-4F75-9639-D6BB6B704796}" type="presParOf" srcId="{C7EA1669-1136-439D-A604-5D5CF5638E4E}" destId="{6A6AC915-9FA4-4FCD-B47A-FE280C60EB1F}" srcOrd="0" destOrd="0" presId="urn:microsoft.com/office/officeart/2005/8/layout/vList3"/>
    <dgm:cxn modelId="{20FD0A22-98CF-46FF-B41C-D109A05ABD37}" type="presParOf" srcId="{C7EA1669-1136-439D-A604-5D5CF5638E4E}" destId="{83027EB4-223C-4F09-A737-A4776B4D000C}" srcOrd="1" destOrd="0" presId="urn:microsoft.com/office/officeart/2005/8/layout/vList3"/>
    <dgm:cxn modelId="{E26C67E0-08D4-4085-A11D-2DC49191FF6A}" type="presParOf" srcId="{11EBF9FC-896A-404C-BDE4-2B2D980A4AD3}" destId="{C986E40F-1BA5-445C-A36A-E12E583FF0F1}" srcOrd="7" destOrd="0" presId="urn:microsoft.com/office/officeart/2005/8/layout/vList3"/>
    <dgm:cxn modelId="{6271C926-29AC-4F99-B067-457BE8F09BD1}" type="presParOf" srcId="{11EBF9FC-896A-404C-BDE4-2B2D980A4AD3}" destId="{99DD1776-A956-4422-AE0F-0BB84CC90BE6}" srcOrd="8" destOrd="0" presId="urn:microsoft.com/office/officeart/2005/8/layout/vList3"/>
    <dgm:cxn modelId="{62B555E2-E423-4CA6-A2AD-8C7FA9EBEF2C}" type="presParOf" srcId="{99DD1776-A956-4422-AE0F-0BB84CC90BE6}" destId="{3D1AC371-E015-4964-889F-5933B5B57B91}" srcOrd="0" destOrd="0" presId="urn:microsoft.com/office/officeart/2005/8/layout/vList3"/>
    <dgm:cxn modelId="{5A343E63-834A-486E-A2C1-6C10870D48AA}" type="presParOf" srcId="{99DD1776-A956-4422-AE0F-0BB84CC90BE6}" destId="{129625BA-29FB-496C-A2E5-27FD8338263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9461E6-BAD8-49A5-8526-D1AB35A45B46}" type="doc">
      <dgm:prSet loTypeId="urn:microsoft.com/office/officeart/2005/8/layout/pyramid2" loCatId="pyramid" qsTypeId="urn:microsoft.com/office/officeart/2005/8/quickstyle/simple1" qsCatId="simple" csTypeId="urn:microsoft.com/office/officeart/2005/8/colors/accent1_4" csCatId="accent1" phldr="1"/>
      <dgm:spPr/>
    </dgm:pt>
    <dgm:pt modelId="{249330FD-233E-446C-B8F9-660804D384F9}">
      <dgm:prSet phldrT="[Текст]" custT="1"/>
      <dgm:spPr>
        <a:ln w="28575">
          <a:solidFill>
            <a:srgbClr val="036FE4"/>
          </a:solidFill>
        </a:ln>
      </dgm:spPr>
      <dgm:t>
        <a:bodyPr/>
        <a:lstStyle/>
        <a:p>
          <a:pPr marL="720000" algn="l"/>
          <a:r>
            <a:rPr lang="ru-RU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Создание интегрированных </a:t>
          </a:r>
          <a:r>
            <a:rPr lang="ru-RU" sz="20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уроков с Библиотекой ЦОК</a:t>
          </a:r>
          <a:endParaRPr lang="ru-RU" sz="20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2BD85C-8682-40D0-A417-BEDD4C3BDA44}" type="parTrans" cxnId="{BE1EC1C3-05EA-474A-B162-95CE7BDC6DD1}">
      <dgm:prSet/>
      <dgm:spPr/>
      <dgm:t>
        <a:bodyPr/>
        <a:lstStyle/>
        <a:p>
          <a:endParaRPr lang="ru-RU"/>
        </a:p>
      </dgm:t>
    </dgm:pt>
    <dgm:pt modelId="{3D7A7B11-E961-4133-BA8A-C617829A401C}" type="sibTrans" cxnId="{BE1EC1C3-05EA-474A-B162-95CE7BDC6DD1}">
      <dgm:prSet/>
      <dgm:spPr/>
      <dgm:t>
        <a:bodyPr/>
        <a:lstStyle/>
        <a:p>
          <a:endParaRPr lang="ru-RU"/>
        </a:p>
      </dgm:t>
    </dgm:pt>
    <dgm:pt modelId="{2A207B06-BDCE-443A-8833-AB56F5048DA1}">
      <dgm:prSet phldrT="[Текст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36FE4"/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720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Объединение в уроке материала нескольких поставщиков</a:t>
          </a:r>
        </a:p>
      </dgm:t>
    </dgm:pt>
    <dgm:pt modelId="{FC2E1E24-8073-47BD-8646-9EFD52869399}" type="parTrans" cxnId="{BBC37324-2FE9-43FA-AEB4-7F0F2296CCD3}">
      <dgm:prSet/>
      <dgm:spPr/>
      <dgm:t>
        <a:bodyPr/>
        <a:lstStyle/>
        <a:p>
          <a:endParaRPr lang="ru-RU"/>
        </a:p>
      </dgm:t>
    </dgm:pt>
    <dgm:pt modelId="{072CBA10-1706-45C0-9C88-F604CA7443A8}" type="sibTrans" cxnId="{BBC37324-2FE9-43FA-AEB4-7F0F2296CCD3}">
      <dgm:prSet/>
      <dgm:spPr/>
      <dgm:t>
        <a:bodyPr/>
        <a:lstStyle/>
        <a:p>
          <a:endParaRPr lang="ru-RU"/>
        </a:p>
      </dgm:t>
    </dgm:pt>
    <dgm:pt modelId="{F2C9F2CB-1E23-447F-BB02-D145B96924D5}">
      <dgm:prSet phldrT="[Текст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36FE4"/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720000" algn="l"/>
          <a:r>
            <a:rPr lang="ru-RU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Включение материала Библиотеки </a:t>
          </a:r>
          <a:r>
            <a:rPr lang="ru-RU" sz="20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ЦОК в ИОМ</a:t>
          </a:r>
          <a:endParaRPr lang="ru-RU" sz="20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A19545-EB2A-471D-B90F-9BCD8782FD7B}" type="parTrans" cxnId="{1CDA3EF8-D212-4EB5-BDCA-3C84E53C5A54}">
      <dgm:prSet/>
      <dgm:spPr/>
      <dgm:t>
        <a:bodyPr/>
        <a:lstStyle/>
        <a:p>
          <a:endParaRPr lang="ru-RU"/>
        </a:p>
      </dgm:t>
    </dgm:pt>
    <dgm:pt modelId="{D8CEFDFC-FFEE-4511-8BC7-0479CC914AA1}" type="sibTrans" cxnId="{1CDA3EF8-D212-4EB5-BDCA-3C84E53C5A54}">
      <dgm:prSet/>
      <dgm:spPr/>
      <dgm:t>
        <a:bodyPr/>
        <a:lstStyle/>
        <a:p>
          <a:endParaRPr lang="ru-RU"/>
        </a:p>
      </dgm:t>
    </dgm:pt>
    <dgm:pt modelId="{280FCD44-4FA6-42EE-9C6C-85E3AC81878B}">
      <dgm:prSet phldrT="[Текст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36FE4"/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720000" algn="l"/>
          <a:r>
            <a:rPr lang="ru-RU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Объединение нескольких </a:t>
          </a:r>
          <a:r>
            <a:rPr lang="ru-RU" sz="20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подсистем Библиотека +</a:t>
          </a:r>
          <a:r>
            <a:rPr lang="ru-RU" sz="2000" b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Сферум</a:t>
          </a:r>
          <a:endParaRPr lang="ru-RU" sz="20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D82917-FC24-45C7-B936-BE988646A7E2}" type="parTrans" cxnId="{F2C35710-5057-4475-904D-8179865D33BC}">
      <dgm:prSet/>
      <dgm:spPr/>
      <dgm:t>
        <a:bodyPr/>
        <a:lstStyle/>
        <a:p>
          <a:endParaRPr lang="ru-RU"/>
        </a:p>
      </dgm:t>
    </dgm:pt>
    <dgm:pt modelId="{0D56A1C2-289B-4BFC-861F-966F56489FAE}" type="sibTrans" cxnId="{F2C35710-5057-4475-904D-8179865D33BC}">
      <dgm:prSet/>
      <dgm:spPr/>
      <dgm:t>
        <a:bodyPr/>
        <a:lstStyle/>
        <a:p>
          <a:endParaRPr lang="ru-RU"/>
        </a:p>
      </dgm:t>
    </dgm:pt>
    <dgm:pt modelId="{DCA03379-5389-47E6-9BA7-99E8201C6B19}" type="pres">
      <dgm:prSet presAssocID="{AF9461E6-BAD8-49A5-8526-D1AB35A45B46}" presName="compositeShape" presStyleCnt="0">
        <dgm:presLayoutVars>
          <dgm:dir/>
          <dgm:resizeHandles/>
        </dgm:presLayoutVars>
      </dgm:prSet>
      <dgm:spPr/>
    </dgm:pt>
    <dgm:pt modelId="{B3B3E35D-1614-4F0E-AE18-952FBC19CEA0}" type="pres">
      <dgm:prSet presAssocID="{AF9461E6-BAD8-49A5-8526-D1AB35A45B46}" presName="pyramid" presStyleLbl="node1" presStyleIdx="0" presStyleCnt="1" custLinFactNeighborX="-566" custLinFactNeighborY="964"/>
      <dgm:spPr>
        <a:solidFill>
          <a:srgbClr val="036FE4"/>
        </a:solidFill>
      </dgm:spPr>
    </dgm:pt>
    <dgm:pt modelId="{738CCC37-5475-4A69-A166-9F5656F63E54}" type="pres">
      <dgm:prSet presAssocID="{AF9461E6-BAD8-49A5-8526-D1AB35A45B46}" presName="theList" presStyleCnt="0"/>
      <dgm:spPr/>
    </dgm:pt>
    <dgm:pt modelId="{A53CDB29-4588-474D-B295-D3B5B052B52D}" type="pres">
      <dgm:prSet presAssocID="{249330FD-233E-446C-B8F9-660804D384F9}" presName="aNode" presStyleLbl="fgAcc1" presStyleIdx="0" presStyleCnt="4" custScaleX="141634" custScaleY="125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F52F4-1C52-4A4F-81DC-900516F1CD90}" type="pres">
      <dgm:prSet presAssocID="{249330FD-233E-446C-B8F9-660804D384F9}" presName="aSpace" presStyleCnt="0"/>
      <dgm:spPr/>
    </dgm:pt>
    <dgm:pt modelId="{EDA49C1E-032F-44F4-925F-04644451B908}" type="pres">
      <dgm:prSet presAssocID="{2A207B06-BDCE-443A-8833-AB56F5048DA1}" presName="aNode" presStyleLbl="fgAcc1" presStyleIdx="1" presStyleCnt="4" custScaleX="142535" custScaleY="124342">
        <dgm:presLayoutVars>
          <dgm:bulletEnabled val="1"/>
        </dgm:presLayoutVars>
      </dgm:prSet>
      <dgm:spPr>
        <a:xfrm>
          <a:off x="2899518" y="1663223"/>
          <a:ext cx="5004366" cy="1007449"/>
        </a:xfrm>
        <a:prstGeom prst="roundRect">
          <a:avLst/>
        </a:prstGeom>
      </dgm:spPr>
      <dgm:t>
        <a:bodyPr/>
        <a:lstStyle/>
        <a:p>
          <a:endParaRPr lang="ru-RU"/>
        </a:p>
      </dgm:t>
    </dgm:pt>
    <dgm:pt modelId="{AF723A75-8EE5-42B4-80E2-3390C42F16C0}" type="pres">
      <dgm:prSet presAssocID="{2A207B06-BDCE-443A-8833-AB56F5048DA1}" presName="aSpace" presStyleCnt="0"/>
      <dgm:spPr/>
    </dgm:pt>
    <dgm:pt modelId="{E8AABF33-CD36-413D-9BF2-BFA3FA40891F}" type="pres">
      <dgm:prSet presAssocID="{280FCD44-4FA6-42EE-9C6C-85E3AC81878B}" presName="aNode" presStyleLbl="fgAcc1" presStyleIdx="2" presStyleCnt="4" custScaleX="142213" custScaleY="118507">
        <dgm:presLayoutVars>
          <dgm:bulletEnabled val="1"/>
        </dgm:presLayoutVars>
      </dgm:prSet>
      <dgm:spPr>
        <a:xfrm>
          <a:off x="2905171" y="2771951"/>
          <a:ext cx="4993061" cy="960172"/>
        </a:xfrm>
        <a:prstGeom prst="roundRect">
          <a:avLst/>
        </a:prstGeom>
      </dgm:spPr>
      <dgm:t>
        <a:bodyPr/>
        <a:lstStyle/>
        <a:p>
          <a:endParaRPr lang="ru-RU"/>
        </a:p>
      </dgm:t>
    </dgm:pt>
    <dgm:pt modelId="{C8D815CB-0B46-427F-A386-BCB457FF0195}" type="pres">
      <dgm:prSet presAssocID="{280FCD44-4FA6-42EE-9C6C-85E3AC81878B}" presName="aSpace" presStyleCnt="0"/>
      <dgm:spPr/>
    </dgm:pt>
    <dgm:pt modelId="{5457E1A1-E5ED-4C06-B0AE-A8E37D0EC8BB}" type="pres">
      <dgm:prSet presAssocID="{F2C9F2CB-1E23-447F-BB02-D145B96924D5}" presName="aNode" presStyleLbl="fgAcc1" presStyleIdx="3" presStyleCnt="4" custScaleX="143693" custScaleY="114243">
        <dgm:presLayoutVars>
          <dgm:bulletEnabled val="1"/>
        </dgm:presLayoutVars>
      </dgm:prSet>
      <dgm:spPr>
        <a:xfrm>
          <a:off x="2879190" y="3833402"/>
          <a:ext cx="5045023" cy="925625"/>
        </a:xfrm>
        <a:prstGeom prst="roundRect">
          <a:avLst/>
        </a:prstGeom>
      </dgm:spPr>
      <dgm:t>
        <a:bodyPr/>
        <a:lstStyle/>
        <a:p>
          <a:endParaRPr lang="ru-RU"/>
        </a:p>
      </dgm:t>
    </dgm:pt>
    <dgm:pt modelId="{DC862266-FB8B-4202-ADCC-7B3D082A2F38}" type="pres">
      <dgm:prSet presAssocID="{F2C9F2CB-1E23-447F-BB02-D145B96924D5}" presName="aSpace" presStyleCnt="0"/>
      <dgm:spPr/>
    </dgm:pt>
  </dgm:ptLst>
  <dgm:cxnLst>
    <dgm:cxn modelId="{BE1EC1C3-05EA-474A-B162-95CE7BDC6DD1}" srcId="{AF9461E6-BAD8-49A5-8526-D1AB35A45B46}" destId="{249330FD-233E-446C-B8F9-660804D384F9}" srcOrd="0" destOrd="0" parTransId="{3A2BD85C-8682-40D0-A417-BEDD4C3BDA44}" sibTransId="{3D7A7B11-E961-4133-BA8A-C617829A401C}"/>
    <dgm:cxn modelId="{A96D1F50-A3B0-4F69-84CA-71A028B385D6}" type="presOf" srcId="{AF9461E6-BAD8-49A5-8526-D1AB35A45B46}" destId="{DCA03379-5389-47E6-9BA7-99E8201C6B19}" srcOrd="0" destOrd="0" presId="urn:microsoft.com/office/officeart/2005/8/layout/pyramid2"/>
    <dgm:cxn modelId="{B15204F6-56B5-4D19-A243-380FBD655A5F}" type="presOf" srcId="{280FCD44-4FA6-42EE-9C6C-85E3AC81878B}" destId="{E8AABF33-CD36-413D-9BF2-BFA3FA40891F}" srcOrd="0" destOrd="0" presId="urn:microsoft.com/office/officeart/2005/8/layout/pyramid2"/>
    <dgm:cxn modelId="{9B5D4093-4D96-40F2-A1EF-4CF119351D6A}" type="presOf" srcId="{F2C9F2CB-1E23-447F-BB02-D145B96924D5}" destId="{5457E1A1-E5ED-4C06-B0AE-A8E37D0EC8BB}" srcOrd="0" destOrd="0" presId="urn:microsoft.com/office/officeart/2005/8/layout/pyramid2"/>
    <dgm:cxn modelId="{F2C35710-5057-4475-904D-8179865D33BC}" srcId="{AF9461E6-BAD8-49A5-8526-D1AB35A45B46}" destId="{280FCD44-4FA6-42EE-9C6C-85E3AC81878B}" srcOrd="2" destOrd="0" parTransId="{1FD82917-FC24-45C7-B936-BE988646A7E2}" sibTransId="{0D56A1C2-289B-4BFC-861F-966F56489FAE}"/>
    <dgm:cxn modelId="{746AEBE2-3999-4B71-9870-6FE3B7A21E27}" type="presOf" srcId="{249330FD-233E-446C-B8F9-660804D384F9}" destId="{A53CDB29-4588-474D-B295-D3B5B052B52D}" srcOrd="0" destOrd="0" presId="urn:microsoft.com/office/officeart/2005/8/layout/pyramid2"/>
    <dgm:cxn modelId="{1A91B168-44C0-4D87-AECB-CA1212E33B3F}" type="presOf" srcId="{2A207B06-BDCE-443A-8833-AB56F5048DA1}" destId="{EDA49C1E-032F-44F4-925F-04644451B908}" srcOrd="0" destOrd="0" presId="urn:microsoft.com/office/officeart/2005/8/layout/pyramid2"/>
    <dgm:cxn modelId="{BBC37324-2FE9-43FA-AEB4-7F0F2296CCD3}" srcId="{AF9461E6-BAD8-49A5-8526-D1AB35A45B46}" destId="{2A207B06-BDCE-443A-8833-AB56F5048DA1}" srcOrd="1" destOrd="0" parTransId="{FC2E1E24-8073-47BD-8646-9EFD52869399}" sibTransId="{072CBA10-1706-45C0-9C88-F604CA7443A8}"/>
    <dgm:cxn modelId="{1CDA3EF8-D212-4EB5-BDCA-3C84E53C5A54}" srcId="{AF9461E6-BAD8-49A5-8526-D1AB35A45B46}" destId="{F2C9F2CB-1E23-447F-BB02-D145B96924D5}" srcOrd="3" destOrd="0" parTransId="{3DA19545-EB2A-471D-B90F-9BCD8782FD7B}" sibTransId="{D8CEFDFC-FFEE-4511-8BC7-0479CC914AA1}"/>
    <dgm:cxn modelId="{CE5E97B9-9DC3-4A6D-8482-C8B7E53BB06D}" type="presParOf" srcId="{DCA03379-5389-47E6-9BA7-99E8201C6B19}" destId="{B3B3E35D-1614-4F0E-AE18-952FBC19CEA0}" srcOrd="0" destOrd="0" presId="urn:microsoft.com/office/officeart/2005/8/layout/pyramid2"/>
    <dgm:cxn modelId="{8D54FEB4-068F-4486-8C41-A296F2B29E01}" type="presParOf" srcId="{DCA03379-5389-47E6-9BA7-99E8201C6B19}" destId="{738CCC37-5475-4A69-A166-9F5656F63E54}" srcOrd="1" destOrd="0" presId="urn:microsoft.com/office/officeart/2005/8/layout/pyramid2"/>
    <dgm:cxn modelId="{09FF48E1-A303-4C62-A072-24FC93957824}" type="presParOf" srcId="{738CCC37-5475-4A69-A166-9F5656F63E54}" destId="{A53CDB29-4588-474D-B295-D3B5B052B52D}" srcOrd="0" destOrd="0" presId="urn:microsoft.com/office/officeart/2005/8/layout/pyramid2"/>
    <dgm:cxn modelId="{71BC6D89-C4A6-46E0-A67A-282A12A0DD2E}" type="presParOf" srcId="{738CCC37-5475-4A69-A166-9F5656F63E54}" destId="{37AF52F4-1C52-4A4F-81DC-900516F1CD90}" srcOrd="1" destOrd="0" presId="urn:microsoft.com/office/officeart/2005/8/layout/pyramid2"/>
    <dgm:cxn modelId="{31307877-4D9B-446C-9BBC-0CB248D91F94}" type="presParOf" srcId="{738CCC37-5475-4A69-A166-9F5656F63E54}" destId="{EDA49C1E-032F-44F4-925F-04644451B908}" srcOrd="2" destOrd="0" presId="urn:microsoft.com/office/officeart/2005/8/layout/pyramid2"/>
    <dgm:cxn modelId="{C6B9A09D-4EE2-480E-8E8A-2DB176741791}" type="presParOf" srcId="{738CCC37-5475-4A69-A166-9F5656F63E54}" destId="{AF723A75-8EE5-42B4-80E2-3390C42F16C0}" srcOrd="3" destOrd="0" presId="urn:microsoft.com/office/officeart/2005/8/layout/pyramid2"/>
    <dgm:cxn modelId="{79C32B13-D513-45D4-9109-7C3E6137D629}" type="presParOf" srcId="{738CCC37-5475-4A69-A166-9F5656F63E54}" destId="{E8AABF33-CD36-413D-9BF2-BFA3FA40891F}" srcOrd="4" destOrd="0" presId="urn:microsoft.com/office/officeart/2005/8/layout/pyramid2"/>
    <dgm:cxn modelId="{AC6DD5E6-38A1-4D80-AFFB-A468013919C9}" type="presParOf" srcId="{738CCC37-5475-4A69-A166-9F5656F63E54}" destId="{C8D815CB-0B46-427F-A386-BCB457FF0195}" srcOrd="5" destOrd="0" presId="urn:microsoft.com/office/officeart/2005/8/layout/pyramid2"/>
    <dgm:cxn modelId="{B57E6106-AF28-4F46-88AA-0E042A9B879C}" type="presParOf" srcId="{738CCC37-5475-4A69-A166-9F5656F63E54}" destId="{5457E1A1-E5ED-4C06-B0AE-A8E37D0EC8BB}" srcOrd="6" destOrd="0" presId="urn:microsoft.com/office/officeart/2005/8/layout/pyramid2"/>
    <dgm:cxn modelId="{BB5645CB-4E53-4B88-B9E5-C8F112FF4188}" type="presParOf" srcId="{738CCC37-5475-4A69-A166-9F5656F63E54}" destId="{DC862266-FB8B-4202-ADCC-7B3D082A2F3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0A0F8-CEAD-4D9C-B57C-A709DE8DB8D6}">
      <dsp:nvSpPr>
        <dsp:cNvPr id="0" name=""/>
        <dsp:cNvSpPr/>
      </dsp:nvSpPr>
      <dsp:spPr>
        <a:xfrm rot="10800000">
          <a:off x="2039360" y="146"/>
          <a:ext cx="7228319" cy="8747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51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Актуализация знаний в форме 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видеофрагмента  Библиотеки ЦОК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58053" y="146"/>
        <a:ext cx="7009626" cy="874773"/>
      </dsp:txXfrm>
    </dsp:sp>
    <dsp:sp modelId="{37681AF8-FE1C-4FDD-87C2-B7325480F393}">
      <dsp:nvSpPr>
        <dsp:cNvPr id="0" name=""/>
        <dsp:cNvSpPr/>
      </dsp:nvSpPr>
      <dsp:spPr>
        <a:xfrm>
          <a:off x="1601973" y="146"/>
          <a:ext cx="874773" cy="87477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6ED7D-2DB5-4B24-8BE3-5C036C3532C7}">
      <dsp:nvSpPr>
        <dsp:cNvPr id="0" name=""/>
        <dsp:cNvSpPr/>
      </dsp:nvSpPr>
      <dsp:spPr>
        <a:xfrm rot="10800000">
          <a:off x="2039360" y="1136046"/>
          <a:ext cx="7228319" cy="8747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51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Освоение</a:t>
          </a:r>
          <a:r>
            <a:rPr lang="ru-RU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 нового материала с видеофрагментом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58053" y="1136046"/>
        <a:ext cx="7009626" cy="874773"/>
      </dsp:txXfrm>
    </dsp:sp>
    <dsp:sp modelId="{4CD01066-FE70-4769-940F-D8C54802706C}">
      <dsp:nvSpPr>
        <dsp:cNvPr id="0" name=""/>
        <dsp:cNvSpPr/>
      </dsp:nvSpPr>
      <dsp:spPr>
        <a:xfrm>
          <a:off x="1601973" y="1136046"/>
          <a:ext cx="874773" cy="87477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27849-F110-44AC-AA05-7C5BB9E1E69F}">
      <dsp:nvSpPr>
        <dsp:cNvPr id="0" name=""/>
        <dsp:cNvSpPr/>
      </dsp:nvSpPr>
      <dsp:spPr>
        <a:xfrm rot="10800000">
          <a:off x="2039360" y="2271946"/>
          <a:ext cx="7228319" cy="8747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5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Групповая работа в подсистеме «Файлы» и просмотр конвергентных уроков</a:t>
          </a:r>
        </a:p>
      </dsp:txBody>
      <dsp:txXfrm rot="10800000">
        <a:off x="2258053" y="2271946"/>
        <a:ext cx="7009626" cy="874773"/>
      </dsp:txXfrm>
    </dsp:sp>
    <dsp:sp modelId="{3676C19D-ACB6-4762-9D9E-BE33ECEC2D23}">
      <dsp:nvSpPr>
        <dsp:cNvPr id="0" name=""/>
        <dsp:cNvSpPr/>
      </dsp:nvSpPr>
      <dsp:spPr>
        <a:xfrm>
          <a:off x="1601973" y="2271946"/>
          <a:ext cx="874773" cy="87477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27EB4-223C-4F09-A737-A4776B4D000C}">
      <dsp:nvSpPr>
        <dsp:cNvPr id="0" name=""/>
        <dsp:cNvSpPr/>
      </dsp:nvSpPr>
      <dsp:spPr>
        <a:xfrm rot="10800000">
          <a:off x="2039360" y="3407846"/>
          <a:ext cx="7228319" cy="8747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51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Отчёт</a:t>
          </a:r>
          <a:r>
            <a:rPr lang="ru-RU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 о групповой работе, формулирование </a:t>
          </a:r>
          <a:r>
            <a:rPr lang="ru-RU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выводов -</a:t>
          </a:r>
          <a:r>
            <a:rPr lang="ru-RU" sz="2000" kern="1200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Сферум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58053" y="3407846"/>
        <a:ext cx="7009626" cy="874773"/>
      </dsp:txXfrm>
    </dsp:sp>
    <dsp:sp modelId="{6A6AC915-9FA4-4FCD-B47A-FE280C60EB1F}">
      <dsp:nvSpPr>
        <dsp:cNvPr id="0" name=""/>
        <dsp:cNvSpPr/>
      </dsp:nvSpPr>
      <dsp:spPr>
        <a:xfrm>
          <a:off x="1601973" y="3407846"/>
          <a:ext cx="874773" cy="87477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625BA-29FB-496C-A2E5-27FD8338263D}">
      <dsp:nvSpPr>
        <dsp:cNvPr id="0" name=""/>
        <dsp:cNvSpPr/>
      </dsp:nvSpPr>
      <dsp:spPr>
        <a:xfrm rot="10800000">
          <a:off x="2039360" y="4543746"/>
          <a:ext cx="7228319" cy="8747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51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Выполнение</a:t>
          </a:r>
          <a:r>
            <a:rPr lang="ru-RU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диагностических заданий </a:t>
          </a:r>
          <a:r>
            <a:rPr lang="ru-RU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на усвоение </a:t>
          </a:r>
          <a:r>
            <a:rPr lang="ru-RU" sz="2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материала в Библиотеке ЦОК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58053" y="4543746"/>
        <a:ext cx="7009626" cy="874773"/>
      </dsp:txXfrm>
    </dsp:sp>
    <dsp:sp modelId="{3D1AC371-E015-4964-889F-5933B5B57B91}">
      <dsp:nvSpPr>
        <dsp:cNvPr id="0" name=""/>
        <dsp:cNvSpPr/>
      </dsp:nvSpPr>
      <dsp:spPr>
        <a:xfrm>
          <a:off x="1601973" y="4543746"/>
          <a:ext cx="874773" cy="87477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3E35D-1614-4F0E-AE18-952FBC19CEA0}">
      <dsp:nvSpPr>
        <dsp:cNvPr id="0" name=""/>
        <dsp:cNvSpPr/>
      </dsp:nvSpPr>
      <dsp:spPr>
        <a:xfrm>
          <a:off x="914893" y="0"/>
          <a:ext cx="5401498" cy="5401498"/>
        </a:xfrm>
        <a:prstGeom prst="triangle">
          <a:avLst/>
        </a:prstGeom>
        <a:solidFill>
          <a:srgbClr val="036F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CDB29-4588-474D-B295-D3B5B052B52D}">
      <dsp:nvSpPr>
        <dsp:cNvPr id="0" name=""/>
        <dsp:cNvSpPr/>
      </dsp:nvSpPr>
      <dsp:spPr>
        <a:xfrm>
          <a:off x="2915335" y="541192"/>
          <a:ext cx="4972732" cy="10207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36FE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72000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Создание интегрированных </a:t>
          </a:r>
          <a: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уроков с Библиотекой ЦОК</a:t>
          </a:r>
          <a:endParaRPr lang="ru-RU" sz="20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5164" y="591021"/>
        <a:ext cx="4873074" cy="921095"/>
      </dsp:txXfrm>
    </dsp:sp>
    <dsp:sp modelId="{EDA49C1E-032F-44F4-925F-04644451B908}">
      <dsp:nvSpPr>
        <dsp:cNvPr id="0" name=""/>
        <dsp:cNvSpPr/>
      </dsp:nvSpPr>
      <dsp:spPr>
        <a:xfrm>
          <a:off x="2899518" y="1663223"/>
          <a:ext cx="5004366" cy="1007449"/>
        </a:xfrm>
        <a:prstGeom prst="round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36FE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720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Объединение в уроке материала нескольких поставщиков</a:t>
          </a:r>
        </a:p>
      </dsp:txBody>
      <dsp:txXfrm>
        <a:off x="2948698" y="1712403"/>
        <a:ext cx="4906006" cy="909089"/>
      </dsp:txXfrm>
    </dsp:sp>
    <dsp:sp modelId="{E8AABF33-CD36-413D-9BF2-BFA3FA40891F}">
      <dsp:nvSpPr>
        <dsp:cNvPr id="0" name=""/>
        <dsp:cNvSpPr/>
      </dsp:nvSpPr>
      <dsp:spPr>
        <a:xfrm>
          <a:off x="2905171" y="2771951"/>
          <a:ext cx="4993061" cy="960172"/>
        </a:xfrm>
        <a:prstGeom prst="round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36FE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72000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Объединение нескольких </a:t>
          </a:r>
          <a: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подсистем Библиотека +</a:t>
          </a:r>
          <a:r>
            <a:rPr lang="ru-RU" sz="2000" b="0" kern="12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Сферум</a:t>
          </a:r>
          <a:endParaRPr lang="ru-RU" sz="20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52043" y="2818823"/>
        <a:ext cx="4899317" cy="866428"/>
      </dsp:txXfrm>
    </dsp:sp>
    <dsp:sp modelId="{5457E1A1-E5ED-4C06-B0AE-A8E37D0EC8BB}">
      <dsp:nvSpPr>
        <dsp:cNvPr id="0" name=""/>
        <dsp:cNvSpPr/>
      </dsp:nvSpPr>
      <dsp:spPr>
        <a:xfrm>
          <a:off x="2879190" y="3833402"/>
          <a:ext cx="5045023" cy="925625"/>
        </a:xfrm>
        <a:prstGeom prst="round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036FE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72000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Включение материала Библиотеки </a:t>
          </a:r>
          <a: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ЦОК в ИОМ</a:t>
          </a:r>
          <a:endParaRPr lang="ru-RU" sz="20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4375" y="3878587"/>
        <a:ext cx="4954653" cy="835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6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08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mp"/><Relationship Id="rId3" Type="http://schemas.openxmlformats.org/officeDocument/2006/relationships/diagramLayout" Target="../diagrams/layout1.xml"/><Relationship Id="rId7" Type="http://schemas.openxmlformats.org/officeDocument/2006/relationships/image" Target="../media/image3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hyperlink" Target="mailto:urok@eduprosvet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hyperlink" Target="https://myschool.eduprosvet.ru/" TargetMode="Externa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openxmlformats.org/officeDocument/2006/relationships/image" Target="../media/image17.tmp"/><Relationship Id="rId7" Type="http://schemas.openxmlformats.org/officeDocument/2006/relationships/image" Target="../media/image21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tmp"/><Relationship Id="rId5" Type="http://schemas.openxmlformats.org/officeDocument/2006/relationships/image" Target="../media/image19.tmp"/><Relationship Id="rId4" Type="http://schemas.openxmlformats.org/officeDocument/2006/relationships/image" Target="../media/image18.tmp"/><Relationship Id="rId9" Type="http://schemas.openxmlformats.org/officeDocument/2006/relationships/image" Target="../media/image23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mp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tmp"/><Relationship Id="rId5" Type="http://schemas.openxmlformats.org/officeDocument/2006/relationships/image" Target="../media/image26.png"/><Relationship Id="rId10" Type="http://schemas.openxmlformats.org/officeDocument/2006/relationships/image" Target="../media/image31.tmp"/><Relationship Id="rId4" Type="http://schemas.openxmlformats.org/officeDocument/2006/relationships/image" Target="../media/image25.tmp"/><Relationship Id="rId9" Type="http://schemas.openxmlformats.org/officeDocument/2006/relationships/image" Target="../media/image3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A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2994" y="407772"/>
            <a:ext cx="3805883" cy="111698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Box 5"/>
          <p:cNvSpPr txBox="1"/>
          <p:nvPr/>
        </p:nvSpPr>
        <p:spPr>
          <a:xfrm>
            <a:off x="367712" y="453091"/>
            <a:ext cx="6669124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dirty="0"/>
              <a:t>Федеральное государственное автономное образовательное учреждение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/>
              <a:t>высшего образования </a:t>
            </a:r>
          </a:p>
          <a:p>
            <a:pPr>
              <a:defRPr sz="2000">
                <a:solidFill>
                  <a:srgbClr val="FFFFFF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dirty="0"/>
              <a:t>«ГОСУДАРСТВЕННЫЙ УНИВЕРСИТЕТ ПРОСВЕЩЕНИЯ»</a:t>
            </a:r>
          </a:p>
        </p:txBody>
      </p:sp>
      <p:sp>
        <p:nvSpPr>
          <p:cNvPr id="96" name="TextBox 6"/>
          <p:cNvSpPr txBox="1"/>
          <p:nvPr/>
        </p:nvSpPr>
        <p:spPr>
          <a:xfrm>
            <a:off x="253232" y="2387216"/>
            <a:ext cx="9442703" cy="2169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75000"/>
              </a:lnSpc>
              <a:defRPr sz="4800" b="1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endParaRPr lang="ru-RU" sz="3600" dirty="0" smtClean="0"/>
          </a:p>
          <a:p>
            <a:r>
              <a:rPr lang="ru-RU" sz="3600" dirty="0" smtClean="0"/>
              <a:t>П</a:t>
            </a:r>
            <a:r>
              <a:rPr sz="3600" dirty="0" smtClean="0"/>
              <a:t>рименение </a:t>
            </a:r>
            <a:r>
              <a:rPr sz="3600" dirty="0"/>
              <a:t>интерактивных материалов Библиотеки ЦОК </a:t>
            </a:r>
            <a:r>
              <a:rPr sz="3600" dirty="0" smtClean="0"/>
              <a:t>для</a:t>
            </a:r>
            <a:r>
              <a:rPr lang="ru-RU" sz="3600" dirty="0" smtClean="0"/>
              <a:t> сопровождения учебного процесса и удаленного обучения</a:t>
            </a:r>
            <a:endParaRPr sz="3600" dirty="0"/>
          </a:p>
        </p:txBody>
      </p:sp>
      <p:pic>
        <p:nvPicPr>
          <p:cNvPr id="97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rcRect l="23717" t="20301" r="23181" b="25509"/>
          <a:stretch>
            <a:fillRect/>
          </a:stretch>
        </p:blipFill>
        <p:spPr>
          <a:xfrm>
            <a:off x="8497589" y="3662099"/>
            <a:ext cx="5231252" cy="3720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Рисунок 9" descr="Рисунок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91933" y="3991256"/>
            <a:ext cx="3556501" cy="2601049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10"/>
          <p:cNvSpPr txBox="1"/>
          <p:nvPr/>
        </p:nvSpPr>
        <p:spPr>
          <a:xfrm>
            <a:off x="303725" y="5522386"/>
            <a:ext cx="700808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endParaRPr dirty="0"/>
          </a:p>
        </p:txBody>
      </p:sp>
      <p:pic>
        <p:nvPicPr>
          <p:cNvPr id="100" name="IMG_0267.png" descr="IMG_026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52766" y="406187"/>
            <a:ext cx="708368" cy="126014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24"/>
          <p:cNvSpPr txBox="1"/>
          <p:nvPr/>
        </p:nvSpPr>
        <p:spPr>
          <a:xfrm>
            <a:off x="1585861" y="5331220"/>
            <a:ext cx="7272169" cy="1692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Бускина Александра Валерьевна, </a:t>
            </a:r>
            <a:r>
              <a:rPr lang="ru-RU" sz="1400" dirty="0" smtClean="0">
                <a:solidFill>
                  <a:schemeClr val="bg1"/>
                </a:solidFill>
              </a:rPr>
              <a:t>ведущий </a:t>
            </a:r>
            <a:r>
              <a:rPr lang="ru-RU" sz="1400" dirty="0">
                <a:solidFill>
                  <a:schemeClr val="bg1"/>
                </a:solidFill>
              </a:rPr>
              <a:t>эксперт управления внедрения современных педагогических технологий, организации мероприятий межрегионального и международного сотрудничества </a:t>
            </a:r>
            <a:r>
              <a:rPr lang="ru-RU" sz="1400" dirty="0" smtClean="0">
                <a:solidFill>
                  <a:schemeClr val="bg1"/>
                </a:solidFill>
              </a:rPr>
              <a:t> ФГАОУ </a:t>
            </a:r>
            <a:r>
              <a:rPr lang="ru-RU" sz="1400" dirty="0">
                <a:solidFill>
                  <a:schemeClr val="bg1"/>
                </a:solidFill>
              </a:rPr>
              <a:t>ВО «Государственный университет Просвещения», кандидат исторических наук</a:t>
            </a:r>
          </a:p>
          <a:p>
            <a:pPr>
              <a:spcBef>
                <a:spcPts val="2400"/>
              </a:spcBef>
              <a:defRPr sz="2400" b="1">
                <a:solidFill>
                  <a:srgbClr val="006AB7"/>
                </a:solidFill>
                <a:latin typeface="Didot"/>
                <a:ea typeface="Didot"/>
                <a:cs typeface="Didot"/>
                <a:sym typeface="Didot"/>
              </a:defRPr>
            </a:pPr>
            <a:endParaRPr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6" y="5377564"/>
            <a:ext cx="958399" cy="95839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99DF1-07B9-E2AA-46E5-56965922C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C15D020-02C7-0E8B-44A8-87AB99C7F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634" y="84483"/>
            <a:ext cx="1445670" cy="106768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814307F-31F1-4989-281F-49CAB9A37962}"/>
              </a:ext>
            </a:extLst>
          </p:cNvPr>
          <p:cNvGrpSpPr/>
          <p:nvPr/>
        </p:nvGrpSpPr>
        <p:grpSpPr>
          <a:xfrm>
            <a:off x="10301835" y="308156"/>
            <a:ext cx="1619482" cy="310167"/>
            <a:chOff x="10301835" y="308156"/>
            <a:chExt cx="1619482" cy="31016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8752008-3AFF-8107-BBDB-ABF164BAF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01835" y="315550"/>
              <a:ext cx="1619482" cy="302773"/>
            </a:xfrm>
            <a:prstGeom prst="rect">
              <a:avLst/>
            </a:prstGeom>
          </p:spPr>
        </p:pic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53A2EA7-1DAD-7874-1616-AEB4F8D05E7E}"/>
                </a:ext>
              </a:extLst>
            </p:cNvPr>
            <p:cNvSpPr/>
            <p:nvPr/>
          </p:nvSpPr>
          <p:spPr>
            <a:xfrm>
              <a:off x="10301835" y="308156"/>
              <a:ext cx="1619482" cy="302773"/>
            </a:xfrm>
            <a:prstGeom prst="roundRect">
              <a:avLst/>
            </a:prstGeom>
            <a:noFill/>
            <a:ln w="19050">
              <a:solidFill>
                <a:srgbClr val="3059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Скругленный прямоугольник 1">
            <a:extLst>
              <a:ext uri="{FF2B5EF4-FFF2-40B4-BE49-F238E27FC236}">
                <a16:creationId xmlns:a16="http://schemas.microsoft.com/office/drawing/2014/main" id="{4F1487B2-AB9A-0848-277A-6CB3367D075E}"/>
              </a:ext>
            </a:extLst>
          </p:cNvPr>
          <p:cNvSpPr/>
          <p:nvPr/>
        </p:nvSpPr>
        <p:spPr>
          <a:xfrm>
            <a:off x="507754" y="351555"/>
            <a:ext cx="4857939" cy="5335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Функциональная грамотность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8780B6-1480-3C54-31EC-971E90C41EA6}"/>
              </a:ext>
            </a:extLst>
          </p:cNvPr>
          <p:cNvSpPr txBox="1"/>
          <p:nvPr/>
        </p:nvSpPr>
        <p:spPr>
          <a:xfrm>
            <a:off x="3517120" y="2035510"/>
            <a:ext cx="2041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класс 20 урок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18391AE-D8F5-2C84-179E-FA02B4341825}"/>
              </a:ext>
            </a:extLst>
          </p:cNvPr>
          <p:cNvSpPr/>
          <p:nvPr/>
        </p:nvSpPr>
        <p:spPr>
          <a:xfrm>
            <a:off x="507754" y="2629697"/>
            <a:ext cx="2293267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Молюсь оконному лучу –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Он бледен, тонок, прям.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Сегодня я с утра молчу,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сердце – пополам.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рукомойнике моем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Позеленела медь.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 так играет луч на нем,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Что весело глядеть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(А. А. Ахматова)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5AAC9BD-C8B0-EA13-8CEF-7DD67EDA8F16}"/>
              </a:ext>
            </a:extLst>
          </p:cNvPr>
          <p:cNvSpPr/>
          <p:nvPr/>
        </p:nvSpPr>
        <p:spPr>
          <a:xfrm>
            <a:off x="2944736" y="2629697"/>
            <a:ext cx="2420957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…Она вынула из уха одну из тех огромных жемчужин… и… опустила жемчужину в уксус. Наступило молчание, потрясенные гости, замерев, наблюдали, как несравненная жемчужина медленно растворяется в крепком уксусе. Вот от нее не осталось и следа…»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(Г. Р. Хаггард «Клеопатра»)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E1735-920F-3F9A-3145-47208BBC7CCF}"/>
              </a:ext>
            </a:extLst>
          </p:cNvPr>
          <p:cNvSpPr txBox="1"/>
          <p:nvPr/>
        </p:nvSpPr>
        <p:spPr>
          <a:xfrm>
            <a:off x="439214" y="5307353"/>
            <a:ext cx="50587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Вопросы кейса: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1) Составь уравнения реакций описанных в них процессов.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2) Укажи условия протекания процессов. Укажи признаки описанных процессов.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3) Определи тип химической реакции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5355F2B-5C5B-1432-EFBE-FE9A9283FB6E}"/>
              </a:ext>
            </a:extLst>
          </p:cNvPr>
          <p:cNvSpPr/>
          <p:nvPr/>
        </p:nvSpPr>
        <p:spPr>
          <a:xfrm>
            <a:off x="507754" y="1335601"/>
            <a:ext cx="4857939" cy="52315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36F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Научно объяснять явления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019524D-8777-0409-79DF-79CA75916F26}"/>
              </a:ext>
            </a:extLst>
          </p:cNvPr>
          <p:cNvSpPr/>
          <p:nvPr/>
        </p:nvSpPr>
        <p:spPr>
          <a:xfrm>
            <a:off x="7063378" y="1335600"/>
            <a:ext cx="4857939" cy="52315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36F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Применять естественно-научные методы исследования</a:t>
            </a:r>
          </a:p>
        </p:txBody>
      </p:sp>
      <p:pic>
        <p:nvPicPr>
          <p:cNvPr id="17" name="Рисунок 16" descr="Вырезка экрана">
            <a:extLst>
              <a:ext uri="{FF2B5EF4-FFF2-40B4-BE49-F238E27FC236}">
                <a16:creationId xmlns:a16="http://schemas.microsoft.com/office/drawing/2014/main" id="{54E0F536-5527-53DF-1EF3-98ED451FD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05" y="2629698"/>
            <a:ext cx="5904697" cy="267765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EF7FA48-EEE3-6D59-18A6-10D1E9D9E88C}"/>
              </a:ext>
            </a:extLst>
          </p:cNvPr>
          <p:cNvSpPr txBox="1"/>
          <p:nvPr/>
        </p:nvSpPr>
        <p:spPr>
          <a:xfrm>
            <a:off x="10090628" y="2074719"/>
            <a:ext cx="2041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класс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урок</a:t>
            </a:r>
          </a:p>
        </p:txBody>
      </p:sp>
    </p:spTree>
    <p:extLst>
      <p:ext uri="{BB962C8B-B14F-4D97-AF65-F5344CB8AC3E}">
        <p14:creationId xmlns:p14="http://schemas.microsoft.com/office/powerpoint/2010/main" val="176276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FA9EF9A-DA61-ED59-C9DE-305E2228F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634" y="84483"/>
            <a:ext cx="1445670" cy="106768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D92F12D-17DF-0CF8-CB21-D8F9340A8F95}"/>
              </a:ext>
            </a:extLst>
          </p:cNvPr>
          <p:cNvGrpSpPr/>
          <p:nvPr/>
        </p:nvGrpSpPr>
        <p:grpSpPr>
          <a:xfrm>
            <a:off x="10301835" y="308156"/>
            <a:ext cx="1619482" cy="310167"/>
            <a:chOff x="10301835" y="308156"/>
            <a:chExt cx="1619482" cy="31016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10C620D1-FD68-E531-F6A3-B21E85A8B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01835" y="315550"/>
              <a:ext cx="1619482" cy="302773"/>
            </a:xfrm>
            <a:prstGeom prst="rect">
              <a:avLst/>
            </a:prstGeom>
          </p:spPr>
        </p:pic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FF8B73B8-12CC-DD9C-BFC6-AE6D33DBDC14}"/>
                </a:ext>
              </a:extLst>
            </p:cNvPr>
            <p:cNvSpPr/>
            <p:nvPr/>
          </p:nvSpPr>
          <p:spPr>
            <a:xfrm>
              <a:off x="10301835" y="308156"/>
              <a:ext cx="1619482" cy="302773"/>
            </a:xfrm>
            <a:prstGeom prst="roundRect">
              <a:avLst/>
            </a:prstGeom>
            <a:noFill/>
            <a:ln w="19050">
              <a:solidFill>
                <a:srgbClr val="3059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Скругленный прямоугольник 1">
            <a:extLst>
              <a:ext uri="{FF2B5EF4-FFF2-40B4-BE49-F238E27FC236}">
                <a16:creationId xmlns:a16="http://schemas.microsoft.com/office/drawing/2014/main" id="{0DD45524-65C4-68B9-EBF2-055375CA36FB}"/>
              </a:ext>
            </a:extLst>
          </p:cNvPr>
          <p:cNvSpPr/>
          <p:nvPr/>
        </p:nvSpPr>
        <p:spPr>
          <a:xfrm>
            <a:off x="256986" y="315550"/>
            <a:ext cx="4857939" cy="5335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Функциональная грамотность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3A1D0D-C7E1-7AF2-B105-7718CB9EE5B7}"/>
              </a:ext>
            </a:extLst>
          </p:cNvPr>
          <p:cNvSpPr txBox="1"/>
          <p:nvPr/>
        </p:nvSpPr>
        <p:spPr>
          <a:xfrm>
            <a:off x="2454942" y="1133637"/>
            <a:ext cx="7758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способность решать учебные задачи и жизненные проблемные ситуации на основе сформированных предметных,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универсальных способов деятельности.</a:t>
            </a:r>
          </a:p>
        </p:txBody>
      </p:sp>
      <p:sp>
        <p:nvSpPr>
          <p:cNvPr id="9" name="Скругленный прямоугольник 12">
            <a:extLst>
              <a:ext uri="{FF2B5EF4-FFF2-40B4-BE49-F238E27FC236}">
                <a16:creationId xmlns:a16="http://schemas.microsoft.com/office/drawing/2014/main" id="{DD709BB5-0328-7AE4-EBD8-A8D9377E8449}"/>
              </a:ext>
            </a:extLst>
          </p:cNvPr>
          <p:cNvSpPr/>
          <p:nvPr/>
        </p:nvSpPr>
        <p:spPr>
          <a:xfrm>
            <a:off x="1278218" y="2449838"/>
            <a:ext cx="2815473" cy="95410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Математическая грамотность</a:t>
            </a:r>
          </a:p>
        </p:txBody>
      </p:sp>
      <p:sp>
        <p:nvSpPr>
          <p:cNvPr id="14" name="Скругленный прямоугольник 12">
            <a:extLst>
              <a:ext uri="{FF2B5EF4-FFF2-40B4-BE49-F238E27FC236}">
                <a16:creationId xmlns:a16="http://schemas.microsoft.com/office/drawing/2014/main" id="{DD709BB5-0328-7AE4-EBD8-A8D9377E8449}"/>
              </a:ext>
            </a:extLst>
          </p:cNvPr>
          <p:cNvSpPr/>
          <p:nvPr/>
        </p:nvSpPr>
        <p:spPr>
          <a:xfrm>
            <a:off x="1278218" y="4003582"/>
            <a:ext cx="2815473" cy="95410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Естественно-научная грамотность</a:t>
            </a:r>
          </a:p>
        </p:txBody>
      </p:sp>
      <p:sp>
        <p:nvSpPr>
          <p:cNvPr id="15" name="Скругленный прямоугольник 12">
            <a:extLst>
              <a:ext uri="{FF2B5EF4-FFF2-40B4-BE49-F238E27FC236}">
                <a16:creationId xmlns:a16="http://schemas.microsoft.com/office/drawing/2014/main" id="{DD709BB5-0328-7AE4-EBD8-A8D9377E8449}"/>
              </a:ext>
            </a:extLst>
          </p:cNvPr>
          <p:cNvSpPr/>
          <p:nvPr/>
        </p:nvSpPr>
        <p:spPr>
          <a:xfrm>
            <a:off x="1278218" y="5608436"/>
            <a:ext cx="2815473" cy="95410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Читательская грамотность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093691" y="6082319"/>
            <a:ext cx="709448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789894" y="4240677"/>
            <a:ext cx="3308417" cy="238090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56986" y="459542"/>
            <a:ext cx="0" cy="5625948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9" idx="1"/>
          </p:cNvCxnSpPr>
          <p:nvPr/>
        </p:nvCxnSpPr>
        <p:spPr>
          <a:xfrm flipH="1" flipV="1">
            <a:off x="256986" y="2909669"/>
            <a:ext cx="1021232" cy="17223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256986" y="4480636"/>
            <a:ext cx="1021232" cy="17223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256986" y="6085490"/>
            <a:ext cx="1021232" cy="17223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986442" y="3134137"/>
            <a:ext cx="2630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компетенции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8127726" y="5680901"/>
            <a:ext cx="474970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 flipH="1">
            <a:off x="8602696" y="4240677"/>
            <a:ext cx="22163" cy="2388005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8602696" y="5053148"/>
            <a:ext cx="474970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8632111" y="5680901"/>
            <a:ext cx="474970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8602696" y="6621586"/>
            <a:ext cx="474970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107081" y="3643500"/>
            <a:ext cx="283237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нахождение и извлечение информации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07081" y="5339283"/>
            <a:ext cx="283237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интерпретировать и интеграция данный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107081" y="4511352"/>
            <a:ext cx="283237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осмысливание и оценивание данных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82B7F4-22E0-E609-A3C5-81C05EE0FE12}"/>
              </a:ext>
            </a:extLst>
          </p:cNvPr>
          <p:cNvSpPr txBox="1"/>
          <p:nvPr/>
        </p:nvSpPr>
        <p:spPr>
          <a:xfrm>
            <a:off x="4789893" y="4346566"/>
            <a:ext cx="33060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способность человека понимать, использовать, оценивать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1F18558-B2B9-8B2B-EB9B-EA9266396773}"/>
              </a:ext>
            </a:extLst>
          </p:cNvPr>
          <p:cNvCxnSpPr/>
          <p:nvPr/>
        </p:nvCxnSpPr>
        <p:spPr>
          <a:xfrm flipH="1">
            <a:off x="8624859" y="4210082"/>
            <a:ext cx="474970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B63384D-DA47-D98C-204E-E8C471B3FC2D}"/>
              </a:ext>
            </a:extLst>
          </p:cNvPr>
          <p:cNvSpPr txBox="1"/>
          <p:nvPr/>
        </p:nvSpPr>
        <p:spPr>
          <a:xfrm>
            <a:off x="9077666" y="6142503"/>
            <a:ext cx="283237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 информации из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18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4580" y="328742"/>
            <a:ext cx="8988303" cy="310167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Объединение нескольких сервисов: сборка урока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25383269"/>
              </p:ext>
            </p:extLst>
          </p:nvPr>
        </p:nvGraphicFramePr>
        <p:xfrm>
          <a:off x="271311" y="980127"/>
          <a:ext cx="1086965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Левая фигурная скобка 4"/>
          <p:cNvSpPr/>
          <p:nvPr/>
        </p:nvSpPr>
        <p:spPr>
          <a:xfrm>
            <a:off x="1334814" y="1933903"/>
            <a:ext cx="357352" cy="3531476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659985" y="3372847"/>
            <a:ext cx="508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Усвоение и применение нового материала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56" y="1113516"/>
            <a:ext cx="630897" cy="66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Вырезка э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91" y="5605696"/>
            <a:ext cx="586061" cy="6652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6D118C-F2C0-95E2-F583-C4B77F9A4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55" y="2188995"/>
            <a:ext cx="630897" cy="66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37">
            <a:extLst>
              <a:ext uri="{FF2B5EF4-FFF2-40B4-BE49-F238E27FC236}">
                <a16:creationId xmlns:a16="http://schemas.microsoft.com/office/drawing/2014/main" id="{758F9997-FC21-AEFB-847C-2FA3FC512695}"/>
              </a:ext>
            </a:extLst>
          </p:cNvPr>
          <p:cNvSpPr/>
          <p:nvPr/>
        </p:nvSpPr>
        <p:spPr>
          <a:xfrm>
            <a:off x="2000455" y="3345662"/>
            <a:ext cx="638108" cy="661672"/>
          </a:xfrm>
          <a:prstGeom prst="roundRect">
            <a:avLst/>
          </a:prstGeom>
          <a:blipFill rotWithShape="0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" name="Скругленный прямоугольник 37">
            <a:extLst>
              <a:ext uri="{FF2B5EF4-FFF2-40B4-BE49-F238E27FC236}">
                <a16:creationId xmlns:a16="http://schemas.microsoft.com/office/drawing/2014/main" id="{3B8FB0CC-538D-2226-D56A-ADE788412F3D}"/>
              </a:ext>
            </a:extLst>
          </p:cNvPr>
          <p:cNvSpPr/>
          <p:nvPr/>
        </p:nvSpPr>
        <p:spPr>
          <a:xfrm>
            <a:off x="1980656" y="4502329"/>
            <a:ext cx="638108" cy="661672"/>
          </a:xfrm>
          <a:prstGeom prst="roundRect">
            <a:avLst/>
          </a:prstGeom>
          <a:blipFill rotWithShape="0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4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Скругленный прямоугольник 13"/>
          <p:cNvSpPr/>
          <p:nvPr/>
        </p:nvSpPr>
        <p:spPr>
          <a:xfrm>
            <a:off x="2329720" y="3711064"/>
            <a:ext cx="9020628" cy="2964613"/>
          </a:xfrm>
          <a:prstGeom prst="roundRect">
            <a:avLst>
              <a:gd name="adj" fmla="val 9813"/>
            </a:avLst>
          </a:prstGeom>
          <a:solidFill>
            <a:srgbClr val="DEEB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006AB7"/>
                </a:solidFill>
              </a:defRPr>
            </a:pPr>
            <a:endParaRPr/>
          </a:p>
        </p:txBody>
      </p:sp>
      <p:sp>
        <p:nvSpPr>
          <p:cNvPr id="122" name="Object17"/>
          <p:cNvSpPr txBox="1"/>
          <p:nvPr/>
        </p:nvSpPr>
        <p:spPr>
          <a:xfrm>
            <a:off x="278293" y="518419"/>
            <a:ext cx="9558913" cy="44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 b="1">
                <a:solidFill>
                  <a:srgbClr val="0872C2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t>Цифровая трансформация образования</a:t>
            </a:r>
          </a:p>
        </p:txBody>
      </p:sp>
      <p:sp>
        <p:nvSpPr>
          <p:cNvPr id="123" name="Google Shape;225;p38"/>
          <p:cNvSpPr/>
          <p:nvPr/>
        </p:nvSpPr>
        <p:spPr>
          <a:xfrm flipV="1">
            <a:off x="6970121" y="3839802"/>
            <a:ext cx="1" cy="2707137"/>
          </a:xfrm>
          <a:prstGeom prst="line">
            <a:avLst/>
          </a:prstGeom>
          <a:ln w="28575">
            <a:solidFill>
              <a:srgbClr val="036FE4"/>
            </a:solidFill>
            <a:prstDash val="dot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4" name="Прямоугольник: скругленные углы 6"/>
          <p:cNvSpPr/>
          <p:nvPr/>
        </p:nvSpPr>
        <p:spPr>
          <a:xfrm>
            <a:off x="5332366" y="1298169"/>
            <a:ext cx="5983541" cy="2244955"/>
          </a:xfrm>
          <a:prstGeom prst="roundRect">
            <a:avLst>
              <a:gd name="adj" fmla="val 4105"/>
            </a:avLst>
          </a:prstGeom>
          <a:solidFill>
            <a:srgbClr val="FFFFFF">
              <a:alpha val="43000"/>
            </a:srgbClr>
          </a:solidFill>
          <a:ln w="19050">
            <a:solidFill>
              <a:srgbClr val="5256FC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Скругленный прямоугольник 13"/>
          <p:cNvSpPr/>
          <p:nvPr/>
        </p:nvSpPr>
        <p:spPr>
          <a:xfrm>
            <a:off x="492435" y="1336066"/>
            <a:ext cx="3682911" cy="2169160"/>
          </a:xfrm>
          <a:prstGeom prst="roundRect">
            <a:avLst>
              <a:gd name="adj" fmla="val 9813"/>
            </a:avLst>
          </a:prstGeom>
          <a:solidFill>
            <a:srgbClr val="DEEB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006AB7"/>
                </a:solidFill>
              </a:defRPr>
            </a:pPr>
            <a:endParaRPr/>
          </a:p>
        </p:txBody>
      </p:sp>
      <p:sp>
        <p:nvSpPr>
          <p:cNvPr id="126" name="Распоряжение Правительства РФ от 18.10.2023 №2894-р «Об утверждении стратегического направления в области цифровой трансформации образования, относящейся к сфере деятельности Министерства просвещения Российской Федерации и признании утратившим силу распо"/>
          <p:cNvSpPr txBox="1"/>
          <p:nvPr/>
        </p:nvSpPr>
        <p:spPr>
          <a:xfrm>
            <a:off x="117808" y="1490704"/>
            <a:ext cx="3978396" cy="227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311679" indent="-171979" algn="ctr" defTabSz="457200">
              <a:spcBef>
                <a:spcPts val="1200"/>
              </a:spcBef>
              <a:buClr>
                <a:srgbClr val="FFFFFF"/>
              </a:buClr>
              <a:buSzPct val="100000"/>
              <a:buFont typeface="Arial"/>
              <a:buChar char="•"/>
              <a:defRPr sz="13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Распоряжение Правительства РФ от 18.10.2023 №2894-р «Об утверждении стратегического направления в области цифровой трансформации образования, относящейся к сфере деятельности Министерства просвещения Российской Федерации и признании утратившим силу распоряжения Правительства РФ от 02.12.2021 N 3427-р»</a:t>
            </a:r>
          </a:p>
        </p:txBody>
      </p:sp>
      <p:sp>
        <p:nvSpPr>
          <p:cNvPr id="127" name="Достижение высокой степени «цифровой зрелости» сферы образования на базе единого, качественного, безопасного образовательного пространства, построенного с учетом предоставления равного доступа к качественному верифицированному цифровому образовательному "/>
          <p:cNvSpPr txBox="1"/>
          <p:nvPr/>
        </p:nvSpPr>
        <p:spPr>
          <a:xfrm>
            <a:off x="5289661" y="1478004"/>
            <a:ext cx="6068952" cy="230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spcBef>
                <a:spcPts val="1200"/>
              </a:spcBef>
              <a:defRPr sz="15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Достижение высокой степени «цифровой зрелости» сферы образования на базе </a:t>
            </a:r>
            <a:r>
              <a:rPr b="1"/>
              <a:t>единого, качественного, безопасного образовательного пространства</a:t>
            </a:r>
            <a:r>
              <a:t>, построенного с учетом предоставления </a:t>
            </a:r>
            <a:r>
              <a:rPr b="1"/>
              <a:t>равного доступа </a:t>
            </a:r>
            <a:r>
              <a:t>к качественному верифицированному цифровому образовательному контенту и цифровым образовательным сервисам </a:t>
            </a:r>
            <a:r>
              <a:rPr b="1"/>
              <a:t>на всей территории </a:t>
            </a:r>
            <a:r>
              <a:t>Российской Федерации </a:t>
            </a:r>
            <a:r>
              <a:rPr b="1"/>
              <a:t>для всех категорий </a:t>
            </a:r>
            <a:r>
              <a:t>участников образовательных отношений.</a:t>
            </a:r>
          </a:p>
        </p:txBody>
      </p:sp>
      <p:sp>
        <p:nvSpPr>
          <p:cNvPr id="128" name="реализация равного доступа к качественному верифицированному цифровому образовательному контенту и цифровым образовательным сервисам;…"/>
          <p:cNvSpPr txBox="1"/>
          <p:nvPr/>
        </p:nvSpPr>
        <p:spPr>
          <a:xfrm>
            <a:off x="2200166" y="3772847"/>
            <a:ext cx="4677748" cy="316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98450" indent="-158750" defTabSz="457200">
              <a:spcBef>
                <a:spcPts val="800"/>
              </a:spcBef>
              <a:buClr>
                <a:srgbClr val="1E4F79"/>
              </a:buClr>
              <a:buSzPct val="100000"/>
              <a:buFont typeface="Times New Roman"/>
              <a:buChar char="•"/>
              <a:defRPr sz="1200">
                <a:solidFill>
                  <a:srgbClr val="1E4F79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реализация равного доступа к качественному верифицированному цифровому образовательному контенту и цифровым образовательным сервисам;</a:t>
            </a:r>
          </a:p>
          <a:p>
            <a:pPr marL="298450" indent="-158750" defTabSz="457200">
              <a:spcBef>
                <a:spcPts val="800"/>
              </a:spcBef>
              <a:buClr>
                <a:srgbClr val="1E4F79"/>
              </a:buClr>
              <a:buSzPct val="100000"/>
              <a:buFont typeface="Times New Roman"/>
              <a:buChar char="•"/>
              <a:defRPr sz="1200">
                <a:solidFill>
                  <a:srgbClr val="1E4F79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предоставление возможности построения индивидуальных образовательных траекторий личностного роста обучающегося и педагогического работника;</a:t>
            </a:r>
          </a:p>
          <a:p>
            <a:pPr marL="298450" indent="-158750" defTabSz="457200">
              <a:spcBef>
                <a:spcPts val="800"/>
              </a:spcBef>
              <a:buClr>
                <a:srgbClr val="1E4F79"/>
              </a:buClr>
              <a:buSzPct val="100000"/>
              <a:buFont typeface="Times New Roman"/>
              <a:buChar char="•"/>
              <a:defRPr sz="1200">
                <a:solidFill>
                  <a:srgbClr val="1E4F79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формирование эффективной системы выявления, развития и поддержки талантов у детей;</a:t>
            </a:r>
          </a:p>
          <a:p>
            <a:pPr marL="298450" indent="-158750" defTabSz="457200">
              <a:spcBef>
                <a:spcPts val="800"/>
              </a:spcBef>
              <a:buClr>
                <a:srgbClr val="1E4F79"/>
              </a:buClr>
              <a:buSzPct val="100000"/>
              <a:buFont typeface="Times New Roman"/>
              <a:buChar char="•"/>
              <a:defRPr sz="1200">
                <a:solidFill>
                  <a:srgbClr val="1E4F79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повышение эффективности процессов функционирования организаций, осуществляющих образовательную деятельность, в том числе предусматривающее мероприятие по повышению информационной безопасности;</a:t>
            </a:r>
          </a:p>
        </p:txBody>
      </p:sp>
      <p:sp>
        <p:nvSpPr>
          <p:cNvPr id="129" name="формирование набора сервисов с возможностью получения услуг в сфере образования и (или) информации посредством единой точки доступа к цифровым образовательным сервисам;…"/>
          <p:cNvSpPr txBox="1"/>
          <p:nvPr/>
        </p:nvSpPr>
        <p:spPr>
          <a:xfrm>
            <a:off x="6962349" y="3772847"/>
            <a:ext cx="4318229" cy="288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98450" indent="-158750" defTabSz="457200">
              <a:spcBef>
                <a:spcPts val="1200"/>
              </a:spcBef>
              <a:buClr>
                <a:srgbClr val="1E4F79"/>
              </a:buClr>
              <a:buSzPct val="100000"/>
              <a:buFont typeface="Arial"/>
              <a:buChar char="•"/>
              <a:defRPr sz="1200">
                <a:solidFill>
                  <a:srgbClr val="1E4F79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формирование набора сервисов с возможностью получения услуг в сфере образования и (или) информации посредством единой точки доступа к цифровым образовательным сервисам;</a:t>
            </a:r>
          </a:p>
          <a:p>
            <a:pPr marL="298450" indent="-158750" defTabSz="457200">
              <a:spcBef>
                <a:spcPts val="1200"/>
              </a:spcBef>
              <a:buClr>
                <a:srgbClr val="1E4F79"/>
              </a:buClr>
              <a:buSzPct val="100000"/>
              <a:buFont typeface="Arial"/>
              <a:buChar char="•"/>
              <a:defRPr sz="1200">
                <a:solidFill>
                  <a:srgbClr val="1E4F79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стандартизация взаимодействия создаваемых и существующих информационных систем, функционирующих в сфере образования, и переход на использование единых классификаторов, реестров, справочников и форматов обмена данными;</a:t>
            </a:r>
          </a:p>
          <a:p>
            <a:pPr marL="298450" indent="-158750" defTabSz="457200">
              <a:spcBef>
                <a:spcPts val="1200"/>
              </a:spcBef>
              <a:buClr>
                <a:srgbClr val="1E4F79"/>
              </a:buClr>
              <a:buSzPct val="100000"/>
              <a:buFont typeface="Arial"/>
              <a:buChar char="•"/>
              <a:defRPr sz="1200">
                <a:solidFill>
                  <a:srgbClr val="1E4F79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снижение административной нагрузки за счет внедрения новых технологических решений в сфере образования, включая технологии искусственного интеллекта.</a:t>
            </a:r>
          </a:p>
        </p:txBody>
      </p:sp>
      <p:sp>
        <p:nvSpPr>
          <p:cNvPr id="130" name="Цель"/>
          <p:cNvSpPr txBox="1"/>
          <p:nvPr/>
        </p:nvSpPr>
        <p:spPr>
          <a:xfrm>
            <a:off x="4256291" y="1599661"/>
            <a:ext cx="873283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 defTabSz="457200">
              <a:spcBef>
                <a:spcPts val="1200"/>
              </a:spcBef>
              <a:defRPr sz="2400" b="1">
                <a:solidFill>
                  <a:srgbClr val="0971C0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Цель</a:t>
            </a:r>
          </a:p>
        </p:txBody>
      </p:sp>
      <p:sp>
        <p:nvSpPr>
          <p:cNvPr id="131" name="Стрелка 10"/>
          <p:cNvSpPr/>
          <p:nvPr/>
        </p:nvSpPr>
        <p:spPr>
          <a:xfrm>
            <a:off x="4380893" y="2134717"/>
            <a:ext cx="703220" cy="571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45" y="0"/>
                </a:moveTo>
                <a:lnTo>
                  <a:pt x="7428" y="3887"/>
                </a:lnTo>
                <a:lnTo>
                  <a:pt x="12357" y="8319"/>
                </a:lnTo>
                <a:lnTo>
                  <a:pt x="0" y="8319"/>
                </a:lnTo>
                <a:lnTo>
                  <a:pt x="0" y="13287"/>
                </a:lnTo>
                <a:lnTo>
                  <a:pt x="12286" y="13287"/>
                </a:lnTo>
                <a:lnTo>
                  <a:pt x="7418" y="17725"/>
                </a:lnTo>
                <a:lnTo>
                  <a:pt x="9755" y="21600"/>
                </a:lnTo>
                <a:lnTo>
                  <a:pt x="21600" y="10803"/>
                </a:lnTo>
                <a:lnTo>
                  <a:pt x="9745" y="0"/>
                </a:lnTo>
                <a:close/>
              </a:path>
            </a:pathLst>
          </a:custGeom>
          <a:solidFill>
            <a:srgbClr val="2E7FC6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0872C2"/>
                </a:solidFill>
              </a:defRPr>
            </a:pPr>
            <a:endParaRPr/>
          </a:p>
        </p:txBody>
      </p:sp>
      <p:sp>
        <p:nvSpPr>
          <p:cNvPr id="132" name="Задачи"/>
          <p:cNvSpPr txBox="1"/>
          <p:nvPr/>
        </p:nvSpPr>
        <p:spPr>
          <a:xfrm>
            <a:off x="586819" y="3874918"/>
            <a:ext cx="1656267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457200" indent="-317500" algn="ctr" defTabSz="457200">
              <a:spcBef>
                <a:spcPts val="1200"/>
              </a:spcBef>
              <a:buClr>
                <a:srgbClr val="FFFFFF"/>
              </a:buClr>
              <a:buSzPct val="100000"/>
              <a:buFont typeface="Arial"/>
              <a:buChar char="•"/>
              <a:defRPr sz="2400" b="1">
                <a:solidFill>
                  <a:srgbClr val="0971C0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Задачи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Рисунок 8" descr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87078" y="5790727"/>
            <a:ext cx="1277807" cy="943708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TextBox 13"/>
          <p:cNvSpPr txBox="1"/>
          <p:nvPr/>
        </p:nvSpPr>
        <p:spPr>
          <a:xfrm>
            <a:off x="379094" y="235861"/>
            <a:ext cx="8011994" cy="477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006AB7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t>Экспертиза цифрового образовательного контента</a:t>
            </a:r>
          </a:p>
        </p:txBody>
      </p:sp>
      <p:grpSp>
        <p:nvGrpSpPr>
          <p:cNvPr id="151" name="Google Shape;205;p9"/>
          <p:cNvGrpSpPr/>
          <p:nvPr/>
        </p:nvGrpSpPr>
        <p:grpSpPr>
          <a:xfrm>
            <a:off x="517647" y="886996"/>
            <a:ext cx="3118444" cy="4605697"/>
            <a:chOff x="0" y="0"/>
            <a:chExt cx="3118443" cy="4605695"/>
          </a:xfrm>
        </p:grpSpPr>
        <p:sp>
          <p:nvSpPr>
            <p:cNvPr id="149" name="Google Shape;206;p9"/>
            <p:cNvSpPr txBox="1"/>
            <p:nvPr/>
          </p:nvSpPr>
          <p:spPr>
            <a:xfrm>
              <a:off x="0" y="904957"/>
              <a:ext cx="3118444" cy="3700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marL="171450" indent="-171450">
                <a:lnSpc>
                  <a:spcPct val="80000"/>
                </a:lnSpc>
                <a:spcBef>
                  <a:spcPts val="600"/>
                </a:spcBef>
                <a:buClr>
                  <a:srgbClr val="006AB7"/>
                </a:buClr>
                <a:buSzPct val="120000"/>
                <a:buFont typeface="Arial"/>
                <a:buChar char="•"/>
                <a:defRPr sz="1400"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r>
                <a:t>соответствие требованиям ФГОС</a:t>
              </a:r>
            </a:p>
            <a:p>
              <a:pPr marL="171450" indent="-171450">
                <a:lnSpc>
                  <a:spcPct val="80000"/>
                </a:lnSpc>
                <a:spcBef>
                  <a:spcPts val="600"/>
                </a:spcBef>
                <a:buClr>
                  <a:srgbClr val="006AB7"/>
                </a:buClr>
                <a:buSzPct val="120000"/>
                <a:buFont typeface="Arial"/>
                <a:buChar char="•"/>
                <a:defRPr sz="1400"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r>
                <a:t>соответствие ФООП</a:t>
              </a:r>
            </a:p>
            <a:p>
              <a:pPr marL="171450" indent="-171450">
                <a:lnSpc>
                  <a:spcPct val="80000"/>
                </a:lnSpc>
                <a:spcBef>
                  <a:spcPts val="600"/>
                </a:spcBef>
                <a:buClr>
                  <a:srgbClr val="006AB7"/>
                </a:buClr>
                <a:buSzPct val="120000"/>
                <a:buFont typeface="Arial"/>
                <a:buChar char="•"/>
                <a:defRPr sz="1400"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r>
                <a:t>отсутствие ошибок, опечаток, соответствие нормам и правилам русского языка, отсутствие ненормативной лексики</a:t>
              </a:r>
            </a:p>
            <a:p>
              <a:pPr marL="171450" indent="-171450">
                <a:lnSpc>
                  <a:spcPct val="80000"/>
                </a:lnSpc>
                <a:spcBef>
                  <a:spcPts val="600"/>
                </a:spcBef>
                <a:buClr>
                  <a:srgbClr val="006AB7"/>
                </a:buClr>
                <a:buSzPct val="120000"/>
                <a:buFont typeface="Arial"/>
                <a:buChar char="•"/>
                <a:defRPr sz="1400"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r>
                <a:t>структурированность, логичность, последовательность содержания </a:t>
              </a:r>
            </a:p>
            <a:p>
              <a:pPr marL="171450" indent="-171450">
                <a:lnSpc>
                  <a:spcPct val="80000"/>
                </a:lnSpc>
                <a:spcBef>
                  <a:spcPts val="600"/>
                </a:spcBef>
                <a:buClr>
                  <a:srgbClr val="006AB7"/>
                </a:buClr>
                <a:buSzPct val="120000"/>
                <a:buFont typeface="Arial"/>
                <a:buChar char="•"/>
                <a:defRPr sz="1400"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r>
                <a:t>отсутствие недостоверных, научно неподтвержденных</a:t>
              </a:r>
              <a:br/>
              <a:r>
                <a:t>и сфабрикованных фактов</a:t>
              </a:r>
            </a:p>
            <a:p>
              <a:pPr marL="171450" indent="-171450">
                <a:lnSpc>
                  <a:spcPct val="80000"/>
                </a:lnSpc>
                <a:spcBef>
                  <a:spcPts val="600"/>
                </a:spcBef>
                <a:buClr>
                  <a:srgbClr val="006AB7"/>
                </a:buClr>
                <a:buSzPct val="120000"/>
                <a:buFont typeface="Arial"/>
                <a:buChar char="•"/>
                <a:defRPr sz="1400"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r>
                <a:t>отражение вклада российских деятелей науки, культуры, а также выдающихся</a:t>
              </a:r>
              <a:br/>
              <a:r>
                <a:t>изобретателей и инженеров России</a:t>
              </a:r>
            </a:p>
            <a:p>
              <a:pPr marL="171450" indent="-171450">
                <a:lnSpc>
                  <a:spcPct val="80000"/>
                </a:lnSpc>
                <a:spcBef>
                  <a:spcPts val="600"/>
                </a:spcBef>
                <a:buClr>
                  <a:srgbClr val="006AB7"/>
                </a:buClr>
                <a:buSzPct val="120000"/>
                <a:buFont typeface="Arial"/>
                <a:buChar char="•"/>
                <a:defRPr sz="1400"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r>
                <a:t>и другие</a:t>
              </a:r>
            </a:p>
          </p:txBody>
        </p:sp>
        <p:sp>
          <p:nvSpPr>
            <p:cNvPr id="150" name="Google Shape;207;p9"/>
            <p:cNvSpPr txBox="1"/>
            <p:nvPr/>
          </p:nvSpPr>
          <p:spPr>
            <a:xfrm>
              <a:off x="0" y="0"/>
              <a:ext cx="3062509" cy="954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defRPr sz="1400" b="1">
                  <a:solidFill>
                    <a:srgbClr val="006AB7"/>
                  </a:solidFill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r>
                <a:t>Критерии первого этапа экспертизы сценарных планов </a:t>
              </a:r>
              <a:r>
                <a:rPr u="sng">
                  <a:latin typeface="DIN Pro Condensed Medium"/>
                  <a:ea typeface="DIN Pro Condensed Medium"/>
                  <a:cs typeface="DIN Pro Condensed Medium"/>
                  <a:sym typeface="DIN Pro Condensed Medium"/>
                </a:rPr>
                <a:t>в соответствии</a:t>
              </a:r>
              <a:br>
                <a:rPr u="sng">
                  <a:latin typeface="DIN Pro Condensed Medium"/>
                  <a:ea typeface="DIN Pro Condensed Medium"/>
                  <a:cs typeface="DIN Pro Condensed Medium"/>
                  <a:sym typeface="DIN Pro Condensed Medium"/>
                </a:rPr>
              </a:br>
              <a:r>
                <a:rPr u="sng">
                  <a:latin typeface="DIN Pro Condensed Medium"/>
                  <a:ea typeface="DIN Pro Condensed Medium"/>
                  <a:cs typeface="DIN Pro Condensed Medium"/>
                  <a:sym typeface="DIN Pro Condensed Medium"/>
                </a:rPr>
                <a:t>с Приказом от 15.04.22 № 243 </a:t>
              </a:r>
            </a:p>
          </p:txBody>
        </p:sp>
      </p:grpSp>
      <p:grpSp>
        <p:nvGrpSpPr>
          <p:cNvPr id="154" name="Google Shape;215;p9"/>
          <p:cNvGrpSpPr/>
          <p:nvPr/>
        </p:nvGrpSpPr>
        <p:grpSpPr>
          <a:xfrm>
            <a:off x="3751288" y="879612"/>
            <a:ext cx="3864914" cy="4708155"/>
            <a:chOff x="0" y="0"/>
            <a:chExt cx="3864912" cy="4708154"/>
          </a:xfrm>
        </p:grpSpPr>
        <p:sp>
          <p:nvSpPr>
            <p:cNvPr id="152" name="Google Shape;216;p9"/>
            <p:cNvSpPr txBox="1"/>
            <p:nvPr/>
          </p:nvSpPr>
          <p:spPr>
            <a:xfrm>
              <a:off x="37556" y="0"/>
              <a:ext cx="2896714" cy="523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>
                <a:defRPr sz="1400" b="1">
                  <a:solidFill>
                    <a:srgbClr val="006AB7"/>
                  </a:solidFill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lvl1pPr>
            </a:lstStyle>
            <a:p>
              <a:r>
                <a:t>Критерии второго этапа экспертизы сценарных планов</a:t>
              </a:r>
            </a:p>
          </p:txBody>
        </p:sp>
        <p:sp>
          <p:nvSpPr>
            <p:cNvPr id="153" name="Google Shape;217;p9"/>
            <p:cNvSpPr txBox="1"/>
            <p:nvPr/>
          </p:nvSpPr>
          <p:spPr>
            <a:xfrm>
              <a:off x="0" y="641656"/>
              <a:ext cx="3864913" cy="4066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marL="285750" indent="-285750">
                <a:lnSpc>
                  <a:spcPct val="80000"/>
                </a:lnSpc>
                <a:spcBef>
                  <a:spcPts val="600"/>
                </a:spcBef>
                <a:buClr>
                  <a:srgbClr val="006AB7"/>
                </a:buClr>
                <a:buSzPct val="120000"/>
                <a:buFont typeface="Arial"/>
                <a:buChar char="•"/>
                <a:defRPr sz="1400"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r>
                <a:t>отсутствие сведений, противоречащих</a:t>
              </a:r>
              <a:br/>
              <a:r>
                <a:t>Конституции РФ и законодательству РФ </a:t>
              </a:r>
            </a:p>
            <a:p>
              <a:pPr marL="285750" indent="-285750">
                <a:lnSpc>
                  <a:spcPct val="80000"/>
                </a:lnSpc>
                <a:spcBef>
                  <a:spcPts val="600"/>
                </a:spcBef>
                <a:buClr>
                  <a:srgbClr val="006AB7"/>
                </a:buClr>
                <a:buSzPct val="120000"/>
                <a:buFont typeface="Arial"/>
                <a:buChar char="•"/>
                <a:defRPr sz="1400"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r>
                <a:t>отсутствие сведений, направленных</a:t>
              </a:r>
              <a:br/>
              <a:r>
                <a:t>на поддержку и (или) оправдание экстремизма</a:t>
              </a:r>
              <a:br/>
              <a:r>
                <a:t>и терроризма </a:t>
              </a:r>
            </a:p>
            <a:p>
              <a:pPr marL="285750" indent="-285750">
                <a:lnSpc>
                  <a:spcPct val="80000"/>
                </a:lnSpc>
                <a:spcBef>
                  <a:spcPts val="600"/>
                </a:spcBef>
                <a:buClr>
                  <a:srgbClr val="006AB7"/>
                </a:buClr>
                <a:buSzPct val="120000"/>
                <a:buFont typeface="Arial"/>
                <a:buChar char="•"/>
                <a:defRPr sz="1400"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r>
                <a:t>отсутствие информации, отрицающей традиционные семейные ценности, пропагандирующей нетрадиционные сексуальные отношения</a:t>
              </a:r>
              <a:br/>
              <a:r>
                <a:t>и формирующей неуважение к родителям</a:t>
              </a:r>
              <a:br/>
              <a:r>
                <a:t>и (или) другим членам семьи</a:t>
              </a:r>
            </a:p>
            <a:p>
              <a:pPr marL="285750" indent="-285750">
                <a:lnSpc>
                  <a:spcPct val="80000"/>
                </a:lnSpc>
                <a:spcBef>
                  <a:spcPts val="600"/>
                </a:spcBef>
                <a:buClr>
                  <a:srgbClr val="006AB7"/>
                </a:buClr>
                <a:buSzPct val="120000"/>
                <a:buFont typeface="Arial"/>
                <a:buChar char="•"/>
                <a:defRPr sz="1400"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r>
                <a:t>направленность содержания на формирование</a:t>
              </a:r>
              <a:br/>
              <a:r>
                <a:t>у обучающихся российской гражданской идентичности, ценностных ориентиров верховенства права, поддержания общественной безопасности, свободы и ответственности</a:t>
              </a:r>
            </a:p>
            <a:p>
              <a:pPr marL="285750" indent="-285750">
                <a:lnSpc>
                  <a:spcPct val="80000"/>
                </a:lnSpc>
                <a:spcBef>
                  <a:spcPts val="600"/>
                </a:spcBef>
                <a:buClr>
                  <a:srgbClr val="006AB7"/>
                </a:buClr>
                <a:buSzPct val="120000"/>
                <a:buFont typeface="Arial"/>
                <a:buChar char="•"/>
                <a:defRPr sz="1400"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r>
                <a:t>и другие</a:t>
              </a:r>
            </a:p>
          </p:txBody>
        </p:sp>
      </p:grpSp>
      <p:grpSp>
        <p:nvGrpSpPr>
          <p:cNvPr id="157" name="Google Shape;223;p9"/>
          <p:cNvGrpSpPr/>
          <p:nvPr/>
        </p:nvGrpSpPr>
        <p:grpSpPr>
          <a:xfrm>
            <a:off x="8123678" y="881654"/>
            <a:ext cx="3504936" cy="3461783"/>
            <a:chOff x="0" y="0"/>
            <a:chExt cx="3504934" cy="3461781"/>
          </a:xfrm>
        </p:grpSpPr>
        <p:sp>
          <p:nvSpPr>
            <p:cNvPr id="155" name="Google Shape;224;p9"/>
            <p:cNvSpPr txBox="1"/>
            <p:nvPr/>
          </p:nvSpPr>
          <p:spPr>
            <a:xfrm>
              <a:off x="0" y="0"/>
              <a:ext cx="3504935" cy="1170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>
                <a:defRPr sz="1400" b="1">
                  <a:solidFill>
                    <a:srgbClr val="006AB7"/>
                  </a:solidFill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lvl1pPr>
            </a:lstStyle>
            <a:p>
              <a:r>
                <a:t>Экспертиза на отсутствие вредоносного программного обеспечения в разработанных электронных образовательных материалах</a:t>
              </a:r>
            </a:p>
          </p:txBody>
        </p:sp>
        <p:sp>
          <p:nvSpPr>
            <p:cNvPr id="156" name="Google Shape;225;p9"/>
            <p:cNvSpPr txBox="1"/>
            <p:nvPr/>
          </p:nvSpPr>
          <p:spPr>
            <a:xfrm>
              <a:off x="49152" y="1219003"/>
              <a:ext cx="3088908" cy="22427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marL="285750" indent="-285750">
                <a:lnSpc>
                  <a:spcPct val="80000"/>
                </a:lnSpc>
                <a:spcBef>
                  <a:spcPts val="600"/>
                </a:spcBef>
                <a:buClr>
                  <a:srgbClr val="006AB7"/>
                </a:buClr>
                <a:buSzPct val="120000"/>
                <a:buFont typeface="Arial"/>
                <a:buChar char="•"/>
                <a:defRPr sz="1400"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r>
                <a:t>антивирусный сканер</a:t>
              </a:r>
            </a:p>
            <a:p>
              <a:pPr marL="285750" indent="-285750">
                <a:lnSpc>
                  <a:spcPct val="80000"/>
                </a:lnSpc>
                <a:spcBef>
                  <a:spcPts val="600"/>
                </a:spcBef>
                <a:buClr>
                  <a:srgbClr val="006AB7"/>
                </a:buClr>
                <a:buSzPct val="120000"/>
                <a:buFont typeface="Arial"/>
                <a:buChar char="•"/>
                <a:defRPr sz="1400"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r>
                <a:t>поведенческий анализ</a:t>
              </a:r>
            </a:p>
            <a:p>
              <a:pPr marL="285750" indent="-285750">
                <a:lnSpc>
                  <a:spcPct val="80000"/>
                </a:lnSpc>
                <a:spcBef>
                  <a:spcPts val="600"/>
                </a:spcBef>
                <a:buClr>
                  <a:srgbClr val="006AB7"/>
                </a:buClr>
                <a:buSzPct val="120000"/>
                <a:buFont typeface="Arial"/>
                <a:buChar char="•"/>
                <a:defRPr sz="1400"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r>
                <a:t>проверка похожести на известные вредоносные объекты</a:t>
              </a:r>
            </a:p>
            <a:p>
              <a:pPr marL="285750" indent="-285750">
                <a:lnSpc>
                  <a:spcPct val="80000"/>
                </a:lnSpc>
                <a:spcBef>
                  <a:spcPts val="600"/>
                </a:spcBef>
                <a:buClr>
                  <a:srgbClr val="006AB7"/>
                </a:buClr>
                <a:buSzPct val="120000"/>
                <a:buFont typeface="Arial"/>
                <a:buChar char="•"/>
                <a:defRPr sz="1400"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r>
                <a:t>детектирующие технологии на основе машинного обучения</a:t>
              </a:r>
            </a:p>
            <a:p>
              <a:pPr marL="285750" indent="-285750">
                <a:lnSpc>
                  <a:spcPct val="80000"/>
                </a:lnSpc>
                <a:spcBef>
                  <a:spcPts val="600"/>
                </a:spcBef>
                <a:buClr>
                  <a:srgbClr val="006AB7"/>
                </a:buClr>
                <a:buSzPct val="120000"/>
                <a:buFont typeface="Arial"/>
                <a:buChar char="•"/>
                <a:defRPr sz="1400"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r>
                <a:t>проверка по глобальной базе знаний исполнителя</a:t>
              </a:r>
            </a:p>
            <a:p>
              <a:pPr marL="285750" indent="-285750">
                <a:lnSpc>
                  <a:spcPct val="80000"/>
                </a:lnSpc>
                <a:spcBef>
                  <a:spcPts val="600"/>
                </a:spcBef>
                <a:buClr>
                  <a:srgbClr val="006AB7"/>
                </a:buClr>
                <a:buSzPct val="120000"/>
                <a:buFont typeface="Arial"/>
                <a:buChar char="•"/>
                <a:defRPr sz="1400"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r>
                <a:t>и другие</a:t>
              </a:r>
            </a:p>
          </p:txBody>
        </p:sp>
      </p:grpSp>
      <p:grpSp>
        <p:nvGrpSpPr>
          <p:cNvPr id="162" name="Google Shape;239;p9"/>
          <p:cNvGrpSpPr/>
          <p:nvPr/>
        </p:nvGrpSpPr>
        <p:grpSpPr>
          <a:xfrm>
            <a:off x="530653" y="5810999"/>
            <a:ext cx="4689414" cy="1070979"/>
            <a:chOff x="0" y="0"/>
            <a:chExt cx="4689413" cy="1070978"/>
          </a:xfrm>
        </p:grpSpPr>
        <p:sp>
          <p:nvSpPr>
            <p:cNvPr id="158" name="Google Shape;240;p9"/>
            <p:cNvSpPr/>
            <p:nvPr/>
          </p:nvSpPr>
          <p:spPr>
            <a:xfrm>
              <a:off x="114863" y="15908"/>
              <a:ext cx="4574551" cy="1055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0" y="0"/>
                  </a:moveTo>
                  <a:lnTo>
                    <a:pt x="19950" y="0"/>
                  </a:lnTo>
                  <a:cubicBezTo>
                    <a:pt x="20861" y="0"/>
                    <a:pt x="21600" y="2533"/>
                    <a:pt x="21600" y="5658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5658"/>
                  </a:lnTo>
                  <a:cubicBezTo>
                    <a:pt x="0" y="2533"/>
                    <a:pt x="739" y="0"/>
                    <a:pt x="1650" y="0"/>
                  </a:cubicBezTo>
                  <a:close/>
                </a:path>
              </a:pathLst>
            </a:custGeom>
            <a:solidFill>
              <a:srgbClr val="00B0F0"/>
            </a:solidFill>
            <a:ln w="12700" cap="flat">
              <a:noFill/>
              <a:miter lim="400000"/>
            </a:ln>
            <a:effectLst>
              <a:outerShdw blurRad="114300" dist="190500" dir="2460000" rotWithShape="0">
                <a:srgbClr val="000000">
                  <a:alpha val="24705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" name="Google Shape;241;p9"/>
            <p:cNvSpPr txBox="1"/>
            <p:nvPr/>
          </p:nvSpPr>
          <p:spPr>
            <a:xfrm>
              <a:off x="0" y="123762"/>
              <a:ext cx="1900588" cy="60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defRPr sz="3000" b="1">
                  <a:solidFill>
                    <a:srgbClr val="FFFFFF"/>
                  </a:solidFill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r>
                <a:t>ВСЕГО</a:t>
              </a:r>
              <a:r>
                <a:rPr sz="4000"/>
                <a:t> </a:t>
              </a:r>
            </a:p>
          </p:txBody>
        </p:sp>
        <p:sp>
          <p:nvSpPr>
            <p:cNvPr id="160" name="Google Shape;242;p9"/>
            <p:cNvSpPr txBox="1"/>
            <p:nvPr/>
          </p:nvSpPr>
          <p:spPr>
            <a:xfrm>
              <a:off x="1342654" y="0"/>
              <a:ext cx="1400501" cy="812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5300" b="1">
                  <a:solidFill>
                    <a:srgbClr val="FFFFFF"/>
                  </a:solidFill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lvl1pPr>
            </a:lstStyle>
            <a:p>
              <a:r>
                <a:t>31</a:t>
              </a:r>
            </a:p>
          </p:txBody>
        </p:sp>
        <p:sp>
          <p:nvSpPr>
            <p:cNvPr id="161" name="Google Shape;243;p9"/>
            <p:cNvSpPr txBox="1"/>
            <p:nvPr/>
          </p:nvSpPr>
          <p:spPr>
            <a:xfrm>
              <a:off x="2395067" y="276266"/>
              <a:ext cx="2200468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3000" b="1">
                  <a:solidFill>
                    <a:srgbClr val="FFFFFF"/>
                  </a:solidFill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lvl1pPr>
            </a:lstStyle>
            <a:p>
              <a:r>
                <a:t>КРИТЕРИЙ</a:t>
              </a:r>
            </a:p>
          </p:txBody>
        </p:sp>
      </p:grpSp>
      <p:sp>
        <p:nvSpPr>
          <p:cNvPr id="163" name="Прямая соединительная линия 2"/>
          <p:cNvSpPr/>
          <p:nvPr/>
        </p:nvSpPr>
        <p:spPr>
          <a:xfrm flipH="1">
            <a:off x="3705971" y="1341436"/>
            <a:ext cx="1" cy="4032253"/>
          </a:xfrm>
          <a:prstGeom prst="line">
            <a:avLst/>
          </a:prstGeom>
          <a:ln w="19050">
            <a:solidFill>
              <a:srgbClr val="00B0F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4" name="Прямая соединительная линия 45"/>
          <p:cNvSpPr/>
          <p:nvPr/>
        </p:nvSpPr>
        <p:spPr>
          <a:xfrm flipH="1">
            <a:off x="8011270" y="1341436"/>
            <a:ext cx="1" cy="4032253"/>
          </a:xfrm>
          <a:prstGeom prst="line">
            <a:avLst/>
          </a:prstGeom>
          <a:ln w="19050">
            <a:solidFill>
              <a:srgbClr val="00B0F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Box 10"/>
          <p:cNvSpPr txBox="1"/>
          <p:nvPr/>
        </p:nvSpPr>
        <p:spPr>
          <a:xfrm>
            <a:off x="492536" y="277417"/>
            <a:ext cx="10688240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400"/>
              </a:spcBef>
              <a:defRPr sz="2400" b="1">
                <a:solidFill>
                  <a:srgbClr val="006AB7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t>Создание единого образовательного пространства</a:t>
            </a:r>
          </a:p>
          <a:p>
            <a:pPr>
              <a:defRPr sz="24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ФГОС, ФООП, единые учебные планы, ФПУ, УТК, реестр ЭОР   </a:t>
            </a:r>
          </a:p>
        </p:txBody>
      </p:sp>
      <p:pic>
        <p:nvPicPr>
          <p:cNvPr id="167" name="Рисунок 11" descr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87078" y="5790727"/>
            <a:ext cx="1277807" cy="943708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Google Shape;114;p4"/>
          <p:cNvSpPr/>
          <p:nvPr/>
        </p:nvSpPr>
        <p:spPr>
          <a:xfrm flipH="1">
            <a:off x="587373" y="3961345"/>
            <a:ext cx="4138944" cy="870796"/>
          </a:xfrm>
          <a:prstGeom prst="rect">
            <a:avLst/>
          </a:prstGeom>
          <a:solidFill>
            <a:srgbClr val="DEEB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/>
            </a:pPr>
            <a:endParaRPr/>
          </a:p>
        </p:txBody>
      </p:sp>
      <p:sp>
        <p:nvSpPr>
          <p:cNvPr id="169" name="Google Shape;115;p4"/>
          <p:cNvSpPr/>
          <p:nvPr/>
        </p:nvSpPr>
        <p:spPr>
          <a:xfrm rot="10800000">
            <a:off x="587372" y="4967523"/>
            <a:ext cx="4138944" cy="823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452" y="0"/>
                </a:lnTo>
                <a:cubicBezTo>
                  <a:pt x="20638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EEB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/>
            </a:pPr>
            <a:endParaRPr/>
          </a:p>
        </p:txBody>
      </p:sp>
      <p:sp>
        <p:nvSpPr>
          <p:cNvPr id="170" name="Google Shape;116;p4"/>
          <p:cNvSpPr/>
          <p:nvPr/>
        </p:nvSpPr>
        <p:spPr>
          <a:xfrm flipH="1">
            <a:off x="587739" y="2983131"/>
            <a:ext cx="4138944" cy="870796"/>
          </a:xfrm>
          <a:prstGeom prst="rect">
            <a:avLst/>
          </a:prstGeom>
          <a:solidFill>
            <a:srgbClr val="DEEB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/>
            </a:pPr>
            <a:endParaRPr/>
          </a:p>
        </p:txBody>
      </p:sp>
      <p:sp>
        <p:nvSpPr>
          <p:cNvPr id="171" name="Google Shape;117;p4"/>
          <p:cNvSpPr/>
          <p:nvPr/>
        </p:nvSpPr>
        <p:spPr>
          <a:xfrm flipH="1">
            <a:off x="587373" y="1962609"/>
            <a:ext cx="4138944" cy="894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65" y="0"/>
                </a:lnTo>
                <a:cubicBezTo>
                  <a:pt x="20554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EEB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/>
            </a:pPr>
            <a:endParaRPr/>
          </a:p>
        </p:txBody>
      </p:sp>
      <p:sp>
        <p:nvSpPr>
          <p:cNvPr id="172" name="Google Shape;118;p4"/>
          <p:cNvSpPr/>
          <p:nvPr/>
        </p:nvSpPr>
        <p:spPr>
          <a:xfrm>
            <a:off x="7485328" y="3958039"/>
            <a:ext cx="4152204" cy="878422"/>
          </a:xfrm>
          <a:prstGeom prst="rect">
            <a:avLst/>
          </a:prstGeom>
          <a:solidFill>
            <a:srgbClr val="DEEB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/>
            </a:pPr>
            <a:endParaRPr/>
          </a:p>
        </p:txBody>
      </p:sp>
      <p:sp>
        <p:nvSpPr>
          <p:cNvPr id="173" name="Google Shape;119;p4"/>
          <p:cNvSpPr/>
          <p:nvPr/>
        </p:nvSpPr>
        <p:spPr>
          <a:xfrm rot="10800000" flipH="1">
            <a:off x="7488935" y="4963205"/>
            <a:ext cx="4152204" cy="8275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448" y="0"/>
                </a:lnTo>
                <a:cubicBezTo>
                  <a:pt x="20636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EEB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/>
            </a:pPr>
            <a:endParaRPr/>
          </a:p>
        </p:txBody>
      </p:sp>
      <p:sp>
        <p:nvSpPr>
          <p:cNvPr id="174" name="Google Shape;120;p4"/>
          <p:cNvSpPr/>
          <p:nvPr/>
        </p:nvSpPr>
        <p:spPr>
          <a:xfrm>
            <a:off x="7488935" y="2977062"/>
            <a:ext cx="4152204" cy="875113"/>
          </a:xfrm>
          <a:prstGeom prst="rect">
            <a:avLst/>
          </a:prstGeom>
          <a:solidFill>
            <a:srgbClr val="DEEB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/>
            </a:pPr>
            <a:endParaRPr/>
          </a:p>
        </p:txBody>
      </p:sp>
      <p:sp>
        <p:nvSpPr>
          <p:cNvPr id="175" name="Google Shape;121;p4"/>
          <p:cNvSpPr/>
          <p:nvPr/>
        </p:nvSpPr>
        <p:spPr>
          <a:xfrm>
            <a:off x="7485777" y="1958043"/>
            <a:ext cx="4156341" cy="894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74" y="0"/>
                </a:lnTo>
                <a:cubicBezTo>
                  <a:pt x="20559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EEB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/>
            </a:pPr>
            <a:endParaRPr/>
          </a:p>
        </p:txBody>
      </p:sp>
      <p:sp>
        <p:nvSpPr>
          <p:cNvPr id="176" name="Google Shape;122;p4"/>
          <p:cNvSpPr txBox="1"/>
          <p:nvPr/>
        </p:nvSpPr>
        <p:spPr>
          <a:xfrm>
            <a:off x="876919" y="2251661"/>
            <a:ext cx="3839619" cy="523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400" b="1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Утверждение новых федеральных стандартов</a:t>
            </a:r>
          </a:p>
        </p:txBody>
      </p:sp>
      <p:sp>
        <p:nvSpPr>
          <p:cNvPr id="177" name="Google Shape;123;p4"/>
          <p:cNvSpPr txBox="1"/>
          <p:nvPr/>
        </p:nvSpPr>
        <p:spPr>
          <a:xfrm>
            <a:off x="878030" y="4231621"/>
            <a:ext cx="4141065" cy="307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400" b="1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Создание единых учебных планов</a:t>
            </a:r>
          </a:p>
        </p:txBody>
      </p:sp>
      <p:sp>
        <p:nvSpPr>
          <p:cNvPr id="178" name="Google Shape;124;p4"/>
          <p:cNvSpPr txBox="1"/>
          <p:nvPr/>
        </p:nvSpPr>
        <p:spPr>
          <a:xfrm>
            <a:off x="869881" y="5065871"/>
            <a:ext cx="3853695" cy="523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400" b="1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Формирование единого тематического каркаса </a:t>
            </a:r>
          </a:p>
        </p:txBody>
      </p:sp>
      <p:sp>
        <p:nvSpPr>
          <p:cNvPr id="179" name="Google Shape;125;p4"/>
          <p:cNvSpPr txBox="1"/>
          <p:nvPr/>
        </p:nvSpPr>
        <p:spPr>
          <a:xfrm>
            <a:off x="7093008" y="2128919"/>
            <a:ext cx="4230689" cy="523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r">
              <a:defRPr sz="1400" b="1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Детализированные требования</a:t>
            </a:r>
            <a:br/>
            <a:r>
              <a:t>к результатам обучения и воспитания</a:t>
            </a:r>
          </a:p>
        </p:txBody>
      </p:sp>
      <p:sp>
        <p:nvSpPr>
          <p:cNvPr id="180" name="Google Shape;126;p4"/>
          <p:cNvSpPr txBox="1"/>
          <p:nvPr/>
        </p:nvSpPr>
        <p:spPr>
          <a:xfrm>
            <a:off x="7030273" y="3278182"/>
            <a:ext cx="4311434" cy="523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1400" b="1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Определение объема содержания образования </a:t>
            </a:r>
          </a:p>
        </p:txBody>
      </p:sp>
      <p:sp>
        <p:nvSpPr>
          <p:cNvPr id="181" name="Google Shape;127;p4"/>
          <p:cNvSpPr txBox="1"/>
          <p:nvPr/>
        </p:nvSpPr>
        <p:spPr>
          <a:xfrm>
            <a:off x="7030273" y="4253819"/>
            <a:ext cx="4310441" cy="307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1400" b="1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Единое распределение учебной нагрузки</a:t>
            </a:r>
          </a:p>
        </p:txBody>
      </p:sp>
      <p:sp>
        <p:nvSpPr>
          <p:cNvPr id="182" name="Google Shape;128;p4"/>
          <p:cNvSpPr txBox="1"/>
          <p:nvPr/>
        </p:nvSpPr>
        <p:spPr>
          <a:xfrm>
            <a:off x="7986345" y="5020150"/>
            <a:ext cx="3414865" cy="739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r">
              <a:defRPr sz="1400" b="1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Разметка тем и содержания школьной программы</a:t>
            </a:r>
            <a:br/>
            <a:r>
              <a:t>базового уровня  </a:t>
            </a:r>
          </a:p>
        </p:txBody>
      </p:sp>
      <p:sp>
        <p:nvSpPr>
          <p:cNvPr id="183" name="Google Shape;129;p4"/>
          <p:cNvSpPr txBox="1"/>
          <p:nvPr/>
        </p:nvSpPr>
        <p:spPr>
          <a:xfrm>
            <a:off x="876920" y="3183783"/>
            <a:ext cx="3713226" cy="523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400" b="1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Разработка федеральных образовательных программ</a:t>
            </a:r>
          </a:p>
        </p:txBody>
      </p:sp>
      <p:sp>
        <p:nvSpPr>
          <p:cNvPr id="184" name="Google Shape;130;p4"/>
          <p:cNvSpPr/>
          <p:nvPr/>
        </p:nvSpPr>
        <p:spPr>
          <a:xfrm flipH="1">
            <a:off x="4847809" y="2977058"/>
            <a:ext cx="2520002" cy="878422"/>
          </a:xfrm>
          <a:prstGeom prst="rect">
            <a:avLst/>
          </a:prstGeom>
          <a:solidFill>
            <a:srgbClr val="006AB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87" name="Google Shape;131;p4"/>
          <p:cNvGrpSpPr/>
          <p:nvPr/>
        </p:nvGrpSpPr>
        <p:grpSpPr>
          <a:xfrm>
            <a:off x="4844202" y="1962606"/>
            <a:ext cx="2520004" cy="890408"/>
            <a:chOff x="0" y="0"/>
            <a:chExt cx="2520002" cy="890406"/>
          </a:xfrm>
        </p:grpSpPr>
        <p:sp>
          <p:nvSpPr>
            <p:cNvPr id="185" name="Прямоугольник"/>
            <p:cNvSpPr/>
            <p:nvPr/>
          </p:nvSpPr>
          <p:spPr>
            <a:xfrm flipH="1">
              <a:off x="-1" y="0"/>
              <a:ext cx="2520003" cy="890408"/>
            </a:xfrm>
            <a:prstGeom prst="rect">
              <a:avLst/>
            </a:prstGeom>
            <a:solidFill>
              <a:srgbClr val="006AB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6" name="Текст"/>
            <p:cNvSpPr txBox="1"/>
            <p:nvPr/>
          </p:nvSpPr>
          <p:spPr>
            <a:xfrm>
              <a:off x="45724" y="278679"/>
              <a:ext cx="2428553" cy="333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188" name="Google Shape;132;p4"/>
          <p:cNvSpPr/>
          <p:nvPr/>
        </p:nvSpPr>
        <p:spPr>
          <a:xfrm flipH="1">
            <a:off x="4847806" y="3961346"/>
            <a:ext cx="2520003" cy="870796"/>
          </a:xfrm>
          <a:prstGeom prst="rect">
            <a:avLst/>
          </a:prstGeom>
          <a:solidFill>
            <a:srgbClr val="006AB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Google Shape;133;p4"/>
          <p:cNvSpPr/>
          <p:nvPr/>
        </p:nvSpPr>
        <p:spPr>
          <a:xfrm flipH="1">
            <a:off x="4847804" y="4967523"/>
            <a:ext cx="2520002" cy="823205"/>
          </a:xfrm>
          <a:prstGeom prst="rect">
            <a:avLst/>
          </a:prstGeom>
          <a:solidFill>
            <a:srgbClr val="006AB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" name="Google Shape;134;p4"/>
          <p:cNvSpPr txBox="1"/>
          <p:nvPr/>
        </p:nvSpPr>
        <p:spPr>
          <a:xfrm>
            <a:off x="4514774" y="5208163"/>
            <a:ext cx="3177976" cy="332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600" b="1">
                <a:solidFill>
                  <a:srgbClr val="FFFFFF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 10 182 темы </a:t>
            </a:r>
          </a:p>
        </p:txBody>
      </p:sp>
      <p:sp>
        <p:nvSpPr>
          <p:cNvPr id="191" name="Google Shape;135;p4"/>
          <p:cNvSpPr txBox="1"/>
          <p:nvPr/>
        </p:nvSpPr>
        <p:spPr>
          <a:xfrm>
            <a:off x="5242673" y="3262793"/>
            <a:ext cx="1722180" cy="332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600" b="1">
                <a:solidFill>
                  <a:srgbClr val="FFFFFF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3 документа </a:t>
            </a:r>
          </a:p>
        </p:txBody>
      </p:sp>
      <p:sp>
        <p:nvSpPr>
          <p:cNvPr id="192" name="Google Shape;136;p4"/>
          <p:cNvSpPr txBox="1"/>
          <p:nvPr/>
        </p:nvSpPr>
        <p:spPr>
          <a:xfrm>
            <a:off x="5034827" y="1991855"/>
            <a:ext cx="2137872" cy="81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1–4 классы </a:t>
            </a:r>
          </a:p>
          <a:p>
            <a:pPr algn="ctr">
              <a:defRPr sz="1600">
                <a:solidFill>
                  <a:srgbClr val="FFFFFF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5–9 классы</a:t>
            </a:r>
          </a:p>
          <a:p>
            <a:pPr algn="ctr">
              <a:defRPr sz="1600">
                <a:solidFill>
                  <a:srgbClr val="FFFFFF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10–11 классы</a:t>
            </a:r>
          </a:p>
        </p:txBody>
      </p:sp>
      <p:sp>
        <p:nvSpPr>
          <p:cNvPr id="193" name="Google Shape;137;p4"/>
          <p:cNvSpPr txBox="1"/>
          <p:nvPr/>
        </p:nvSpPr>
        <p:spPr>
          <a:xfrm>
            <a:off x="4999894" y="3976844"/>
            <a:ext cx="2207737" cy="81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1–4 классы — 5</a:t>
            </a:r>
          </a:p>
          <a:p>
            <a:pPr algn="ctr">
              <a:defRPr sz="1600">
                <a:solidFill>
                  <a:srgbClr val="FFFFFF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5–9 классы — 6</a:t>
            </a:r>
          </a:p>
          <a:p>
            <a:pPr algn="ctr">
              <a:defRPr sz="1600">
                <a:solidFill>
                  <a:srgbClr val="FFFFFF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10–11 классы — 19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Box 10"/>
          <p:cNvSpPr txBox="1"/>
          <p:nvPr/>
        </p:nvSpPr>
        <p:spPr>
          <a:xfrm>
            <a:off x="549257" y="500559"/>
            <a:ext cx="6458967" cy="870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400"/>
              </a:spcBef>
              <a:defRPr sz="2400" b="1">
                <a:solidFill>
                  <a:srgbClr val="006AB7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t>Материалы Библиотеки ЦОК</a:t>
            </a:r>
            <a:br/>
            <a:r>
              <a:t>в практической деятельности учителя</a:t>
            </a:r>
          </a:p>
        </p:txBody>
      </p:sp>
      <p:pic>
        <p:nvPicPr>
          <p:cNvPr id="196" name="Рисунок 11" descr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87078" y="5790727"/>
            <a:ext cx="1277807" cy="9437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9" name="Рисунок 19"/>
          <p:cNvGrpSpPr/>
          <p:nvPr/>
        </p:nvGrpSpPr>
        <p:grpSpPr>
          <a:xfrm>
            <a:off x="706381" y="1581489"/>
            <a:ext cx="7298532" cy="4775995"/>
            <a:chOff x="-1" y="0"/>
            <a:chExt cx="7298531" cy="4775994"/>
          </a:xfrm>
        </p:grpSpPr>
        <p:sp>
          <p:nvSpPr>
            <p:cNvPr id="197" name="Фигура"/>
            <p:cNvSpPr/>
            <p:nvPr/>
          </p:nvSpPr>
          <p:spPr>
            <a:xfrm>
              <a:off x="-2" y="-1"/>
              <a:ext cx="7298495" cy="477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95"/>
                  </a:moveTo>
                  <a:cubicBezTo>
                    <a:pt x="0" y="401"/>
                    <a:pt x="262" y="0"/>
                    <a:pt x="586" y="0"/>
                  </a:cubicBezTo>
                  <a:lnTo>
                    <a:pt x="21014" y="0"/>
                  </a:lnTo>
                  <a:cubicBezTo>
                    <a:pt x="21338" y="0"/>
                    <a:pt x="21600" y="401"/>
                    <a:pt x="21600" y="895"/>
                  </a:cubicBezTo>
                  <a:lnTo>
                    <a:pt x="21600" y="20705"/>
                  </a:lnTo>
                  <a:cubicBezTo>
                    <a:pt x="21600" y="21199"/>
                    <a:pt x="21338" y="21600"/>
                    <a:pt x="21014" y="21600"/>
                  </a:cubicBezTo>
                  <a:lnTo>
                    <a:pt x="586" y="21600"/>
                  </a:lnTo>
                  <a:cubicBezTo>
                    <a:pt x="262" y="21600"/>
                    <a:pt x="0" y="21199"/>
                    <a:pt x="0" y="20705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198" name="image16.png" descr="image1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5327" b="10681"/>
            <a:stretch>
              <a:fillRect/>
            </a:stretch>
          </p:blipFill>
          <p:spPr>
            <a:xfrm>
              <a:off x="-2" y="0"/>
              <a:ext cx="7298532" cy="4775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6" y="0"/>
                  </a:moveTo>
                  <a:cubicBezTo>
                    <a:pt x="263" y="0"/>
                    <a:pt x="0" y="401"/>
                    <a:pt x="0" y="896"/>
                  </a:cubicBezTo>
                  <a:lnTo>
                    <a:pt x="0" y="20704"/>
                  </a:lnTo>
                  <a:cubicBezTo>
                    <a:pt x="0" y="21199"/>
                    <a:pt x="263" y="21600"/>
                    <a:pt x="586" y="21600"/>
                  </a:cubicBezTo>
                  <a:lnTo>
                    <a:pt x="21014" y="21600"/>
                  </a:lnTo>
                  <a:cubicBezTo>
                    <a:pt x="21337" y="21600"/>
                    <a:pt x="21600" y="21199"/>
                    <a:pt x="21600" y="20704"/>
                  </a:cubicBezTo>
                  <a:lnTo>
                    <a:pt x="21600" y="896"/>
                  </a:lnTo>
                  <a:cubicBezTo>
                    <a:pt x="21600" y="401"/>
                    <a:pt x="21337" y="0"/>
                    <a:pt x="21014" y="0"/>
                  </a:cubicBezTo>
                  <a:lnTo>
                    <a:pt x="586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202" name="Скругленный прямоугольник 54"/>
          <p:cNvGrpSpPr/>
          <p:nvPr/>
        </p:nvGrpSpPr>
        <p:grpSpPr>
          <a:xfrm>
            <a:off x="284741" y="5621356"/>
            <a:ext cx="8141816" cy="827007"/>
            <a:chOff x="0" y="0"/>
            <a:chExt cx="8141814" cy="827006"/>
          </a:xfrm>
        </p:grpSpPr>
        <p:sp>
          <p:nvSpPr>
            <p:cNvPr id="200" name="Закругленный прямоугольник"/>
            <p:cNvSpPr/>
            <p:nvPr/>
          </p:nvSpPr>
          <p:spPr>
            <a:xfrm>
              <a:off x="0" y="0"/>
              <a:ext cx="8141815" cy="827007"/>
            </a:xfrm>
            <a:prstGeom prst="roundRect">
              <a:avLst>
                <a:gd name="adj" fmla="val 24214"/>
              </a:avLst>
            </a:prstGeom>
            <a:solidFill>
              <a:srgbClr val="006AB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1" name="Учитель не тратит время на разработку рабочих программ и планирование урочной деятельности"/>
            <p:cNvSpPr/>
            <p:nvPr/>
          </p:nvSpPr>
          <p:spPr>
            <a:xfrm>
              <a:off x="104370" y="56663"/>
              <a:ext cx="793307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lvl1pPr>
            </a:lstStyle>
            <a:p>
              <a:r>
                <a:t>Учитель не тратит время на разработку рабочих программ и планирование урочной деятельности</a:t>
              </a:r>
            </a:p>
          </p:txBody>
        </p:sp>
      </p:grpSp>
      <p:pic>
        <p:nvPicPr>
          <p:cNvPr id="203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19189" y="3429000"/>
            <a:ext cx="1752540" cy="1752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Рисунок 1" descr="Рисунок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27315" y="2376988"/>
            <a:ext cx="3343931" cy="718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87078" y="5790727"/>
            <a:ext cx="1277807" cy="943708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TextBox 5"/>
          <p:cNvSpPr txBox="1"/>
          <p:nvPr/>
        </p:nvSpPr>
        <p:spPr>
          <a:xfrm>
            <a:off x="549257" y="500559"/>
            <a:ext cx="8011994" cy="870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2400"/>
              </a:spcBef>
              <a:defRPr sz="2400" b="1">
                <a:solidFill>
                  <a:srgbClr val="006AB7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dirty="0" err="1"/>
              <a:t>Виды</a:t>
            </a:r>
            <a:r>
              <a:rPr dirty="0"/>
              <a:t> </a:t>
            </a:r>
            <a:r>
              <a:rPr dirty="0" err="1"/>
              <a:t>электронных</a:t>
            </a:r>
            <a:r>
              <a:rPr dirty="0"/>
              <a:t> </a:t>
            </a:r>
            <a:r>
              <a:rPr dirty="0" err="1"/>
              <a:t>образовательных</a:t>
            </a:r>
            <a:r>
              <a:rPr dirty="0"/>
              <a:t> </a:t>
            </a:r>
            <a:r>
              <a:rPr dirty="0" err="1"/>
              <a:t>материалов</a:t>
            </a:r>
            <a:r>
              <a:rPr dirty="0"/>
              <a:t> </a:t>
            </a:r>
            <a:r>
              <a:rPr dirty="0" err="1"/>
              <a:t>Библиотеки</a:t>
            </a:r>
            <a:r>
              <a:rPr dirty="0"/>
              <a:t> ЦОК</a:t>
            </a:r>
          </a:p>
        </p:txBody>
      </p:sp>
      <p:sp>
        <p:nvSpPr>
          <p:cNvPr id="208" name="TextBox 7"/>
          <p:cNvSpPr txBox="1"/>
          <p:nvPr/>
        </p:nvSpPr>
        <p:spPr>
          <a:xfrm>
            <a:off x="9370444" y="3204378"/>
            <a:ext cx="2428356" cy="3047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6AB7"/>
              </a:buClr>
              <a:buSzPct val="120000"/>
              <a:buFont typeface="Arial"/>
              <a:buChar char="•"/>
              <a:defRPr sz="2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Виртуальные лаборатории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6AB7"/>
              </a:buClr>
              <a:buSzPct val="120000"/>
              <a:buFont typeface="Arial"/>
              <a:buChar char="•"/>
              <a:defRPr sz="2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Диагностики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6AB7"/>
              </a:buClr>
              <a:buSzPct val="120000"/>
              <a:buFont typeface="Arial"/>
              <a:buChar char="•"/>
              <a:defRPr sz="2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Интерактивные карты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6AB7"/>
              </a:buClr>
              <a:buSzPct val="120000"/>
              <a:buFont typeface="Arial"/>
              <a:buChar char="•"/>
              <a:defRPr sz="2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Кроссворды</a:t>
            </a:r>
            <a:br/>
            <a:r>
              <a:t>и филворды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6AB7"/>
              </a:buClr>
              <a:buSzPct val="120000"/>
              <a:buFont typeface="Arial"/>
              <a:buChar char="•"/>
              <a:defRPr sz="2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Ребусы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6AB7"/>
              </a:buClr>
              <a:buSzPct val="120000"/>
              <a:buFont typeface="Arial"/>
              <a:buChar char="•"/>
              <a:defRPr sz="2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Мини-игры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6AB7"/>
              </a:buClr>
              <a:buSzPct val="120000"/>
              <a:buFont typeface="Arial"/>
              <a:buChar char="•"/>
              <a:defRPr sz="2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и другие</a:t>
            </a:r>
          </a:p>
        </p:txBody>
      </p:sp>
      <p:grpSp>
        <p:nvGrpSpPr>
          <p:cNvPr id="211" name="Группа 12"/>
          <p:cNvGrpSpPr/>
          <p:nvPr/>
        </p:nvGrpSpPr>
        <p:grpSpPr>
          <a:xfrm>
            <a:off x="9432115" y="0"/>
            <a:ext cx="2272300" cy="2269774"/>
            <a:chOff x="0" y="0"/>
            <a:chExt cx="2272298" cy="2269773"/>
          </a:xfrm>
        </p:grpSpPr>
        <p:sp>
          <p:nvSpPr>
            <p:cNvPr id="209" name="Овал 2"/>
            <p:cNvSpPr/>
            <p:nvPr/>
          </p:nvSpPr>
          <p:spPr>
            <a:xfrm>
              <a:off x="1261" y="0"/>
              <a:ext cx="2269775" cy="2269774"/>
            </a:xfrm>
            <a:prstGeom prst="ellipse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0" name="TextBox 10"/>
            <p:cNvSpPr txBox="1"/>
            <p:nvPr/>
          </p:nvSpPr>
          <p:spPr>
            <a:xfrm>
              <a:off x="-1" y="419240"/>
              <a:ext cx="2272299" cy="1431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lnSpc>
                  <a:spcPct val="50000"/>
                </a:lnSpc>
                <a:defRPr sz="9600" b="1">
                  <a:solidFill>
                    <a:srgbClr val="FFFFFF"/>
                  </a:solidFill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r>
                <a:t/>
              </a:r>
              <a:br/>
              <a:r>
                <a:rPr sz="4000"/>
                <a:t>типов</a:t>
              </a:r>
            </a:p>
          </p:txBody>
        </p:sp>
      </p:grpSp>
      <p:pic>
        <p:nvPicPr>
          <p:cNvPr id="212" name="Рисунок 19" descr="Рисунок 19"/>
          <p:cNvPicPr>
            <a:picLocks noChangeAspect="1"/>
          </p:cNvPicPr>
          <p:nvPr/>
        </p:nvPicPr>
        <p:blipFill>
          <a:blip r:embed="rId3">
            <a:extLst/>
          </a:blip>
          <a:srcRect b="5"/>
          <a:stretch>
            <a:fillRect/>
          </a:stretch>
        </p:blipFill>
        <p:spPr>
          <a:xfrm>
            <a:off x="587373" y="1673771"/>
            <a:ext cx="3054730" cy="2384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5" y="0"/>
                </a:moveTo>
                <a:cubicBezTo>
                  <a:pt x="607" y="0"/>
                  <a:pt x="0" y="777"/>
                  <a:pt x="0" y="1736"/>
                </a:cubicBezTo>
                <a:lnTo>
                  <a:pt x="0" y="19864"/>
                </a:lnTo>
                <a:cubicBezTo>
                  <a:pt x="0" y="20822"/>
                  <a:pt x="607" y="21600"/>
                  <a:pt x="1355" y="21600"/>
                </a:cubicBezTo>
                <a:lnTo>
                  <a:pt x="20245" y="21600"/>
                </a:lnTo>
                <a:cubicBezTo>
                  <a:pt x="20993" y="21600"/>
                  <a:pt x="21600" y="20822"/>
                  <a:pt x="21600" y="19864"/>
                </a:cubicBezTo>
                <a:lnTo>
                  <a:pt x="21600" y="1736"/>
                </a:lnTo>
                <a:cubicBezTo>
                  <a:pt x="21600" y="777"/>
                  <a:pt x="20993" y="0"/>
                  <a:pt x="20245" y="0"/>
                </a:cubicBezTo>
                <a:lnTo>
                  <a:pt x="1355" y="0"/>
                </a:lnTo>
                <a:close/>
              </a:path>
            </a:pathLst>
          </a:custGeom>
          <a:ln w="12700">
            <a:miter lim="400000"/>
          </a:ln>
          <a:effectLst>
            <a:outerShdw blurRad="190500" dist="38100" dir="5400000" rotWithShape="0">
              <a:srgbClr val="000000">
                <a:alpha val="20136"/>
              </a:srgbClr>
            </a:outerShdw>
          </a:effectLst>
        </p:spPr>
      </p:pic>
      <p:pic>
        <p:nvPicPr>
          <p:cNvPr id="213" name="Рисунок 20" descr="Рисунок 20"/>
          <p:cNvPicPr>
            <a:picLocks noChangeAspect="1"/>
          </p:cNvPicPr>
          <p:nvPr/>
        </p:nvPicPr>
        <p:blipFill>
          <a:blip r:embed="rId4">
            <a:extLst/>
          </a:blip>
          <a:srcRect r="2"/>
          <a:stretch>
            <a:fillRect/>
          </a:stretch>
        </p:blipFill>
        <p:spPr>
          <a:xfrm>
            <a:off x="3957234" y="1341658"/>
            <a:ext cx="4958161" cy="2882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5" y="0"/>
                </a:moveTo>
                <a:cubicBezTo>
                  <a:pt x="396" y="0"/>
                  <a:pt x="0" y="681"/>
                  <a:pt x="0" y="1523"/>
                </a:cubicBezTo>
                <a:lnTo>
                  <a:pt x="0" y="20077"/>
                </a:lnTo>
                <a:cubicBezTo>
                  <a:pt x="0" y="20919"/>
                  <a:pt x="396" y="21600"/>
                  <a:pt x="885" y="21600"/>
                </a:cubicBezTo>
                <a:lnTo>
                  <a:pt x="20715" y="21600"/>
                </a:lnTo>
                <a:cubicBezTo>
                  <a:pt x="21204" y="21600"/>
                  <a:pt x="21600" y="20919"/>
                  <a:pt x="21600" y="20077"/>
                </a:cubicBezTo>
                <a:lnTo>
                  <a:pt x="21600" y="1523"/>
                </a:lnTo>
                <a:cubicBezTo>
                  <a:pt x="21600" y="681"/>
                  <a:pt x="21204" y="0"/>
                  <a:pt x="20715" y="0"/>
                </a:cubicBezTo>
                <a:lnTo>
                  <a:pt x="885" y="0"/>
                </a:lnTo>
                <a:close/>
              </a:path>
            </a:pathLst>
          </a:custGeom>
          <a:ln w="12700">
            <a:miter lim="400000"/>
          </a:ln>
          <a:effectLst>
            <a:outerShdw blurRad="190500" dist="38100" dir="5400000" rotWithShape="0">
              <a:srgbClr val="000000">
                <a:alpha val="20136"/>
              </a:srgbClr>
            </a:outerShdw>
          </a:effectLst>
        </p:spPr>
      </p:pic>
      <p:pic>
        <p:nvPicPr>
          <p:cNvPr id="214" name="Рисунок 17" descr="Рисунок 17"/>
          <p:cNvPicPr>
            <a:picLocks noChangeAspect="1"/>
          </p:cNvPicPr>
          <p:nvPr/>
        </p:nvPicPr>
        <p:blipFill>
          <a:blip r:embed="rId5">
            <a:extLst/>
          </a:blip>
          <a:srcRect l="473" t="709" r="2931" b="6"/>
          <a:stretch>
            <a:fillRect/>
          </a:stretch>
        </p:blipFill>
        <p:spPr>
          <a:xfrm>
            <a:off x="1168214" y="3784560"/>
            <a:ext cx="3643314" cy="2799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9" y="0"/>
                </a:moveTo>
                <a:cubicBezTo>
                  <a:pt x="527" y="0"/>
                  <a:pt x="0" y="686"/>
                  <a:pt x="0" y="1534"/>
                </a:cubicBezTo>
                <a:lnTo>
                  <a:pt x="0" y="20066"/>
                </a:lnTo>
                <a:cubicBezTo>
                  <a:pt x="0" y="20914"/>
                  <a:pt x="527" y="21600"/>
                  <a:pt x="1179" y="21600"/>
                </a:cubicBezTo>
                <a:lnTo>
                  <a:pt x="20421" y="21600"/>
                </a:lnTo>
                <a:cubicBezTo>
                  <a:pt x="21073" y="21600"/>
                  <a:pt x="21600" y="20914"/>
                  <a:pt x="21600" y="20066"/>
                </a:cubicBezTo>
                <a:lnTo>
                  <a:pt x="21600" y="1534"/>
                </a:lnTo>
                <a:cubicBezTo>
                  <a:pt x="21600" y="686"/>
                  <a:pt x="21073" y="0"/>
                  <a:pt x="20421" y="0"/>
                </a:cubicBezTo>
                <a:lnTo>
                  <a:pt x="1179" y="0"/>
                </a:lnTo>
                <a:close/>
              </a:path>
            </a:pathLst>
          </a:custGeom>
          <a:ln w="12700">
            <a:miter lim="400000"/>
          </a:ln>
          <a:effectLst>
            <a:outerShdw blurRad="190500" dist="38100" dir="5400000" rotWithShape="0">
              <a:srgbClr val="000000">
                <a:alpha val="20136"/>
              </a:srgbClr>
            </a:outerShdw>
          </a:effectLst>
        </p:spPr>
      </p:pic>
      <p:pic>
        <p:nvPicPr>
          <p:cNvPr id="215" name="Рисунок 18" descr="Рисунок 1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84425" y="3449485"/>
            <a:ext cx="3409123" cy="2524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4" y="0"/>
                </a:moveTo>
                <a:cubicBezTo>
                  <a:pt x="535" y="0"/>
                  <a:pt x="0" y="723"/>
                  <a:pt x="0" y="1613"/>
                </a:cubicBezTo>
                <a:lnTo>
                  <a:pt x="0" y="19987"/>
                </a:lnTo>
                <a:cubicBezTo>
                  <a:pt x="0" y="20877"/>
                  <a:pt x="535" y="21600"/>
                  <a:pt x="1194" y="21600"/>
                </a:cubicBezTo>
                <a:lnTo>
                  <a:pt x="20406" y="21600"/>
                </a:lnTo>
                <a:cubicBezTo>
                  <a:pt x="21065" y="21600"/>
                  <a:pt x="21600" y="20877"/>
                  <a:pt x="21600" y="19987"/>
                </a:cubicBezTo>
                <a:lnTo>
                  <a:pt x="21600" y="1613"/>
                </a:lnTo>
                <a:cubicBezTo>
                  <a:pt x="21600" y="723"/>
                  <a:pt x="21065" y="0"/>
                  <a:pt x="20406" y="0"/>
                </a:cubicBezTo>
                <a:lnTo>
                  <a:pt x="1194" y="0"/>
                </a:lnTo>
                <a:close/>
              </a:path>
            </a:pathLst>
          </a:custGeom>
          <a:ln w="12700">
            <a:miter lim="400000"/>
          </a:ln>
          <a:effectLst>
            <a:outerShdw blurRad="190500" dist="38100" dir="5400000" rotWithShape="0">
              <a:srgbClr val="000000">
                <a:alpha val="20136"/>
              </a:srgbClr>
            </a:outerShdw>
          </a:effectLst>
        </p:spPr>
      </p:pic>
      <p:sp>
        <p:nvSpPr>
          <p:cNvPr id="216" name="60"/>
          <p:cNvSpPr txBox="1"/>
          <p:nvPr/>
        </p:nvSpPr>
        <p:spPr>
          <a:xfrm>
            <a:off x="9854489" y="539873"/>
            <a:ext cx="1460261" cy="155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lnSpc>
                <a:spcPct val="50000"/>
              </a:lnSpc>
              <a:defRPr sz="9600" b="1">
                <a:solidFill>
                  <a:srgbClr val="FFFFFF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60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87078" y="5790727"/>
            <a:ext cx="1277807" cy="943708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extBox 5"/>
          <p:cNvSpPr txBox="1"/>
          <p:nvPr/>
        </p:nvSpPr>
        <p:spPr>
          <a:xfrm>
            <a:off x="549257" y="500559"/>
            <a:ext cx="8011994" cy="870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2400"/>
              </a:spcBef>
              <a:defRPr sz="2400" b="1">
                <a:solidFill>
                  <a:srgbClr val="006AB7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t>Виды электронных образовательных материалов Библиотеки ЦОК</a:t>
            </a:r>
          </a:p>
        </p:txBody>
      </p:sp>
      <p:sp>
        <p:nvSpPr>
          <p:cNvPr id="220" name="TextBox 7"/>
          <p:cNvSpPr txBox="1"/>
          <p:nvPr/>
        </p:nvSpPr>
        <p:spPr>
          <a:xfrm>
            <a:off x="9370444" y="3204378"/>
            <a:ext cx="2428356" cy="2971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6AB7"/>
              </a:buClr>
              <a:buSzPct val="120000"/>
              <a:buFont typeface="Arial"/>
              <a:buChar char="•"/>
              <a:defRPr sz="2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Видеоролики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6AB7"/>
              </a:buClr>
              <a:buSzPct val="120000"/>
              <a:buFont typeface="Arial"/>
              <a:buChar char="•"/>
              <a:defRPr sz="2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Галерея изображений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6AB7"/>
              </a:buClr>
              <a:buSzPct val="120000"/>
              <a:buFont typeface="Arial"/>
              <a:buChar char="•"/>
              <a:defRPr sz="2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Интерактивные инфографики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6AB7"/>
              </a:buClr>
              <a:buSzPct val="120000"/>
              <a:buFont typeface="Arial"/>
              <a:buChar char="•"/>
              <a:defRPr sz="2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Подкасты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6AB7"/>
              </a:buClr>
              <a:buSzPct val="120000"/>
              <a:buFont typeface="Arial"/>
              <a:buChar char="•"/>
              <a:defRPr sz="2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Схемы, диаграммы, графики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rgbClr val="006AB7"/>
              </a:buClr>
              <a:buSzPct val="120000"/>
              <a:buFont typeface="Arial"/>
              <a:buChar char="•"/>
              <a:defRPr sz="2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и другие</a:t>
            </a:r>
          </a:p>
        </p:txBody>
      </p:sp>
      <p:grpSp>
        <p:nvGrpSpPr>
          <p:cNvPr id="223" name="Группа 12"/>
          <p:cNvGrpSpPr/>
          <p:nvPr/>
        </p:nvGrpSpPr>
        <p:grpSpPr>
          <a:xfrm>
            <a:off x="9370440" y="51519"/>
            <a:ext cx="2272301" cy="2489687"/>
            <a:chOff x="-1" y="-449041"/>
            <a:chExt cx="2272299" cy="2489686"/>
          </a:xfrm>
        </p:grpSpPr>
        <p:sp>
          <p:nvSpPr>
            <p:cNvPr id="221" name="Овал 2"/>
            <p:cNvSpPr/>
            <p:nvPr/>
          </p:nvSpPr>
          <p:spPr>
            <a:xfrm>
              <a:off x="-1" y="-449041"/>
              <a:ext cx="2269775" cy="2269774"/>
            </a:xfrm>
            <a:prstGeom prst="ellipse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2" name="TextBox 10"/>
            <p:cNvSpPr txBox="1"/>
            <p:nvPr/>
          </p:nvSpPr>
          <p:spPr>
            <a:xfrm>
              <a:off x="-1" y="609356"/>
              <a:ext cx="2272299" cy="1431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lnSpc>
                  <a:spcPct val="50000"/>
                </a:lnSpc>
                <a:defRPr sz="9600" b="1">
                  <a:solidFill>
                    <a:srgbClr val="FFFFFF"/>
                  </a:solidFill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r>
                <a:t/>
              </a:r>
              <a:br/>
              <a:r>
                <a:rPr sz="4000" dirty="0" err="1"/>
                <a:t>типов</a:t>
              </a:r>
              <a:endParaRPr sz="4000" dirty="0"/>
            </a:p>
          </p:txBody>
        </p:sp>
      </p:grpSp>
      <p:pic>
        <p:nvPicPr>
          <p:cNvPr id="224" name="Рисунок 6" descr="Рисунок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7375" y="1634725"/>
            <a:ext cx="4035151" cy="2269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Рисунок 8" descr="Рисунок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59125" y="1634725"/>
            <a:ext cx="4035153" cy="2271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Рисунок 9" descr="Рисунок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7375" y="4148035"/>
            <a:ext cx="4035151" cy="2271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Рисунок 11" descr="Рисунок 1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59125" y="4139850"/>
            <a:ext cx="4035155" cy="227940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TextBox 14"/>
          <p:cNvSpPr txBox="1"/>
          <p:nvPr/>
        </p:nvSpPr>
        <p:spPr>
          <a:xfrm>
            <a:off x="942260" y="-1367028"/>
            <a:ext cx="6502241" cy="622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1071899">
              <a:lnSpc>
                <a:spcPct val="90000"/>
              </a:lnSpc>
              <a:defRPr b="1">
                <a:solidFill>
                  <a:srgbClr val="1F75C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t>ВИДЫ ЭЛЕКТРОННЫХ ОБРАЗОВАТЕЛЬНЫХ МАТЕРИАЛОВ БИБЛИОТЕКИ</a:t>
            </a:r>
          </a:p>
        </p:txBody>
      </p:sp>
      <p:sp>
        <p:nvSpPr>
          <p:cNvPr id="229" name="60"/>
          <p:cNvSpPr txBox="1"/>
          <p:nvPr/>
        </p:nvSpPr>
        <p:spPr>
          <a:xfrm>
            <a:off x="9776460" y="636517"/>
            <a:ext cx="1460261" cy="155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lnSpc>
                <a:spcPct val="50000"/>
              </a:lnSpc>
              <a:defRPr sz="9600" b="1">
                <a:solidFill>
                  <a:srgbClr val="FFFFFF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60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Скругленный прямоугольник 13"/>
          <p:cNvSpPr/>
          <p:nvPr/>
        </p:nvSpPr>
        <p:spPr>
          <a:xfrm>
            <a:off x="503535" y="3319462"/>
            <a:ext cx="3445131" cy="1240132"/>
          </a:xfrm>
          <a:prstGeom prst="roundRect">
            <a:avLst>
              <a:gd name="adj" fmla="val 9813"/>
            </a:avLst>
          </a:prstGeom>
          <a:solidFill>
            <a:srgbClr val="DEEB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006AB7"/>
                </a:solidFill>
              </a:defRPr>
            </a:pPr>
            <a:endParaRPr/>
          </a:p>
        </p:txBody>
      </p:sp>
      <p:pic>
        <p:nvPicPr>
          <p:cNvPr id="268" name="Рисунок 11" descr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87078" y="5790724"/>
            <a:ext cx="1277804" cy="943707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Rectangle 1344"/>
          <p:cNvSpPr txBox="1"/>
          <p:nvPr/>
        </p:nvSpPr>
        <p:spPr>
          <a:xfrm>
            <a:off x="735413" y="3665027"/>
            <a:ext cx="298137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11914">
              <a:spcBef>
                <a:spcPts val="1100"/>
              </a:spcBef>
              <a:defRPr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Распределение по годам обучения</a:t>
            </a:r>
          </a:p>
        </p:txBody>
      </p:sp>
      <p:sp>
        <p:nvSpPr>
          <p:cNvPr id="270" name="TextBox 24"/>
          <p:cNvSpPr txBox="1"/>
          <p:nvPr/>
        </p:nvSpPr>
        <p:spPr>
          <a:xfrm>
            <a:off x="235566" y="383188"/>
            <a:ext cx="7751913" cy="477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2300"/>
              </a:spcBef>
              <a:defRPr sz="2400" b="1">
                <a:solidFill>
                  <a:srgbClr val="006AB7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t>Библиотека цифрового образовательного контента</a:t>
            </a:r>
          </a:p>
        </p:txBody>
      </p:sp>
      <p:pic>
        <p:nvPicPr>
          <p:cNvPr id="271" name="image14.png" descr="image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16071" y="1396999"/>
            <a:ext cx="7559858" cy="1731435"/>
          </a:xfrm>
          <a:prstGeom prst="rect">
            <a:avLst/>
          </a:prstGeom>
          <a:ln w="6349">
            <a:solidFill>
              <a:srgbClr val="2F5496"/>
            </a:solidFill>
          </a:ln>
        </p:spPr>
      </p:pic>
      <p:pic>
        <p:nvPicPr>
          <p:cNvPr id="272" name="image15.png" descr="image15.png"/>
          <p:cNvPicPr>
            <a:picLocks noChangeAspect="1"/>
          </p:cNvPicPr>
          <p:nvPr/>
        </p:nvPicPr>
        <p:blipFill>
          <a:blip r:embed="rId4">
            <a:extLst/>
          </a:blip>
          <a:srcRect t="6284" b="3893"/>
          <a:stretch>
            <a:fillRect/>
          </a:stretch>
        </p:blipFill>
        <p:spPr>
          <a:xfrm>
            <a:off x="2495213" y="4706827"/>
            <a:ext cx="7201573" cy="1738422"/>
          </a:xfrm>
          <a:prstGeom prst="rect">
            <a:avLst/>
          </a:prstGeom>
          <a:ln w="6349">
            <a:solidFill>
              <a:srgbClr val="2F5496"/>
            </a:solidFill>
          </a:ln>
        </p:spPr>
      </p:pic>
      <p:sp>
        <p:nvSpPr>
          <p:cNvPr id="273" name="Скругленный прямоугольник 13"/>
          <p:cNvSpPr/>
          <p:nvPr/>
        </p:nvSpPr>
        <p:spPr>
          <a:xfrm>
            <a:off x="4477832" y="3319462"/>
            <a:ext cx="3291419" cy="1240130"/>
          </a:xfrm>
          <a:prstGeom prst="roundRect">
            <a:avLst>
              <a:gd name="adj" fmla="val 9813"/>
            </a:avLst>
          </a:prstGeom>
          <a:solidFill>
            <a:srgbClr val="DEEB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006AB7"/>
                </a:solidFill>
              </a:defRPr>
            </a:pPr>
            <a:endParaRPr/>
          </a:p>
        </p:txBody>
      </p:sp>
      <p:sp>
        <p:nvSpPr>
          <p:cNvPr id="274" name="Скругленный прямоугольник 13"/>
          <p:cNvSpPr/>
          <p:nvPr/>
        </p:nvSpPr>
        <p:spPr>
          <a:xfrm>
            <a:off x="8346888" y="3319462"/>
            <a:ext cx="3226011" cy="1240130"/>
          </a:xfrm>
          <a:prstGeom prst="roundRect">
            <a:avLst>
              <a:gd name="adj" fmla="val 9813"/>
            </a:avLst>
          </a:prstGeom>
          <a:solidFill>
            <a:srgbClr val="DEEB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006AB7"/>
                </a:solidFill>
              </a:defRPr>
            </a:pPr>
            <a:endParaRPr/>
          </a:p>
        </p:txBody>
      </p:sp>
      <p:sp>
        <p:nvSpPr>
          <p:cNvPr id="275" name="Rectangle 1344"/>
          <p:cNvSpPr txBox="1"/>
          <p:nvPr/>
        </p:nvSpPr>
        <p:spPr>
          <a:xfrm>
            <a:off x="4605854" y="3710802"/>
            <a:ext cx="29813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11914">
              <a:spcBef>
                <a:spcPts val="1100"/>
              </a:spcBef>
              <a:defRPr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Поиск по теме урока и базовым понятиям</a:t>
            </a:r>
          </a:p>
        </p:txBody>
      </p:sp>
      <p:sp>
        <p:nvSpPr>
          <p:cNvPr id="276" name="Rectangle 1344"/>
          <p:cNvSpPr txBox="1"/>
          <p:nvPr/>
        </p:nvSpPr>
        <p:spPr>
          <a:xfrm>
            <a:off x="8469207" y="3665027"/>
            <a:ext cx="298137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11914">
              <a:spcBef>
                <a:spcPts val="1100"/>
              </a:spcBef>
              <a:defRPr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Возможность экспортировать список тем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A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2994" y="407772"/>
            <a:ext cx="3805883" cy="111698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Box 5"/>
          <p:cNvSpPr txBox="1"/>
          <p:nvPr/>
        </p:nvSpPr>
        <p:spPr>
          <a:xfrm>
            <a:off x="624562" y="406187"/>
            <a:ext cx="8379589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lang="ru-RU" sz="4800" dirty="0" smtClean="0"/>
              <a:t>Чат методической поддержки </a:t>
            </a:r>
            <a:endParaRPr sz="4800" dirty="0"/>
          </a:p>
        </p:txBody>
      </p:sp>
      <p:pic>
        <p:nvPicPr>
          <p:cNvPr id="97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rcRect l="23717" t="20301" r="23181" b="25509"/>
          <a:stretch>
            <a:fillRect/>
          </a:stretch>
        </p:blipFill>
        <p:spPr>
          <a:xfrm>
            <a:off x="8454558" y="3573462"/>
            <a:ext cx="5231252" cy="3720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Рисунок 9" descr="Рисунок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61502" y="3936998"/>
            <a:ext cx="3556501" cy="2601049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10"/>
          <p:cNvSpPr txBox="1"/>
          <p:nvPr/>
        </p:nvSpPr>
        <p:spPr>
          <a:xfrm>
            <a:off x="303725" y="5522386"/>
            <a:ext cx="700808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endParaRPr dirty="0"/>
          </a:p>
        </p:txBody>
      </p:sp>
      <p:pic>
        <p:nvPicPr>
          <p:cNvPr id="100" name="IMG_0267.png" descr="IMG_026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52766" y="406187"/>
            <a:ext cx="708368" cy="1260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" y="2187296"/>
            <a:ext cx="4448287" cy="44482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502" y="3936998"/>
            <a:ext cx="3507825" cy="259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47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4581" y="328742"/>
            <a:ext cx="6923020" cy="37229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использования контента для проведения урока</a:t>
            </a: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2001520" y="1127760"/>
          <a:ext cx="8869680" cy="5401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39CD2A-3941-1513-98ED-CEBB9E374723}"/>
              </a:ext>
            </a:extLst>
          </p:cNvPr>
          <p:cNvSpPr txBox="1"/>
          <p:nvPr/>
        </p:nvSpPr>
        <p:spPr>
          <a:xfrm rot="17944426">
            <a:off x="1454159" y="3026193"/>
            <a:ext cx="3851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36FE4"/>
                </a:solidFill>
              </a:rPr>
              <a:t>+ игровая деятельность на уроке</a:t>
            </a:r>
          </a:p>
        </p:txBody>
      </p:sp>
    </p:spTree>
    <p:extLst>
      <p:ext uri="{BB962C8B-B14F-4D97-AF65-F5344CB8AC3E}">
        <p14:creationId xmlns:p14="http://schemas.microsoft.com/office/powerpoint/2010/main" val="25315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Box 10"/>
          <p:cNvSpPr txBox="1"/>
          <p:nvPr/>
        </p:nvSpPr>
        <p:spPr>
          <a:xfrm>
            <a:off x="324082" y="107644"/>
            <a:ext cx="11597025" cy="139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400"/>
              </a:spcBef>
              <a:defRPr sz="2400" b="1">
                <a:solidFill>
                  <a:srgbClr val="006AB7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t>Авторы</a:t>
            </a:r>
          </a:p>
          <a:p>
            <a:pPr>
              <a:defRPr sz="2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В разработке цифрового образовательного контента принимают участие </a:t>
            </a:r>
            <a:r>
              <a:rPr b="1"/>
              <a:t>ведущие российские учителя</a:t>
            </a:r>
            <a:r>
              <a:t>, </a:t>
            </a:r>
            <a:r>
              <a:rPr spc="-9"/>
              <a:t>имеющие опыт в создании электронных образовательных материалов, методисты, научные сотрудники вузов.</a:t>
            </a:r>
          </a:p>
        </p:txBody>
      </p:sp>
      <p:pic>
        <p:nvPicPr>
          <p:cNvPr id="232" name="Рисунок 11" descr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87078" y="5790727"/>
            <a:ext cx="1277807" cy="943708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Google Shape;160;p5"/>
          <p:cNvSpPr txBox="1"/>
          <p:nvPr/>
        </p:nvSpPr>
        <p:spPr>
          <a:xfrm>
            <a:off x="4226871" y="5354470"/>
            <a:ext cx="7152180" cy="105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3200" b="1">
                <a:solidFill>
                  <a:srgbClr val="00B0F0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130</a:t>
            </a:r>
            <a:r>
              <a:rPr>
                <a:solidFill>
                  <a:srgbClr val="FFFFFF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АВТОРОВ В 2024 ГОДУ </a:t>
            </a:r>
          </a:p>
          <a:p>
            <a:pPr>
              <a:defRPr sz="3200" b="1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ВСЕГО</a:t>
            </a:r>
            <a:r>
              <a:rPr>
                <a:solidFill>
                  <a:srgbClr val="FFFFFF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&gt; 400 </a:t>
            </a:r>
            <a:r>
              <a:t>АВТОРОВ</a:t>
            </a:r>
          </a:p>
        </p:txBody>
      </p:sp>
      <p:sp>
        <p:nvSpPr>
          <p:cNvPr id="234" name="Скругленный прямоугольник 2"/>
          <p:cNvSpPr/>
          <p:nvPr/>
        </p:nvSpPr>
        <p:spPr>
          <a:xfrm>
            <a:off x="605877" y="2055738"/>
            <a:ext cx="3548113" cy="1415500"/>
          </a:xfrm>
          <a:prstGeom prst="roundRect">
            <a:avLst>
              <a:gd name="adj" fmla="val 1038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5" name="TextBox 98"/>
          <p:cNvSpPr txBox="1"/>
          <p:nvPr/>
        </p:nvSpPr>
        <p:spPr>
          <a:xfrm>
            <a:off x="1872325" y="2082768"/>
            <a:ext cx="2058216" cy="1361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defRPr sz="1400" b="1">
                <a:solidFill>
                  <a:srgbClr val="006AB7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Чертов Виктор Федорович</a:t>
            </a:r>
            <a:endParaRPr>
              <a:latin typeface="DIN Pro Condensed Medium"/>
              <a:ea typeface="DIN Pro Condensed Medium"/>
              <a:cs typeface="DIN Pro Condensed Medium"/>
              <a:sym typeface="DIN Pro Condensed Medium"/>
            </a:endParaRPr>
          </a:p>
          <a:p>
            <a:pPr>
              <a:spcBef>
                <a:spcPts val="600"/>
              </a:spcBef>
              <a:defRPr sz="1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Профессор, доктор педагогических наук, главный редактор журнала «Литература </a:t>
            </a:r>
            <a:br/>
            <a:r>
              <a:t>в школе», автор УМК по литературе</a:t>
            </a:r>
          </a:p>
        </p:txBody>
      </p:sp>
      <p:sp>
        <p:nvSpPr>
          <p:cNvPr id="236" name="TextBox 99"/>
          <p:cNvSpPr txBox="1"/>
          <p:nvPr/>
        </p:nvSpPr>
        <p:spPr>
          <a:xfrm>
            <a:off x="822197" y="3197112"/>
            <a:ext cx="874099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900" b="1">
                <a:solidFill>
                  <a:srgbClr val="006AB7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Литература</a:t>
            </a:r>
          </a:p>
        </p:txBody>
      </p:sp>
      <p:pic>
        <p:nvPicPr>
          <p:cNvPr id="237" name="Google Shape;164;p5" descr="Google Shape;164;p5"/>
          <p:cNvPicPr>
            <a:picLocks noChangeAspect="1"/>
          </p:cNvPicPr>
          <p:nvPr/>
        </p:nvPicPr>
        <p:blipFill>
          <a:blip r:embed="rId3">
            <a:extLst/>
          </a:blip>
          <a:srcRect r="18" b="18"/>
          <a:stretch>
            <a:fillRect/>
          </a:stretch>
        </p:blipFill>
        <p:spPr>
          <a:xfrm>
            <a:off x="790904" y="2238668"/>
            <a:ext cx="935833" cy="935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4" y="0"/>
                  <a:pt x="0" y="4834"/>
                  <a:pt x="0" y="10800"/>
                </a:cubicBezTo>
                <a:cubicBezTo>
                  <a:pt x="0" y="16766"/>
                  <a:pt x="4834" y="21600"/>
                  <a:pt x="10800" y="21600"/>
                </a:cubicBezTo>
                <a:cubicBezTo>
                  <a:pt x="16766" y="21600"/>
                  <a:pt x="21600" y="16766"/>
                  <a:pt x="21600" y="10800"/>
                </a:cubicBezTo>
                <a:cubicBezTo>
                  <a:pt x="21600" y="4834"/>
                  <a:pt x="16766" y="0"/>
                  <a:pt x="10800" y="0"/>
                </a:cubicBezTo>
                <a:close/>
              </a:path>
            </a:pathLst>
          </a:custGeom>
          <a:ln w="19050">
            <a:solidFill>
              <a:srgbClr val="006AB7"/>
            </a:solidFill>
          </a:ln>
        </p:spPr>
      </p:pic>
      <p:sp>
        <p:nvSpPr>
          <p:cNvPr id="238" name="Скругленный прямоугольник 100"/>
          <p:cNvSpPr/>
          <p:nvPr/>
        </p:nvSpPr>
        <p:spPr>
          <a:xfrm>
            <a:off x="4348538" y="2055738"/>
            <a:ext cx="3548113" cy="1415500"/>
          </a:xfrm>
          <a:prstGeom prst="roundRect">
            <a:avLst>
              <a:gd name="adj" fmla="val 1038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9" name="TextBox 101"/>
          <p:cNvSpPr txBox="1"/>
          <p:nvPr/>
        </p:nvSpPr>
        <p:spPr>
          <a:xfrm>
            <a:off x="5614985" y="2158968"/>
            <a:ext cx="2058217" cy="1132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defRPr sz="1400" b="1">
                <a:solidFill>
                  <a:srgbClr val="006AB7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Логинова Ольга Николаевна</a:t>
            </a:r>
          </a:p>
          <a:p>
            <a:pPr>
              <a:defRPr sz="1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Кандидат педагогических наук, </a:t>
            </a:r>
          </a:p>
          <a:p>
            <a:pPr>
              <a:defRPr sz="1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автор-разработчик учебных и методических материалов по технологии</a:t>
            </a:r>
          </a:p>
        </p:txBody>
      </p:sp>
      <p:grpSp>
        <p:nvGrpSpPr>
          <p:cNvPr id="242" name="Google Shape;174;p5"/>
          <p:cNvGrpSpPr/>
          <p:nvPr/>
        </p:nvGrpSpPr>
        <p:grpSpPr>
          <a:xfrm>
            <a:off x="4533565" y="2238667"/>
            <a:ext cx="936003" cy="936003"/>
            <a:chOff x="0" y="0"/>
            <a:chExt cx="936002" cy="936002"/>
          </a:xfrm>
        </p:grpSpPr>
        <p:sp>
          <p:nvSpPr>
            <p:cNvPr id="240" name="Фигура"/>
            <p:cNvSpPr/>
            <p:nvPr/>
          </p:nvSpPr>
          <p:spPr>
            <a:xfrm>
              <a:off x="0" y="0"/>
              <a:ext cx="936002" cy="936002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5000">
                  <a:srgbClr val="0070C0"/>
                </a:gs>
                <a:gs pos="100000">
                  <a:srgbClr val="1B328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241" name="image8.png" descr="image8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r="18" b="18"/>
            <a:stretch>
              <a:fillRect/>
            </a:stretch>
          </p:blipFill>
          <p:spPr>
            <a:xfrm>
              <a:off x="-1" y="-1"/>
              <a:ext cx="935833" cy="93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6"/>
                    <a:pt x="4834" y="21600"/>
                    <a:pt x="10800" y="21600"/>
                  </a:cubicBezTo>
                  <a:cubicBezTo>
                    <a:pt x="16766" y="21600"/>
                    <a:pt x="21600" y="16766"/>
                    <a:pt x="21600" y="10800"/>
                  </a:cubicBezTo>
                  <a:cubicBezTo>
                    <a:pt x="21600" y="4834"/>
                    <a:pt x="16766" y="0"/>
                    <a:pt x="10800" y="0"/>
                  </a:cubicBezTo>
                  <a:close/>
                </a:path>
              </a:pathLst>
            </a:custGeom>
            <a:ln w="19050" cap="flat">
              <a:solidFill>
                <a:srgbClr val="006AB7"/>
              </a:solidFill>
              <a:prstDash val="solid"/>
              <a:miter lim="8000"/>
            </a:ln>
            <a:effectLst/>
          </p:spPr>
        </p:pic>
      </p:grpSp>
      <p:sp>
        <p:nvSpPr>
          <p:cNvPr id="243" name="TextBox 102"/>
          <p:cNvSpPr txBox="1"/>
          <p:nvPr/>
        </p:nvSpPr>
        <p:spPr>
          <a:xfrm>
            <a:off x="4399212" y="3197112"/>
            <a:ext cx="1204708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900" b="1">
                <a:solidFill>
                  <a:srgbClr val="006AB7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Труд (технология)</a:t>
            </a:r>
          </a:p>
        </p:txBody>
      </p:sp>
      <p:sp>
        <p:nvSpPr>
          <p:cNvPr id="244" name="Скругленный прямоугольник 104"/>
          <p:cNvSpPr/>
          <p:nvPr/>
        </p:nvSpPr>
        <p:spPr>
          <a:xfrm>
            <a:off x="8091199" y="2055738"/>
            <a:ext cx="3548115" cy="1415500"/>
          </a:xfrm>
          <a:prstGeom prst="roundRect">
            <a:avLst>
              <a:gd name="adj" fmla="val 1038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5" name="TextBox 105"/>
          <p:cNvSpPr txBox="1"/>
          <p:nvPr/>
        </p:nvSpPr>
        <p:spPr>
          <a:xfrm>
            <a:off x="9357645" y="2074772"/>
            <a:ext cx="2058216" cy="128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defRPr sz="1400" b="1">
                <a:solidFill>
                  <a:srgbClr val="006AB7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Журавлева Ольга Николаевна </a:t>
            </a:r>
          </a:p>
          <a:p>
            <a:pPr>
              <a:defRPr sz="1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Доктор педагогических наук, доцент, автор федеральных учебников</a:t>
            </a:r>
            <a:br/>
            <a:r>
              <a:t>и методических пособий по Истории России</a:t>
            </a:r>
          </a:p>
        </p:txBody>
      </p:sp>
      <p:pic>
        <p:nvPicPr>
          <p:cNvPr id="246" name="Рисунок 6" descr="Рисунок 6"/>
          <p:cNvPicPr>
            <a:picLocks noChangeAspect="1"/>
          </p:cNvPicPr>
          <p:nvPr/>
        </p:nvPicPr>
        <p:blipFill>
          <a:blip r:embed="rId5">
            <a:extLst/>
          </a:blip>
          <a:srcRect r="18" b="18"/>
          <a:stretch>
            <a:fillRect/>
          </a:stretch>
        </p:blipFill>
        <p:spPr>
          <a:xfrm>
            <a:off x="8276227" y="2238668"/>
            <a:ext cx="935832" cy="935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4" y="0"/>
                  <a:pt x="0" y="4834"/>
                  <a:pt x="0" y="10800"/>
                </a:cubicBezTo>
                <a:cubicBezTo>
                  <a:pt x="0" y="16766"/>
                  <a:pt x="4834" y="21600"/>
                  <a:pt x="10800" y="21600"/>
                </a:cubicBezTo>
                <a:cubicBezTo>
                  <a:pt x="16766" y="21600"/>
                  <a:pt x="21600" y="16766"/>
                  <a:pt x="21600" y="10800"/>
                </a:cubicBezTo>
                <a:cubicBezTo>
                  <a:pt x="21600" y="4834"/>
                  <a:pt x="16766" y="0"/>
                  <a:pt x="10800" y="0"/>
                </a:cubicBezTo>
                <a:close/>
              </a:path>
            </a:pathLst>
          </a:custGeom>
          <a:ln w="19050">
            <a:solidFill>
              <a:srgbClr val="006AB7"/>
            </a:solidFill>
          </a:ln>
        </p:spPr>
      </p:pic>
      <p:sp>
        <p:nvSpPr>
          <p:cNvPr id="247" name="TextBox 106"/>
          <p:cNvSpPr txBox="1"/>
          <p:nvPr/>
        </p:nvSpPr>
        <p:spPr>
          <a:xfrm>
            <a:off x="7933935" y="3143232"/>
            <a:ext cx="16205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900" b="1">
                <a:solidFill>
                  <a:srgbClr val="006AB7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История России,</a:t>
            </a:r>
            <a:br/>
            <a:r>
              <a:t>Всеобщая история</a:t>
            </a:r>
          </a:p>
        </p:txBody>
      </p:sp>
      <p:sp>
        <p:nvSpPr>
          <p:cNvPr id="248" name="Скругленный прямоугольник 108"/>
          <p:cNvSpPr/>
          <p:nvPr/>
        </p:nvSpPr>
        <p:spPr>
          <a:xfrm>
            <a:off x="8091199" y="3626086"/>
            <a:ext cx="3548115" cy="1415499"/>
          </a:xfrm>
          <a:prstGeom prst="roundRect">
            <a:avLst>
              <a:gd name="adj" fmla="val 1038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51" name="Google Shape;171;p5"/>
          <p:cNvGrpSpPr/>
          <p:nvPr/>
        </p:nvGrpSpPr>
        <p:grpSpPr>
          <a:xfrm>
            <a:off x="8276226" y="3809016"/>
            <a:ext cx="932260" cy="936004"/>
            <a:chOff x="-1" y="0"/>
            <a:chExt cx="932259" cy="936002"/>
          </a:xfrm>
        </p:grpSpPr>
        <p:sp>
          <p:nvSpPr>
            <p:cNvPr id="249" name="Фигура"/>
            <p:cNvSpPr/>
            <p:nvPr/>
          </p:nvSpPr>
          <p:spPr>
            <a:xfrm>
              <a:off x="0" y="0"/>
              <a:ext cx="932167" cy="936002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5000">
                  <a:srgbClr val="0070C0"/>
                </a:gs>
                <a:gs pos="100000">
                  <a:srgbClr val="1B3281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250" name="image10.png" descr="image10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4896" t="4011" r="2259" b="22909"/>
            <a:stretch>
              <a:fillRect/>
            </a:stretch>
          </p:blipFill>
          <p:spPr>
            <a:xfrm>
              <a:off x="-2" y="-1"/>
              <a:ext cx="932261" cy="935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5" y="0"/>
                  </a:moveTo>
                  <a:cubicBezTo>
                    <a:pt x="4831" y="0"/>
                    <a:pt x="0" y="4834"/>
                    <a:pt x="0" y="10800"/>
                  </a:cubicBezTo>
                  <a:cubicBezTo>
                    <a:pt x="0" y="16766"/>
                    <a:pt x="4831" y="21600"/>
                    <a:pt x="10795" y="21600"/>
                  </a:cubicBezTo>
                  <a:cubicBezTo>
                    <a:pt x="16759" y="21600"/>
                    <a:pt x="21600" y="16766"/>
                    <a:pt x="21600" y="10800"/>
                  </a:cubicBezTo>
                  <a:cubicBezTo>
                    <a:pt x="21600" y="4834"/>
                    <a:pt x="16759" y="0"/>
                    <a:pt x="10795" y="0"/>
                  </a:cubicBezTo>
                  <a:close/>
                </a:path>
              </a:pathLst>
            </a:custGeom>
            <a:ln w="19050" cap="flat">
              <a:solidFill>
                <a:srgbClr val="006AB7"/>
              </a:solidFill>
              <a:prstDash val="solid"/>
              <a:miter lim="8000"/>
            </a:ln>
            <a:effectLst/>
          </p:spPr>
        </p:pic>
      </p:grpSp>
      <p:sp>
        <p:nvSpPr>
          <p:cNvPr id="252" name="TextBox 109"/>
          <p:cNvSpPr txBox="1"/>
          <p:nvPr/>
        </p:nvSpPr>
        <p:spPr>
          <a:xfrm>
            <a:off x="9307135" y="3606849"/>
            <a:ext cx="2246932" cy="128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defRPr sz="1400" b="1">
                <a:solidFill>
                  <a:srgbClr val="006AB7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Трифонова Людмила Борисовна </a:t>
            </a:r>
          </a:p>
          <a:p>
            <a:pPr>
              <a:defRPr sz="1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Кандидат педагогических наук</a:t>
            </a:r>
          </a:p>
          <a:p>
            <a:pPr>
              <a:defRPr sz="1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Председатель Ассоциации учителей физики, председатель предметной комиссии ОГЭ по физике Томской области</a:t>
            </a:r>
          </a:p>
        </p:txBody>
      </p:sp>
      <p:sp>
        <p:nvSpPr>
          <p:cNvPr id="253" name="TextBox 111"/>
          <p:cNvSpPr txBox="1"/>
          <p:nvPr/>
        </p:nvSpPr>
        <p:spPr>
          <a:xfrm>
            <a:off x="7933935" y="4767461"/>
            <a:ext cx="1620581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900" b="1">
                <a:solidFill>
                  <a:srgbClr val="006AB7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Физика</a:t>
            </a:r>
          </a:p>
        </p:txBody>
      </p:sp>
      <p:sp>
        <p:nvSpPr>
          <p:cNvPr id="254" name="Скругленный прямоугольник 112"/>
          <p:cNvSpPr/>
          <p:nvPr/>
        </p:nvSpPr>
        <p:spPr>
          <a:xfrm>
            <a:off x="4348538" y="3618781"/>
            <a:ext cx="3548113" cy="1415500"/>
          </a:xfrm>
          <a:prstGeom prst="roundRect">
            <a:avLst>
              <a:gd name="adj" fmla="val 1038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5" name="TextBox 113"/>
          <p:cNvSpPr txBox="1"/>
          <p:nvPr/>
        </p:nvSpPr>
        <p:spPr>
          <a:xfrm>
            <a:off x="5614985" y="3729316"/>
            <a:ext cx="2058217" cy="1132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defRPr sz="1400" b="1">
                <a:solidFill>
                  <a:srgbClr val="006AB7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Босова Людмила Леонидовна</a:t>
            </a:r>
          </a:p>
          <a:p>
            <a:pPr>
              <a:defRPr sz="1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Доктор педагогических наук, заслуженный учитель РФ, автор УМК по информатике для основной и старшей школы</a:t>
            </a:r>
          </a:p>
        </p:txBody>
      </p:sp>
      <p:pic>
        <p:nvPicPr>
          <p:cNvPr id="256" name="Рисунок 5" descr="Рисунок 5"/>
          <p:cNvPicPr>
            <a:picLocks noChangeAspect="1"/>
          </p:cNvPicPr>
          <p:nvPr/>
        </p:nvPicPr>
        <p:blipFill>
          <a:blip r:embed="rId7">
            <a:extLst/>
          </a:blip>
          <a:srcRect r="18" b="18"/>
          <a:stretch>
            <a:fillRect/>
          </a:stretch>
        </p:blipFill>
        <p:spPr>
          <a:xfrm>
            <a:off x="4529730" y="3815374"/>
            <a:ext cx="935832" cy="935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4" y="0"/>
                  <a:pt x="0" y="4834"/>
                  <a:pt x="0" y="10800"/>
                </a:cubicBezTo>
                <a:cubicBezTo>
                  <a:pt x="0" y="16766"/>
                  <a:pt x="4834" y="21600"/>
                  <a:pt x="10800" y="21600"/>
                </a:cubicBezTo>
                <a:cubicBezTo>
                  <a:pt x="16766" y="21600"/>
                  <a:pt x="21600" y="16766"/>
                  <a:pt x="21600" y="10800"/>
                </a:cubicBezTo>
                <a:cubicBezTo>
                  <a:pt x="21600" y="4834"/>
                  <a:pt x="16766" y="0"/>
                  <a:pt x="10800" y="0"/>
                </a:cubicBezTo>
                <a:close/>
              </a:path>
            </a:pathLst>
          </a:custGeom>
          <a:ln w="19050">
            <a:solidFill>
              <a:srgbClr val="006AB7"/>
            </a:solidFill>
          </a:ln>
        </p:spPr>
      </p:pic>
      <p:sp>
        <p:nvSpPr>
          <p:cNvPr id="257" name="TextBox 115"/>
          <p:cNvSpPr txBox="1"/>
          <p:nvPr/>
        </p:nvSpPr>
        <p:spPr>
          <a:xfrm>
            <a:off x="4499397" y="4767461"/>
            <a:ext cx="1004339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900" b="1">
                <a:solidFill>
                  <a:srgbClr val="006AB7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Информатика</a:t>
            </a:r>
          </a:p>
        </p:txBody>
      </p:sp>
      <p:sp>
        <p:nvSpPr>
          <p:cNvPr id="258" name="Скругленный прямоугольник 117"/>
          <p:cNvSpPr/>
          <p:nvPr/>
        </p:nvSpPr>
        <p:spPr>
          <a:xfrm>
            <a:off x="594222" y="3618781"/>
            <a:ext cx="3548113" cy="1415500"/>
          </a:xfrm>
          <a:prstGeom prst="roundRect">
            <a:avLst>
              <a:gd name="adj" fmla="val 1038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9" name="TextBox 118"/>
          <p:cNvSpPr txBox="1"/>
          <p:nvPr/>
        </p:nvSpPr>
        <p:spPr>
          <a:xfrm>
            <a:off x="1825169" y="3729316"/>
            <a:ext cx="2155882" cy="1132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defRPr sz="1400" b="1">
                <a:solidFill>
                  <a:srgbClr val="006AB7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Сергеева Татьяна Федоровна</a:t>
            </a:r>
          </a:p>
          <a:p>
            <a:pPr>
              <a:defRPr sz="1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Доктор педагогических наук, отличник народного просвещения, автор пособий</a:t>
            </a:r>
            <a:br/>
            <a:r>
              <a:t>по функциональной грамотности</a:t>
            </a:r>
          </a:p>
        </p:txBody>
      </p:sp>
      <p:pic>
        <p:nvPicPr>
          <p:cNvPr id="260" name="Рисунок 8" descr="Рисунок 8"/>
          <p:cNvPicPr>
            <a:picLocks noChangeAspect="1"/>
          </p:cNvPicPr>
          <p:nvPr/>
        </p:nvPicPr>
        <p:blipFill>
          <a:blip r:embed="rId8">
            <a:extLst/>
          </a:blip>
          <a:srcRect r="18" b="18"/>
          <a:stretch>
            <a:fillRect/>
          </a:stretch>
        </p:blipFill>
        <p:spPr>
          <a:xfrm>
            <a:off x="775414" y="3815374"/>
            <a:ext cx="935833" cy="935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4" y="0"/>
                  <a:pt x="0" y="4834"/>
                  <a:pt x="0" y="10800"/>
                </a:cubicBezTo>
                <a:cubicBezTo>
                  <a:pt x="0" y="16766"/>
                  <a:pt x="4834" y="21600"/>
                  <a:pt x="10800" y="21600"/>
                </a:cubicBezTo>
                <a:cubicBezTo>
                  <a:pt x="16766" y="21600"/>
                  <a:pt x="21600" y="16766"/>
                  <a:pt x="21600" y="10800"/>
                </a:cubicBezTo>
                <a:cubicBezTo>
                  <a:pt x="21600" y="4834"/>
                  <a:pt x="16766" y="0"/>
                  <a:pt x="10800" y="0"/>
                </a:cubicBezTo>
                <a:close/>
              </a:path>
            </a:pathLst>
          </a:custGeom>
          <a:ln w="19050">
            <a:solidFill>
              <a:srgbClr val="006AB7"/>
            </a:solidFill>
          </a:ln>
        </p:spPr>
      </p:pic>
      <p:sp>
        <p:nvSpPr>
          <p:cNvPr id="261" name="TextBox 120"/>
          <p:cNvSpPr txBox="1"/>
          <p:nvPr/>
        </p:nvSpPr>
        <p:spPr>
          <a:xfrm>
            <a:off x="810541" y="4760156"/>
            <a:ext cx="874100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900" b="1">
                <a:solidFill>
                  <a:srgbClr val="006AB7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Математика</a:t>
            </a:r>
          </a:p>
        </p:txBody>
      </p:sp>
      <p:sp>
        <p:nvSpPr>
          <p:cNvPr id="262" name="Скругленный прямоугольник 121"/>
          <p:cNvSpPr/>
          <p:nvPr/>
        </p:nvSpPr>
        <p:spPr>
          <a:xfrm>
            <a:off x="594222" y="5175022"/>
            <a:ext cx="3548113" cy="1415500"/>
          </a:xfrm>
          <a:prstGeom prst="roundRect">
            <a:avLst>
              <a:gd name="adj" fmla="val 1038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3" name="TextBox 122"/>
          <p:cNvSpPr txBox="1"/>
          <p:nvPr/>
        </p:nvSpPr>
        <p:spPr>
          <a:xfrm>
            <a:off x="1823491" y="5387410"/>
            <a:ext cx="2155882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defRPr sz="1400" b="1">
                <a:solidFill>
                  <a:srgbClr val="006AB7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Пынеев Александр Владимирович</a:t>
            </a:r>
          </a:p>
          <a:p>
            <a:pPr>
              <a:defRPr sz="1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Учитель биологии</a:t>
            </a:r>
            <a:br/>
            <a:r>
              <a:t>ГБОУ «Романовская школа»</a:t>
            </a:r>
          </a:p>
        </p:txBody>
      </p:sp>
      <p:pic>
        <p:nvPicPr>
          <p:cNvPr id="264" name="Рисунок 7" descr="Рисунок 7"/>
          <p:cNvPicPr>
            <a:picLocks noChangeAspect="1"/>
          </p:cNvPicPr>
          <p:nvPr/>
        </p:nvPicPr>
        <p:blipFill>
          <a:blip r:embed="rId9">
            <a:extLst/>
          </a:blip>
          <a:srcRect r="18" b="18"/>
          <a:stretch>
            <a:fillRect/>
          </a:stretch>
        </p:blipFill>
        <p:spPr>
          <a:xfrm>
            <a:off x="775414" y="5371612"/>
            <a:ext cx="935833" cy="935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4" y="0"/>
                  <a:pt x="0" y="4834"/>
                  <a:pt x="0" y="10800"/>
                </a:cubicBezTo>
                <a:cubicBezTo>
                  <a:pt x="0" y="16766"/>
                  <a:pt x="4834" y="21600"/>
                  <a:pt x="10800" y="21600"/>
                </a:cubicBezTo>
                <a:cubicBezTo>
                  <a:pt x="16766" y="21600"/>
                  <a:pt x="21600" y="16766"/>
                  <a:pt x="21600" y="10800"/>
                </a:cubicBezTo>
                <a:cubicBezTo>
                  <a:pt x="21600" y="4834"/>
                  <a:pt x="16766" y="0"/>
                  <a:pt x="10800" y="0"/>
                </a:cubicBezTo>
                <a:close/>
              </a:path>
            </a:pathLst>
          </a:custGeom>
          <a:ln w="19050">
            <a:solidFill>
              <a:srgbClr val="006AB7"/>
            </a:solidFill>
          </a:ln>
        </p:spPr>
      </p:pic>
      <p:sp>
        <p:nvSpPr>
          <p:cNvPr id="265" name="TextBox 124"/>
          <p:cNvSpPr txBox="1"/>
          <p:nvPr/>
        </p:nvSpPr>
        <p:spPr>
          <a:xfrm>
            <a:off x="810541" y="6316396"/>
            <a:ext cx="874100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900" b="1">
                <a:solidFill>
                  <a:srgbClr val="006AB7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Биология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7558" y="683172"/>
            <a:ext cx="10326413" cy="8393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6AB7"/>
                </a:solidFill>
                <a:latin typeface="Didot"/>
                <a:ea typeface="Didot"/>
                <a:cs typeface="Didot"/>
                <a:sym typeface="Didot"/>
              </a:rPr>
              <a:t>Учебное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006AB7"/>
                </a:solidFill>
                <a:latin typeface="Didot"/>
                <a:ea typeface="Didot"/>
                <a:cs typeface="Didot"/>
              </a:rPr>
              <a:t>пособие для </a:t>
            </a:r>
            <a:r>
              <a:rPr lang="ru-RU" b="1" dirty="0" smtClean="0">
                <a:solidFill>
                  <a:srgbClr val="006AB7"/>
                </a:solidFill>
                <a:latin typeface="Didot"/>
                <a:ea typeface="Didot"/>
                <a:cs typeface="Didot"/>
              </a:rPr>
              <a:t>учителя</a:t>
            </a:r>
            <a:br>
              <a:rPr lang="ru-RU" b="1" dirty="0" smtClean="0">
                <a:solidFill>
                  <a:srgbClr val="006AB7"/>
                </a:solidFill>
                <a:latin typeface="Didot"/>
                <a:ea typeface="Didot"/>
                <a:cs typeface="Didot"/>
              </a:rPr>
            </a:br>
            <a:r>
              <a:rPr lang="ru-RU" b="1" dirty="0" smtClean="0">
                <a:solidFill>
                  <a:srgbClr val="006AB7"/>
                </a:solidFill>
                <a:latin typeface="Didot"/>
                <a:ea typeface="Didot"/>
                <a:cs typeface="Didot"/>
              </a:rPr>
              <a:t> </a:t>
            </a:r>
            <a:r>
              <a:rPr lang="ru-RU" b="1" dirty="0">
                <a:solidFill>
                  <a:srgbClr val="006AB7"/>
                </a:solidFill>
                <a:latin typeface="Didot"/>
                <a:ea typeface="Didot"/>
                <a:cs typeface="Didot"/>
              </a:rPr>
              <a:t>по использованию электронных образовательных материалов</a:t>
            </a:r>
            <a:r>
              <a:rPr lang="ru-RU" b="1" dirty="0">
                <a:solidFill>
                  <a:srgbClr val="006AB7"/>
                </a:solidFill>
                <a:latin typeface="Didot"/>
                <a:ea typeface="Didot"/>
                <a:cs typeface="Didot"/>
              </a:rPr>
              <a:t> </a:t>
            </a:r>
            <a:endParaRPr lang="ru-RU" b="1" dirty="0">
              <a:solidFill>
                <a:srgbClr val="006AB7"/>
              </a:solidFill>
              <a:latin typeface="Didot"/>
              <a:ea typeface="Didot"/>
              <a:cs typeface="Dido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75" y="2397481"/>
            <a:ext cx="85820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31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Box 10"/>
          <p:cNvSpPr txBox="1"/>
          <p:nvPr/>
        </p:nvSpPr>
        <p:spPr>
          <a:xfrm>
            <a:off x="285292" y="500559"/>
            <a:ext cx="11597024" cy="738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400"/>
              </a:spcBef>
              <a:defRPr sz="4000" b="1">
                <a:solidFill>
                  <a:srgbClr val="006AB7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rPr dirty="0" err="1"/>
              <a:t>Полезные</a:t>
            </a:r>
            <a:r>
              <a:rPr dirty="0"/>
              <a:t> </a:t>
            </a:r>
            <a:r>
              <a:rPr dirty="0" err="1"/>
              <a:t>ссылки</a:t>
            </a:r>
            <a:endParaRPr dirty="0"/>
          </a:p>
        </p:txBody>
      </p:sp>
      <p:sp>
        <p:nvSpPr>
          <p:cNvPr id="279" name="Скругленный прямоугольник 4"/>
          <p:cNvSpPr/>
          <p:nvPr/>
        </p:nvSpPr>
        <p:spPr>
          <a:xfrm>
            <a:off x="6288423" y="3395602"/>
            <a:ext cx="2520002" cy="2762656"/>
          </a:xfrm>
          <a:prstGeom prst="roundRect">
            <a:avLst>
              <a:gd name="adj" fmla="val 4843"/>
            </a:avLst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 defTabSz="741858">
              <a:defRPr sz="1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82" name="Скругленный прямоугольник 6"/>
          <p:cNvGrpSpPr/>
          <p:nvPr/>
        </p:nvGrpSpPr>
        <p:grpSpPr>
          <a:xfrm>
            <a:off x="6216422" y="2939931"/>
            <a:ext cx="2664003" cy="761729"/>
            <a:chOff x="0" y="0"/>
            <a:chExt cx="2664001" cy="761727"/>
          </a:xfrm>
        </p:grpSpPr>
        <p:sp>
          <p:nvSpPr>
            <p:cNvPr id="280" name="Закругленный прямоугольник"/>
            <p:cNvSpPr/>
            <p:nvPr/>
          </p:nvSpPr>
          <p:spPr>
            <a:xfrm>
              <a:off x="0" y="0"/>
              <a:ext cx="2664002" cy="761728"/>
            </a:xfrm>
            <a:prstGeom prst="roundRect">
              <a:avLst>
                <a:gd name="adj" fmla="val 37606"/>
              </a:avLst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endParaRPr/>
            </a:p>
          </p:txBody>
        </p:sp>
        <p:sp>
          <p:nvSpPr>
            <p:cNvPr id="281" name="Сообщество в ВК"/>
            <p:cNvSpPr/>
            <p:nvPr/>
          </p:nvSpPr>
          <p:spPr>
            <a:xfrm>
              <a:off x="124198" y="380863"/>
              <a:ext cx="241560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0298" tIns="40298" rIns="40298" bIns="40298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lvl1pPr>
            </a:lstStyle>
            <a:p>
              <a:r>
                <a:t>Сообщество в ВК</a:t>
              </a:r>
            </a:p>
          </p:txBody>
        </p:sp>
      </p:grpSp>
      <p:sp>
        <p:nvSpPr>
          <p:cNvPr id="283" name="Скругленный прямоугольник 4"/>
          <p:cNvSpPr/>
          <p:nvPr/>
        </p:nvSpPr>
        <p:spPr>
          <a:xfrm>
            <a:off x="3448498" y="3388374"/>
            <a:ext cx="2520002" cy="2766786"/>
          </a:xfrm>
          <a:prstGeom prst="roundRect">
            <a:avLst>
              <a:gd name="adj" fmla="val 4843"/>
            </a:avLst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 defTabSz="741858">
              <a:defRPr sz="1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86" name="Скругленный прямоугольник 6"/>
          <p:cNvGrpSpPr/>
          <p:nvPr/>
        </p:nvGrpSpPr>
        <p:grpSpPr>
          <a:xfrm>
            <a:off x="3380423" y="2951539"/>
            <a:ext cx="2664003" cy="714121"/>
            <a:chOff x="0" y="0"/>
            <a:chExt cx="2664001" cy="714119"/>
          </a:xfrm>
        </p:grpSpPr>
        <p:sp>
          <p:nvSpPr>
            <p:cNvPr id="284" name="Закругленный прямоугольник"/>
            <p:cNvSpPr/>
            <p:nvPr/>
          </p:nvSpPr>
          <p:spPr>
            <a:xfrm>
              <a:off x="0" y="0"/>
              <a:ext cx="2664002" cy="714120"/>
            </a:xfrm>
            <a:prstGeom prst="roundRect">
              <a:avLst>
                <a:gd name="adj" fmla="val 37606"/>
              </a:avLst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endParaRPr/>
            </a:p>
          </p:txBody>
        </p:sp>
        <p:sp>
          <p:nvSpPr>
            <p:cNvPr id="285" name="Телеграм-канал"/>
            <p:cNvSpPr/>
            <p:nvPr/>
          </p:nvSpPr>
          <p:spPr>
            <a:xfrm>
              <a:off x="118953" y="357058"/>
              <a:ext cx="242609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0298" tIns="40298" rIns="40298" bIns="40298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lvl1pPr>
            </a:lstStyle>
            <a:p>
              <a:r>
                <a:t>Телеграм-канал</a:t>
              </a:r>
            </a:p>
          </p:txBody>
        </p:sp>
      </p:grpSp>
      <p:sp>
        <p:nvSpPr>
          <p:cNvPr id="287" name="Скругленный прямоугольник 4"/>
          <p:cNvSpPr/>
          <p:nvPr/>
        </p:nvSpPr>
        <p:spPr>
          <a:xfrm>
            <a:off x="608575" y="3376695"/>
            <a:ext cx="2520002" cy="2774628"/>
          </a:xfrm>
          <a:prstGeom prst="roundRect">
            <a:avLst>
              <a:gd name="adj" fmla="val 4843"/>
            </a:avLst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 defTabSz="741858">
              <a:defRPr sz="1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90" name="Скругленный прямоугольник 6"/>
          <p:cNvGrpSpPr/>
          <p:nvPr/>
        </p:nvGrpSpPr>
        <p:grpSpPr>
          <a:xfrm>
            <a:off x="536575" y="2951539"/>
            <a:ext cx="2664001" cy="714121"/>
            <a:chOff x="0" y="0"/>
            <a:chExt cx="2664000" cy="714119"/>
          </a:xfrm>
        </p:grpSpPr>
        <p:sp>
          <p:nvSpPr>
            <p:cNvPr id="288" name="Закругленный прямоугольник"/>
            <p:cNvSpPr/>
            <p:nvPr/>
          </p:nvSpPr>
          <p:spPr>
            <a:xfrm>
              <a:off x="0" y="0"/>
              <a:ext cx="2664001" cy="714120"/>
            </a:xfrm>
            <a:prstGeom prst="roundRect">
              <a:avLst>
                <a:gd name="adj" fmla="val 37606"/>
              </a:avLst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endParaRPr/>
            </a:p>
          </p:txBody>
        </p:sp>
        <p:sp>
          <p:nvSpPr>
            <p:cNvPr id="289" name="Библиотека ЦОК"/>
            <p:cNvSpPr/>
            <p:nvPr/>
          </p:nvSpPr>
          <p:spPr>
            <a:xfrm>
              <a:off x="118953" y="357058"/>
              <a:ext cx="242609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0298" tIns="40298" rIns="40298" bIns="40298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lvl1pPr>
            </a:lstStyle>
            <a:p>
              <a:r>
                <a:t>Библиотека ЦОК</a:t>
              </a:r>
            </a:p>
          </p:txBody>
        </p:sp>
      </p:grpSp>
      <p:sp>
        <p:nvSpPr>
          <p:cNvPr id="291" name="Прямоугольник 23"/>
          <p:cNvSpPr txBox="1"/>
          <p:nvPr/>
        </p:nvSpPr>
        <p:spPr>
          <a:xfrm>
            <a:off x="-5859" y="1275791"/>
            <a:ext cx="12100563" cy="138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800" b="1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Консультационная и техническая поддержка</a:t>
            </a:r>
          </a:p>
          <a:p>
            <a:pPr algn="ctr">
              <a:defRPr sz="2800" b="1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urok@eduprosvet.ru</a:t>
            </a:r>
            <a:endParaRPr>
              <a:solidFill>
                <a:srgbClr val="00B0F0"/>
              </a:solidFill>
            </a:endParaRPr>
          </a:p>
          <a:p>
            <a:pPr algn="ctr">
              <a:defRPr sz="2800" b="1">
                <a:solidFill>
                  <a:srgbClr val="00B0F0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8 800 200-91-85</a:t>
            </a:r>
          </a:p>
        </p:txBody>
      </p:sp>
      <p:grpSp>
        <p:nvGrpSpPr>
          <p:cNvPr id="294" name="Группа 24"/>
          <p:cNvGrpSpPr/>
          <p:nvPr/>
        </p:nvGrpSpPr>
        <p:grpSpPr>
          <a:xfrm>
            <a:off x="3659459" y="3819416"/>
            <a:ext cx="2098084" cy="2137289"/>
            <a:chOff x="0" y="0"/>
            <a:chExt cx="2098082" cy="2137287"/>
          </a:xfrm>
        </p:grpSpPr>
        <p:sp>
          <p:nvSpPr>
            <p:cNvPr id="292" name="Скругленный прямоугольник 6"/>
            <p:cNvSpPr/>
            <p:nvPr/>
          </p:nvSpPr>
          <p:spPr>
            <a:xfrm>
              <a:off x="0" y="0"/>
              <a:ext cx="2098083" cy="2137288"/>
            </a:xfrm>
            <a:prstGeom prst="roundRect">
              <a:avLst>
                <a:gd name="adj" fmla="val 1173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93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6469" y="174303"/>
              <a:ext cx="1758558" cy="17914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95" name="Рисунок 27" descr="Рисунок 2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57565" y="3701274"/>
            <a:ext cx="2331505" cy="2331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6" y="0"/>
                </a:moveTo>
                <a:cubicBezTo>
                  <a:pt x="518" y="0"/>
                  <a:pt x="205" y="403"/>
                  <a:pt x="70" y="974"/>
                </a:cubicBezTo>
                <a:lnTo>
                  <a:pt x="0" y="1592"/>
                </a:lnTo>
                <a:lnTo>
                  <a:pt x="0" y="20008"/>
                </a:lnTo>
                <a:lnTo>
                  <a:pt x="70" y="20626"/>
                </a:lnTo>
                <a:cubicBezTo>
                  <a:pt x="205" y="21197"/>
                  <a:pt x="518" y="21600"/>
                  <a:pt x="886" y="21600"/>
                </a:cubicBezTo>
                <a:lnTo>
                  <a:pt x="20710" y="21600"/>
                </a:lnTo>
                <a:cubicBezTo>
                  <a:pt x="21201" y="21600"/>
                  <a:pt x="21600" y="20888"/>
                  <a:pt x="21600" y="20008"/>
                </a:cubicBezTo>
                <a:lnTo>
                  <a:pt x="21600" y="1592"/>
                </a:lnTo>
                <a:cubicBezTo>
                  <a:pt x="21600" y="712"/>
                  <a:pt x="21201" y="0"/>
                  <a:pt x="20710" y="0"/>
                </a:cubicBezTo>
                <a:lnTo>
                  <a:pt x="886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96" name="Скругленный прямоугольник 4"/>
          <p:cNvSpPr/>
          <p:nvPr/>
        </p:nvSpPr>
        <p:spPr>
          <a:xfrm>
            <a:off x="9128348" y="3395602"/>
            <a:ext cx="2520002" cy="2762656"/>
          </a:xfrm>
          <a:prstGeom prst="roundRect">
            <a:avLst>
              <a:gd name="adj" fmla="val 4843"/>
            </a:avLst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 defTabSz="741858">
              <a:defRPr sz="1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99" name="Скругленный прямоугольник 6"/>
          <p:cNvGrpSpPr/>
          <p:nvPr/>
        </p:nvGrpSpPr>
        <p:grpSpPr>
          <a:xfrm>
            <a:off x="9052421" y="2939931"/>
            <a:ext cx="2664003" cy="761729"/>
            <a:chOff x="0" y="0"/>
            <a:chExt cx="2664001" cy="761727"/>
          </a:xfrm>
        </p:grpSpPr>
        <p:sp>
          <p:nvSpPr>
            <p:cNvPr id="297" name="Закругленный прямоугольник"/>
            <p:cNvSpPr/>
            <p:nvPr/>
          </p:nvSpPr>
          <p:spPr>
            <a:xfrm>
              <a:off x="0" y="0"/>
              <a:ext cx="2664002" cy="761728"/>
            </a:xfrm>
            <a:prstGeom prst="roundRect">
              <a:avLst>
                <a:gd name="adj" fmla="val 37606"/>
              </a:avLst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>
                  <a:solidFill>
                    <a:srgbClr val="FFFFFF"/>
                  </a:solidFill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pPr>
              <a:endParaRPr/>
            </a:p>
          </p:txBody>
        </p:sp>
        <p:sp>
          <p:nvSpPr>
            <p:cNvPr id="298" name="Методическая поддержка"/>
            <p:cNvSpPr/>
            <p:nvPr/>
          </p:nvSpPr>
          <p:spPr>
            <a:xfrm>
              <a:off x="124198" y="380862"/>
              <a:ext cx="241560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0298" tIns="40298" rIns="40298" bIns="40298" numCol="1" anchor="ctr">
              <a:spAutoFit/>
            </a:bodyPr>
            <a:lstStyle>
              <a:lvl1pPr algn="ctr">
                <a:lnSpc>
                  <a:spcPct val="80000"/>
                </a:lnSpc>
                <a:defRPr sz="2000" b="1">
                  <a:solidFill>
                    <a:srgbClr val="FFFFFF"/>
                  </a:solidFill>
                  <a:latin typeface="DIN PRO CONDENSED MEDIUM"/>
                  <a:ea typeface="DIN PRO CONDENSED MEDIUM"/>
                  <a:cs typeface="DIN PRO CONDENSED MEDIUM"/>
                  <a:sym typeface="DIN PRO CONDENSED MEDIUM"/>
                </a:defRPr>
              </a:lvl1pPr>
            </a:lstStyle>
            <a:p>
              <a:r>
                <a:t>Методическая поддержка</a:t>
              </a:r>
            </a:p>
          </p:txBody>
        </p:sp>
      </p:grpSp>
      <p:sp>
        <p:nvSpPr>
          <p:cNvPr id="300" name="TextBox 46"/>
          <p:cNvSpPr txBox="1"/>
          <p:nvPr/>
        </p:nvSpPr>
        <p:spPr>
          <a:xfrm>
            <a:off x="7127484" y="-3160858"/>
            <a:ext cx="5598955" cy="301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1309615">
              <a:lnSpc>
                <a:spcPct val="90000"/>
              </a:lnSpc>
              <a:defRPr sz="1500" b="1">
                <a:latin typeface="Arial"/>
                <a:ea typeface="Arial"/>
                <a:cs typeface="Arial"/>
                <a:sym typeface="Arial"/>
              </a:defRPr>
            </a:pPr>
            <a:r>
              <a:t>Методическая поддержка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https://myschool.eduprosvet.ru/</a:t>
            </a:r>
            <a:r>
              <a:t> </a:t>
            </a:r>
          </a:p>
        </p:txBody>
      </p:sp>
      <p:pic>
        <p:nvPicPr>
          <p:cNvPr id="301" name="Рисунок 59" descr="Рисунок 5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496456" y="-3834518"/>
            <a:ext cx="724347" cy="724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Рисунок 63" descr="Рисунок 6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373551" y="3865135"/>
            <a:ext cx="2013978" cy="2013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Picture 2" descr="Picture 2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6717" y="3796658"/>
            <a:ext cx="2223668" cy="2223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A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2994" y="407772"/>
            <a:ext cx="3805883" cy="111698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Box 5"/>
          <p:cNvSpPr txBox="1"/>
          <p:nvPr/>
        </p:nvSpPr>
        <p:spPr>
          <a:xfrm>
            <a:off x="549257" y="407772"/>
            <a:ext cx="6006621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lang="ru-RU" sz="4800" dirty="0" smtClean="0"/>
              <a:t>Пройдите опрос</a:t>
            </a:r>
            <a:endParaRPr sz="4800" dirty="0"/>
          </a:p>
        </p:txBody>
      </p:sp>
      <p:pic>
        <p:nvPicPr>
          <p:cNvPr id="97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rcRect l="23717" t="20301" r="23181" b="25509"/>
          <a:stretch>
            <a:fillRect/>
          </a:stretch>
        </p:blipFill>
        <p:spPr>
          <a:xfrm>
            <a:off x="8454558" y="3573462"/>
            <a:ext cx="5231252" cy="3720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Рисунок 9" descr="Рисунок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61502" y="3936998"/>
            <a:ext cx="3556501" cy="2601049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10"/>
          <p:cNvSpPr txBox="1"/>
          <p:nvPr/>
        </p:nvSpPr>
        <p:spPr>
          <a:xfrm>
            <a:off x="303725" y="5522386"/>
            <a:ext cx="700808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endParaRPr dirty="0"/>
          </a:p>
        </p:txBody>
      </p:sp>
      <p:pic>
        <p:nvPicPr>
          <p:cNvPr id="100" name="IMG_0267.png" descr="IMG_026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52766" y="406187"/>
            <a:ext cx="708368" cy="126014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AutoShape 2" descr="data:image/png;base64,iVBORw0KGgoAAAANSUhEUgAAALMAAACzCAYAAADCFC3zAAAAAXNSR0IArs4c6QAAHqhJREFUeF7tXXm0V9MXP2VKUholDSgyZUiSDJGoDGWlSK2KyJCiFSI0kkKrIiySpFa0hDKEpVGtRJNS0UCDoYEiKlOl3/q85ft+Z++73/fsd7/3vb6x91r90b3nnHvuvvu7395n7/3ZRZxze10W0K+//uoOP/zwtDv55JNP3Lnnnhvc7UMPPeQefvhhMu6GG25wL7/8cnDud999544++ui047744gt3yimnkDFXXnmle+edd8i1J5980nXr1i34TO2AP//80x188MFph3/00Ufuoosu0i5Jxr3yyivu+uuvJ9fOOeccN2/ePHLtxx9/dOXKlcu9hm9XqlSpWM9MclIRE2bKThNmE+aMf2CmmcMsNM2cnkemmRl/TDP/izRzsWLFHOykgqQFCxa4nTt3kkds377dlShRImirdu7cObi1Dh06uBtvvJGMGzRokPvggw/ItcWLF7tffvmFXHv99ddd2bJlc68VLVrUXXjhhWTM+vXrHZ7h04knnuhat25NrsHWfO+994L7Xbp0qfvpp5/IuLPPPtsVL16cXJs5c2ZwrdmzZ0f2K0065phjXLVq1cit3r17u4YNG5Jr4Dd8BJ/eeustYiPj25UsWZKMwbc866yzgvvNZMCnn37q/vjjj9wlIpr5uOOOc19//XUmzwjOPeOMM9ySJUvIOI2ZEVw4nwMgpPj46QgOF/68hwjOX7NmzciwO++808EJDBGcx8mTJ5NhEKCTTjopNDVyX+sAwkGGo5wESQ4gvvFnn32WxPJ5rgFZXbt2rQkzOGDCbMKc8a/NNDNloWnmeCJlmtnjm2nmf7lmrl69uvvqq6/IT+Xnn3+O2Lja39Kpp55KDtgxT9LMGgdQeuYPP/wQcVDg3OCfTytWrHCbNm0i1+666y73+eefk2sIyviBiYMOOsg9+OCDwdedO3eue+CBByLrDxs2LDi3Z8+eDvN9GjNmjKtatWpwLncKv/nmGzdq1CgyD++9cuVKcq1jx46uXbt25NrJJ5/sKlSoQK4tWrTIwSb2iQdlJAewdu3abuHChWQegi3Lly8PvpM04PTTT3elS5cmtyCra9asyZ/N/OGHH7rGjRvH2gROB6655hoyN0kzA1Grtm3bkvWTjADC+cMJTxzSOoBx1sYcHCNWqVKFTMdfGziBPr300ksOwhuiJCOAkgMIWWjVqlVoG+J9yOCll15K7sUyM0yYTZh9KdKEs02YA7kZ0k/WNLNp5pRcqM6ZTTObZt4vNbPkAGYizG+88YZr0aJF0GaO6wBKmrlXr16uf//+5JlS1hyu8SjY3XffHcne69u3b9DOW7VqlXv11VfJOERSmzRpEpyrHcD3AcdsyJAhZHqRIkXc3r00ERKRTkTtfLr44osjkUJprnStR48eJDopBU3OPPNMB+fRp0xs5ilTprhGjRqZzQwOSMIMR4mHqrWCxcdJEcC4a+U1L8lEIykCiPTP8ePHk8cj7TaU3qCNAGYizOYAep/FhJn+REyYY6iabD6aM81MgyammQMCbsIcQwPkMcXMjHyeM2eLA/jbb7+5xx9/nHzWypUru5tvvplcQ/oknEyfJKclOZGSV5KeiRRFnnYKhzBkg+IJzzzzjNuyZQt5GHfstA6gtGOkenJ/oU2bNhEnFu9Qt27dtOwzBzCQAoqDeR5ahRDAIQkR7EHk5vqEKBjsZp80uRmhZ6Xua2sAkRKKyGCIkP6JELxPXDNrI4ChZ6Xum5lRQGaGCbMJsy9a+/VphgmzCbMJs3M5MANmZmiNi/+P+9eZGdmUAsrTG1FnhtRCn6ZNmxbByECKIk9TnDRpkkMkzCepBlAjAogajh49mgxdvXq1GzduHLmGdFKebXj88ccHcTmwCHA5eO0ddwAxjvPoiCOOyEmx9QlOKGogfbrpppsiKaBffvml27x5MxmHOr4Qnsl+lQKq+cD5GZPNKaCa94BzxgUtkxpA6ZkaB1CzV4yRUkCtBlDLvcA4E+YwI02YwzyKlc8cXjZ/I0yYw/wyYQ7zyIQ5zKPgCDMzKIu0iUZBxuZzQFCYswUEBuAszZs3J6+HGrVnn32WXEPaJSJXPuEko1+/fuSalGiEAMZpp51GxqGsh0feZsyYQcbg/tNPP02uaUFgEDDhKbFSDWDXrl0JGA0e9sgjj7jdu3fnPrd8+fJuwoQJZB+oaeRBGTjNHNNj+vTpbtasWRG+/atAYPL540hsOAeB0Z4zZ1JpIiUaAQF0w4YNue8lgcBkggIqRQC1UAPYy65du3L3hr0iCuiTBAKDHzKcQJ9QJzlgwAByLckawMQEIx8LZS3WnAlzFNHIhDm9ZJswMxw508z/IuDEfGj1RIeamRHGmjPNHNDMe6WwUqJiGm8xrZkRb3X9LAk3QzrNkFZMGjlfv2s6UrKZpbWkcLY0jkMNxN1X0vOKmDCnZ6kJc5Q/Jsz5/BmaZs4nw9IMN82cHC9jrWTCHItt4iQT5uR4GWslE+ZYbDNhDrFNCwKDmr177703tJyIAhqc5FxO7Rwvm9IGTaT1pbIpTU8TaS0tboY2aCI9Q1PQKs3TZs1pHUDNt9JizUFeeK2nZn1pjMoBNGEOs9eEmfLIhDkgM6aZw00tTTMHhMg0s2nmMAeyUDOjFRW3S4FODiR3n5CMg1Ihn5544gl3zz33BN8b2BccnT84yTknZc1JZVNS6zRpfSDn865XwODwW6dp9oUxQL5H9luItFlz0jpS6zRN2RRKvHgrOQk5H1l54GcSJCHnIwmqT58+ZHnY6bfeemvwkcgG5O3l6tWrR4DgIzYz2qbVqFGDLA7Ecmhnn5577jl3++23k2taBzC4cxug4oAWN0OLnK96qHJQ0q3TIINTp04lT4esIqc5RSbMyo+TjcNMmE2Ys1EuY+3JhNmEOZbgZOMkE+aAMG/cuNHBKPcJfZzh3Pn09ttvR1DbgREBrIgkCOmO9evXT2KpPNcAbsa2bdvIfY63IU0GqCP6YvtUrlw5hzZxIYLjy6tDpDkAK+S9s1Hm9Pfff+cOR5T02muvJdPRYoy3awNuxmOPPUbGSb2zgZuBVnQ+wZHjuBm8mxXGN2jQgMyrVKmSu+WWW0LsEO/XrFnTHXXUUeQegivz588n11Ay549TBU20O8IDBw8erB2edhyEAx+rICluBFBbNiXtHacZw4cPD76W1Dub5zMHF0kzIBOwcXybrVu35q4OYee9AtE3mwP2aPeLwwXNCQdfz4SZNYLXhLNNmE2YtT/MnHGmmcM1gPliKBtsmjnAPTMz3gnKl5kZQRa5AjUzcDg9duxYsos6deo4lMj7hJZa3FGUtg57qGLFimnf6rDDDlNl4IVZk/cIBBPWr19PBsRF3dfOe//99yPOo7TDO+64I9JznGOBwFbt3r07mY734aCO0vpS6zREP5ctW0aGS8j5CI7BCU7RIYccEol+wrlG+zSfUG7GHVZpbxIv27dvTwIkmIcMRPR1T5HKZpZyMyCQ+AX5pNXMcA44UmUmQpnkXF6dLa2tRTRKcl/SWlrcjEz2oWmdJq0vOYDooY4eNyGCbI0YMYIMU4GNa2oATZgp+02YQ+LonAlzmEcFPsI0M2WxaeaAyJmZkcxv0syM49zatWvztplhUMOwjkPob/zxxx+TqTD48Wc5RJr+1DgDHjlyJFmqVq1aDraYT4iUARgwREiL5L2z0YvaDwDs2bMnB7DQJxwbwkHzKenWadLeNQ6gtne2tD74yKOYnTp1iiD9cwdQWkvrEJ933nkOGXE+3Xbbbe75558n11S9s7nNnEkKqPRSSTa1xJ88Hi5H6B11gD5JPU2kvWk6tEq4GdJaSbdOk56hiQAiqsnDzdoUUAk4UdoHjwBKYzIpm0rMATRhpp/GhDkqqibMHk/iIuebZqaQtpJGNM3sccU0s2nmkK+x32hmqQawTJkyEYR5qWxKYgJagOHluYHPI4A89VJCzodjhpMQn9CSmDuYUus0aW+IlK1bt47ckmoA4cz4JLVOk1JAv//++0idJNIxeY3lwIEDI74AUIj43rgtjGdy5HypddqmTZsirYslfrz55psOtXY+4TujK4BPc+bMIaDniAZeccUVZEyJEiUc2q75hCxI3qULUWOenio5gOhwULp0abIeopOQ1xSpIoDSi2uFWZqrOZqTEI1CGiN1H6jwcAJDpEkBzQQ4UXq+lJsBzA2eGiA16OHrSUdzoXdOdz/JppbafUggMJIDqFnPhDmQAmrC/EkOklQ6khr0aIQPY0yYA5wyzawVJTrONHMMvpmZQStNzMx4nEhRbDPDObfXXwk4BDjR8EmLaCTJtTZowudqk/Ml4MQYv6/cKZpKE2l9bbvhJG1maR/S0Vwm/ICJwesdNWDjSScaSe8Qwc0wYaZsMmGm/DBh9vhhmpnmuZhmjpfPbJo5xt9X08ymmfMUG9PMpplTwpFJpYlKM2sqTaSFkg6aoJ5tx44daXVpJvjMUu/suFlz2koTmBQ8nTbJglZtPnPSPU00f/AKAziR7yNrgiYmzPTTaEBgTJgpz0yYWbth/mvXRgAzOZqTNJ0JM+WKBGlrmtnjgJkZVBwKukGPxjzJa0xiwoxSKo4wD+DEoUOHxtrfCy+8EAE0R9aVj8WAhTkYX+XKlR1Q930C0jsva+rdu7fjJUaDBg1yyFjz6amnnopkA0ovxLPmgOC/fPlyMlRCzm/ZsqXr0qULGQe0fjzXJ5QqcbT+rl27Rq4B68InKWsOWW94hk9NmzZ1yE7z6dhjj42UjLVt2zZStSPxA4CWBx10UNpvf8IJJ0TgAqQJ3377bSRIJ41DDseCBQvSPlNlZmQSAYwl7XnAc0nJ+dL62twMzd60ZoZmLYwp6HNm7T608FzSepoIoHYfqCe87777tMNNmDPhlAlzlHsmzPmUKCk3wzRzPpmYZrhp5uR4GVzJhPkkVXVIkJF5DPhPCHMmrdOQcVelShXCPjhKW7ZsIddQToOyGp94SRDKoTZv3kzG4Liqc+fO5BqQ3oH47pPkAMb96JjHS7qwN74P7frasimUm/ESI+kZ3EmWxqBsauXKleSWJMySAygh58OZ5Kj+/LmIG/CyKWlv48ePj2AWrlq1yqGDg0+xyqYyKWiVWqchhInaMp+kfGYeNMkkBTRJB1D6ABLYuFaYpd7Z0twky6Yy6Z0twXPFLWjV8igrcDNMmMOfy4Q5zCMTZo9HppmpwJhm9viRSYdWMzOoYJlmLkDN3KdPH1I2JQHeVa9e3bVr147sAtGYd999l1y77LLLIu3OXnvtNZUjw58rIedLwIlLly6N2OQoHeLRMomFEnBimNUu533goIUIWX5NmjQJDXNt2rRxiJj5hCgjd2wlJ4sj50sPk75pw4YNHfjkE/aBdmQ+IeKKhCafYE7+/vvv5BrviY2WZrxjFPgGefBJC5wI+fNbC2MNKAa/9R3QTYI1gMGvkc8BScJz5fPRZLgmN0NaXyvM2hTQuAWt2ncv6BRQqXWatDfktrdq1YrcShRqwISZaieNgJgwUy6ZMC9ZQjgCIBHeCZQLljYCqBFIjDHNTDkVN2vOhNmEOVeSzMwoINwMOHvo7xwiyQGU5lx33XURYEOUXCEq5RNHzkc6KByNEEkOYGhO6r6kmTlyvrQWEm2effZZcgsOHO85rkWPlxzAZ555Jla7Zal1GhzdUaNGBdmidQCDC2U4QMu3xBxAbQ2gVNCqeVcJOFFbA6hZPy8zQ9OgR1q/MJDzNe+FHygPv2fiAGoa9Gix5qSCVikFVNvUEqcbpKdJXAfQhJmKlglzqeBvzYTZY5Fp5qC85Di1ppn/4ZOENSex0DSzaeYUB7LWzChWrFgEj/fss8+O9MTesGGDQ6peiIDszuvlpDnoKX3ooYfm3kLaaPny5clQSTMjBVSTKik9E72dS5Wifx5Ry4fqkvzS6tWr3bhx48g0dMZq3LgxuaZNAZWej7SCXbt25d4CfzhyPjoO8O4CiMbVrFkz+EraFFC+EGTm/vvvD64vRQDPP/9816hRIzIXe8WeQwTkfD8SGYkA5sVE1AHGISk3Q1qHnzNrHcA4eyqIOZlADUhHc9Ieeeu0wkDO1/Aq6XNmzTOlMSbMcTnH5pkw/xrkpDacHVwojwEmzHE5Z8KcywHTzEwYzMy4MvizMjMjPYuKzJgxg2TNScPXrFnjxowZQ241a9bMadIP4fzB/g0RP07SOoChdVP3JRAY7VzNuK1bt7ply5aRoQBjGTZsGLmG6CpSWX0C+j93psHvqlWrknEcjAY3eQ0gMhL5M+F04v1DhIw2TWorX+fAAw90cOR8wntywB6ktaKXuk94R57aKe0T2XXz588nt5Cu6juKsUFgkKuK47mCoqQdQAkFtKD2nlpXSgGVnomAy+TJk8ktDdactFZhdGjV8C2TNhDS+hI8V6QNhAbSVkI0MmEOf1IT5tqESVp8ZhPmgGyZZu4Y/PXB3OHJUsFJeQwwzewxxsyMLyLZhtwBNDPja2Jvq47mJKZpzQxt0IQ/IxPcDK020STnS1hzedm9OGuOQ1qbma8NR5KD7mhtZgkEJs7eMUcKZ0vI+dI5s/RMKWtOZTPzrDntC5kwU05JWXNaXpowU06ZMGslxxtnmvmhGFyLTjHNHGCjmRlRm9nMjKmEBcEOrdqfqpkZZmakOJA1mpmfM0vAiVoBl8Zpy6biAidq96ZtnaYpm9K2TtPuTVvQCmcUJxop0jqA2n1oq7M52LhWmLX70DaCDwZNTJiPdsjVTkcmzD86mIH51cwmzFoOBMaZZg4z0jRzgEdmZoSFyMwMyqPEzAyUbmuymJCtxMH+kF2HVlg+9e/f311wwQXBL4qsLqD2p6h06dJu4sSJZB5ss0WLFpFrRx55ZCRSJj1M0syzZs2K7A3t2b7//vu0+5VapwFE8qqrrgq+pzRAEmbsd926dWT4zJkzyf9hu3LsNrRE69ChAxknlU3hOwNjwyeAwqP1mk/g9/bt28m1SZMmkXKzv/76yz366KNkTCat04BdwgNQEnJ+t27d3BFHHJH73EjWnNZmlk4zkKY3ePDgWB80LjwX/jQipyBE+5uZEXqfvO5rq7OBYT1gwACyjJSbgbrLefPmpd2ONjlfWkTbOg3JbogC+hTBzYh7mmHC/AVhrFQ2pRVIbQ2gZj0TZo9Lppmz4zRDI7jSGBNmE+ZcDmTLObMJM+VALDMDfbIBSBeiOnXqOCTI+DRlyhQ3Z84ccg1I6RwBHiZKxYoVyTgNWB6CBC+++CKZh77TyMxLivg+9uzZE+nNLZ0zSw6ghJwPfBBug0pmRkEDJ0o2M8qQWrduTVg5cuTISJkXR86XbGYAY/JKJKlsSrKZIVe87Vr79u0jBxNBmzkpoUitE7enSdL7QJMaOIE+IV1y9uzZ5Bp+MH7bA2274aShBjSt07Q8koATtQ6g9AzeOk0SZm1yfqLAiZqyKS3TpHEmzPSv3L5oBG/CnIkEe3NNmE2Y/b/SCKL5ZJo5xg/NzIyXCNf+E2aG5ABqW6dJMqZ1APv16xcUUdiyHIshOOmfAVdffbVDKU/IZkb0r1KlShHn1L+QtAOIwA+PpsIB5D3HIYAHHHBA7lYQaBo6dCjZa7Vq1SK+gca5xiItW7Z0cKhDBG2KzgYpOuSQQ1zPnj3JtMWLFzsAU3K+cdwM6VmIpHIHcOzYsQ7HxulIFQHUNrUMMSHT+xIKaCZrFrQDmMnepLlxU0C1HVqT3K/kAErrS63TpHGqGkBNBNCEuVhEw3AY3UwigFohMmEOVJqYMBfc0ZxWSLXjTJhNmPOUFTMzkilolRi8T8yMBg0aEODEsmXLuq5du5L9lSlTxiEFzyepDcRtt93m0CqtoKhkyZKudm0K+TRt2jQHDAifkAKJdmEhAugg0kB9QpUJR23ngIXFixd36CbgkwSciGPJLl26hLYh3sfZME/RxI/P3ws0NbpB+YR34qmiiMatWLGCjJs+fXrk3aWN4DufeOKJ5Fbz5s0dEPpThD7nHCtPcgCl9YH7wVOO77nnnkh0GampP/30E1miXr16Dqj9KYrdO1sSZni5MOgLk5C2iPYFPsHr5wIu7SmuZta+nxZrTlovbgRQAoGR1peO5qRxUuu0uBFALd+0rdP4eibMMcLZ2o9iwkz/imr5ZsLscco080dBuTHN7LHIzIygvDjTzIWsmTlyPtqXITjhE/pkwyj3CY4S2oX5BEOeA/nBduU1gIjiafpzc3FBCiHvWS21TkMmHBxDn9Daq0mTJuSa1gHkDhUcM56BV79+/UgZEuoJa9SoQZ45fPhw98Ybb5BrAwcOdGiz5hMQ7PlZNlJsgVKfjr755htVn+yGDRs62NchQsotr+tEAQAnjuC/Y8cOt3DhwtDyOSmnSAn2Sds6Db2+fViI2Mj5wV3+M0CqzkZYecmSJdolcsdpI4D4AfXu3ZusHzc3Q9okhIy3S9ACJ2aSNcfPmaW9SZUm0jgtCqimBjDfH9KboI0ASs+Ilc8sIedrX8CEmXLKhJnyw4Q58EsyzXxRUNeYZg6yKDrANLNp5nRiU+iaOYYMZzxFagMhLSrhZkiaOS/7MuQEacumpPVRSwmgkqQobm6G9HxtPrNkM3PgRO37aZHzpfViFbRqN1bQ40yYoxw2Yc4nCExBC6l2fRNmE2afA6aZA7+cuG0gpEoTMzPCasrMjACPzGauQjiUSaKRFmsua23muN2mwr/D/I3QNIJP2gHM3w7/P1qrmaX1s+WcWdpbXGHWIudrNbO22xR/h9h9AOMKQl7zTJgpOpSUAppkBNCEOWkJ9tYzYTZhTomDaWbvh6E9Z4772zQzI15Pk0I3M1CGwrPm4n70vOYhC2/nzp3kNtDZS5QokXsNZTkoz/EJ2hu1ZT5dcsklDgEAn6SsOZQNbd68OZFXATbF6NGjY62FrDkg1PsE1HmeNYfsQGQE+oTkqaJFi6Z9LsqL7rrrLjIGIJXIRAsRUPh5AlXnzp0jwJfcAQSGxuWXX06Wl5DztcI8YsQI16lTJ7IeIoXz589P+wqxK01CjEl3X8qai4ucLz1HSs6XkPMzeYeCnovMPPwF8EnTCF7al4Q1J42L26BHywutMBd6pYn2BaRxJsxh7pkw0xznMMecM82s4dI+GGPCbMKcI3ZmZtBf33/WzABIIi9pAphinMoQsBRAfH43T1yTzAzuAErKEGXv3FGSxsFR4kCMks2MfZQqVSqt3t27d68KXwJ4IxrQQelhS5cujWBCoNsAx6vg+B1Yi5crwXEGZoVPHTt2jHQckPbxyCOPuKlTKWqQpnWa9g8X0gf69u0bHC45gInhZhRGpcm+cADj5mZIX0NbNpXXXA6iojEzgIoKpH+ftA16ghL1z4CCLpuS9qE9Z470zubhbNRVcehQE2YKnGjCrP0pxBtnwuzxTWszm2YOC5tpZo9H2rIpMzMmE8kyM4OeZqjwmbmZITmAmZgZwIho0aIF+VAaBxBRJWDX+aRtnSYhxaPfM3diNZoZz+dOCyJgHL8DES8EHULUtGnTSIQV9ja3mSUHEGF6tHJLEYAku3fvTh4JIEjuFAJEctSoUaGt5eB5wBn1SYO6jwQo9D5PiqTWadI+EOlEj/UUqc6ZMxHmuJo5WypNpA8k4WZoPyTqApEG6pMkzJJm1jwjEwdQigBKwIl8H1IKqGav+RkjVZrw+SbMClQfzjQTZsoRE2aGaLQvUkC1ZoYJM4VrM83scUCTm2FmRjTRSPNn2cwMj0vZ4gCibVj58uXJ95Nap9WqVSvSOxtOEJDhC5NWrVrl0HvaJ6l3tuQAolwJ80OOF3dE8ddsyJAhZB5AHXl6quQASsj5cACXLVtG1gPIpd9+GTd79Ojh0D0gRYVhZrRr1y6CsL9fO4Ba4EStEEvI+Zq5UnK+tne2Zn2M0ZRN4XSHo65K62vbDWv3xvOZC0OYpb3tNxFAycwwYf7TIac5RSbMXxNtvV+dZpgwmzD7Gto0s8cNMzMGaC0LMm6/MTOyKQWUI9bjz+rIkSODH0DbOg2pktu2bUu73u7dux1CqT4BwX/58uXkGlqn8ehZ0sj5SEflxHkkvQwinxMnTiS31q5d64Cy71OvXr0cEPVDdNFFUchczT6kFFAJOR9OLXwQnwYPHhzpp51Y67TQC6e7rzmak+Zr85m1DXo075AJCqi0fkGDwEjPlHpnS+MkEBgNj7RjpBpACdIWbSGQ0+xTYhFA7Wa140yYhxNWQQshpO2T5jRDy28TZi2nYowzYTZhTomNaebAD8jMDMqg/6xmzhYQGK3NrAWBifEHJGeKVAMoOYBz5851PXv2DD4GYCl169Yl4xDFRA2hT1LrNN47GxHSCRMmBJ+JiCDvJY66QETVfMJ7VahQIbgeHyCBwEiL4BSEt4OTemcjGrpx40ayBHq3++me0vpZC5yoFeZMIG3z/dX+maCNAErrSymg0jhN72ypBlBaS9LM2gY9Gh7tqwgg35sJs+ZrsTEmzJQhJsxMQOKWTZlmptXZ/2XN/D+fsGIygGvns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331" y="1430332"/>
            <a:ext cx="4492159" cy="449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9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A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2994" y="407772"/>
            <a:ext cx="3805883" cy="111698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Box 5"/>
          <p:cNvSpPr txBox="1"/>
          <p:nvPr/>
        </p:nvSpPr>
        <p:spPr>
          <a:xfrm>
            <a:off x="581531" y="181437"/>
            <a:ext cx="5830028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rPr lang="ru-RU" sz="4800" dirty="0" smtClean="0"/>
              <a:t>Чат методической поддержки </a:t>
            </a:r>
            <a:endParaRPr sz="4800" dirty="0"/>
          </a:p>
        </p:txBody>
      </p:sp>
      <p:pic>
        <p:nvPicPr>
          <p:cNvPr id="97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rcRect l="23717" t="20301" r="23181" b="25509"/>
          <a:stretch>
            <a:fillRect/>
          </a:stretch>
        </p:blipFill>
        <p:spPr>
          <a:xfrm>
            <a:off x="8454558" y="3573462"/>
            <a:ext cx="5231252" cy="3720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Рисунок 9" descr="Рисунок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61502" y="3936998"/>
            <a:ext cx="3556501" cy="2601049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10"/>
          <p:cNvSpPr txBox="1"/>
          <p:nvPr/>
        </p:nvSpPr>
        <p:spPr>
          <a:xfrm>
            <a:off x="303725" y="5522386"/>
            <a:ext cx="700808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endParaRPr dirty="0"/>
          </a:p>
        </p:txBody>
      </p:sp>
      <p:pic>
        <p:nvPicPr>
          <p:cNvPr id="100" name="IMG_0267.png" descr="IMG_026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52766" y="406187"/>
            <a:ext cx="708368" cy="1260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89760"/>
            <a:ext cx="4448287" cy="44482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502" y="3936998"/>
            <a:ext cx="3507825" cy="259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66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Скругленный прямоугольник 13"/>
          <p:cNvSpPr/>
          <p:nvPr/>
        </p:nvSpPr>
        <p:spPr>
          <a:xfrm>
            <a:off x="7741459" y="3720229"/>
            <a:ext cx="3473492" cy="1901878"/>
          </a:xfrm>
          <a:prstGeom prst="roundRect">
            <a:avLst>
              <a:gd name="adj" fmla="val 6451"/>
            </a:avLst>
          </a:prstGeom>
          <a:solidFill>
            <a:srgbClr val="DEEB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006AB7"/>
                </a:solidFill>
              </a:defRPr>
            </a:pPr>
            <a:endParaRPr/>
          </a:p>
        </p:txBody>
      </p:sp>
      <p:sp>
        <p:nvSpPr>
          <p:cNvPr id="135" name="Скругленный прямоугольник 13"/>
          <p:cNvSpPr/>
          <p:nvPr/>
        </p:nvSpPr>
        <p:spPr>
          <a:xfrm>
            <a:off x="7741459" y="1288406"/>
            <a:ext cx="3473492" cy="1901877"/>
          </a:xfrm>
          <a:prstGeom prst="roundRect">
            <a:avLst>
              <a:gd name="adj" fmla="val 6451"/>
            </a:avLst>
          </a:prstGeom>
          <a:solidFill>
            <a:srgbClr val="DEEB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006AB7"/>
                </a:solidFill>
              </a:defRPr>
            </a:pPr>
            <a:endParaRPr/>
          </a:p>
        </p:txBody>
      </p:sp>
      <p:sp>
        <p:nvSpPr>
          <p:cNvPr id="136" name="Скругленный прямоугольник 13"/>
          <p:cNvSpPr/>
          <p:nvPr/>
        </p:nvSpPr>
        <p:spPr>
          <a:xfrm>
            <a:off x="4089296" y="2547799"/>
            <a:ext cx="3473491" cy="1901878"/>
          </a:xfrm>
          <a:prstGeom prst="roundRect">
            <a:avLst>
              <a:gd name="adj" fmla="val 6451"/>
            </a:avLst>
          </a:prstGeom>
          <a:solidFill>
            <a:srgbClr val="DEEB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006AB7"/>
                </a:solidFill>
              </a:defRPr>
            </a:pPr>
            <a:endParaRPr/>
          </a:p>
        </p:txBody>
      </p:sp>
      <p:sp>
        <p:nvSpPr>
          <p:cNvPr id="137" name="Скругленный прямоугольник 13"/>
          <p:cNvSpPr/>
          <p:nvPr/>
        </p:nvSpPr>
        <p:spPr>
          <a:xfrm>
            <a:off x="437131" y="1288406"/>
            <a:ext cx="3473493" cy="1901877"/>
          </a:xfrm>
          <a:prstGeom prst="roundRect">
            <a:avLst>
              <a:gd name="adj" fmla="val 6451"/>
            </a:avLst>
          </a:prstGeom>
          <a:solidFill>
            <a:srgbClr val="DEEB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006AB7"/>
                </a:solidFill>
              </a:defRPr>
            </a:pPr>
            <a:endParaRPr/>
          </a:p>
        </p:txBody>
      </p:sp>
      <p:sp>
        <p:nvSpPr>
          <p:cNvPr id="138" name="Скругленный прямоугольник 13"/>
          <p:cNvSpPr/>
          <p:nvPr/>
        </p:nvSpPr>
        <p:spPr>
          <a:xfrm>
            <a:off x="437131" y="3720229"/>
            <a:ext cx="3473493" cy="1901878"/>
          </a:xfrm>
          <a:prstGeom prst="roundRect">
            <a:avLst>
              <a:gd name="adj" fmla="val 6451"/>
            </a:avLst>
          </a:prstGeom>
          <a:solidFill>
            <a:srgbClr val="DEEB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006AB7"/>
                </a:solidFill>
              </a:defRPr>
            </a:pPr>
            <a:endParaRPr/>
          </a:p>
        </p:txBody>
      </p:sp>
      <p:pic>
        <p:nvPicPr>
          <p:cNvPr id="139" name="Рисунок 11" descr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87078" y="5790724"/>
            <a:ext cx="1277804" cy="943707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 1344"/>
          <p:cNvSpPr txBox="1"/>
          <p:nvPr/>
        </p:nvSpPr>
        <p:spPr>
          <a:xfrm>
            <a:off x="663392" y="4061566"/>
            <a:ext cx="3020972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11914">
              <a:spcBef>
                <a:spcPts val="1100"/>
              </a:spcBef>
              <a:defRPr sz="2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Формирование единого образовательного пространства на всей территории страны</a:t>
            </a:r>
          </a:p>
        </p:txBody>
      </p:sp>
      <p:sp>
        <p:nvSpPr>
          <p:cNvPr id="141" name="TextBox 24"/>
          <p:cNvSpPr txBox="1"/>
          <p:nvPr/>
        </p:nvSpPr>
        <p:spPr>
          <a:xfrm>
            <a:off x="284557" y="368208"/>
            <a:ext cx="7751913" cy="477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2300"/>
              </a:spcBef>
              <a:defRPr sz="2400" b="1">
                <a:solidFill>
                  <a:srgbClr val="006AB7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t>Библиотека цифрового образовательного контента</a:t>
            </a:r>
          </a:p>
        </p:txBody>
      </p:sp>
      <p:sp>
        <p:nvSpPr>
          <p:cNvPr id="142" name="Rectangle 1344"/>
          <p:cNvSpPr txBox="1"/>
          <p:nvPr/>
        </p:nvSpPr>
        <p:spPr>
          <a:xfrm>
            <a:off x="4329955" y="3193937"/>
            <a:ext cx="299217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11914">
              <a:spcBef>
                <a:spcPts val="1100"/>
              </a:spcBef>
              <a:defRPr sz="2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Оптимизация рутинных процессов</a:t>
            </a:r>
          </a:p>
        </p:txBody>
      </p:sp>
      <p:sp>
        <p:nvSpPr>
          <p:cNvPr id="143" name="Rectangle 1344"/>
          <p:cNvSpPr txBox="1"/>
          <p:nvPr/>
        </p:nvSpPr>
        <p:spPr>
          <a:xfrm>
            <a:off x="7967719" y="3909166"/>
            <a:ext cx="3038972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11914">
              <a:spcBef>
                <a:spcPts val="1100"/>
              </a:spcBef>
              <a:defRPr sz="2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Использование материалов в очном, дистанционном и смешанном форматах обучения</a:t>
            </a:r>
          </a:p>
        </p:txBody>
      </p:sp>
      <p:sp>
        <p:nvSpPr>
          <p:cNvPr id="144" name="Rectangle 1344"/>
          <p:cNvSpPr txBox="1"/>
          <p:nvPr/>
        </p:nvSpPr>
        <p:spPr>
          <a:xfrm>
            <a:off x="7996429" y="1477344"/>
            <a:ext cx="2981549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11914">
              <a:spcBef>
                <a:spcPts val="1100"/>
              </a:spcBef>
              <a:defRPr sz="2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Возможность применения различных видов электронных образовательных материалов</a:t>
            </a:r>
          </a:p>
        </p:txBody>
      </p:sp>
      <p:sp>
        <p:nvSpPr>
          <p:cNvPr id="145" name="Rectangle 1344"/>
          <p:cNvSpPr txBox="1"/>
          <p:nvPr/>
        </p:nvSpPr>
        <p:spPr>
          <a:xfrm>
            <a:off x="668971" y="1782143"/>
            <a:ext cx="3009813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11914">
              <a:spcBef>
                <a:spcPts val="1100"/>
              </a:spcBef>
              <a:defRPr sz="20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Доступ к качественным образовательным материалам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Скругленный прямоугольник 13"/>
          <p:cNvSpPr/>
          <p:nvPr/>
        </p:nvSpPr>
        <p:spPr>
          <a:xfrm>
            <a:off x="6238092" y="1733549"/>
            <a:ext cx="5403044" cy="4057175"/>
          </a:xfrm>
          <a:prstGeom prst="roundRect">
            <a:avLst>
              <a:gd name="adj" fmla="val 9813"/>
            </a:avLst>
          </a:prstGeom>
          <a:solidFill>
            <a:srgbClr val="DEEB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006AB7"/>
                </a:solidFill>
              </a:defRPr>
            </a:pPr>
            <a:endParaRPr/>
          </a:p>
        </p:txBody>
      </p:sp>
      <p:pic>
        <p:nvPicPr>
          <p:cNvPr id="103" name="Рисунок 11" descr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87078" y="5790727"/>
            <a:ext cx="1277807" cy="943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Рисунок 9" descr="Рисунок 9"/>
          <p:cNvPicPr>
            <a:picLocks noChangeAspect="1"/>
          </p:cNvPicPr>
          <p:nvPr/>
        </p:nvPicPr>
        <p:blipFill>
          <a:blip r:embed="rId3">
            <a:extLst/>
          </a:blip>
          <a:srcRect b="40783"/>
          <a:stretch>
            <a:fillRect/>
          </a:stretch>
        </p:blipFill>
        <p:spPr>
          <a:xfrm>
            <a:off x="8054519" y="834491"/>
            <a:ext cx="1769554" cy="703608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Rectangle 1344"/>
          <p:cNvSpPr txBox="1"/>
          <p:nvPr/>
        </p:nvSpPr>
        <p:spPr>
          <a:xfrm>
            <a:off x="6374800" y="1467890"/>
            <a:ext cx="5267055" cy="422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1311916">
              <a:spcBef>
                <a:spcPts val="11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2900" indent="-342900" defTabSz="1311914">
              <a:spcBef>
                <a:spcPts val="1100"/>
              </a:spcBef>
              <a:buClr>
                <a:srgbClr val="2C68B1"/>
              </a:buClr>
              <a:buSzPct val="120000"/>
              <a:buFont typeface="Arial"/>
              <a:buChar char="•"/>
              <a:defRPr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Разработанный контент охватывает </a:t>
            </a:r>
            <a:r>
              <a:rPr b="1">
                <a:solidFill>
                  <a:srgbClr val="006AB7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rPr>
              <a:t>90 %</a:t>
            </a:r>
            <a:r>
              <a:t> содержания общего образования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 defTabSz="1311917">
              <a:spcBef>
                <a:spcPts val="1200"/>
              </a:spcBef>
              <a:buClr>
                <a:srgbClr val="2C68B1"/>
              </a:buClr>
              <a:buSzPct val="120000"/>
              <a:buFont typeface="Arial"/>
              <a:buChar char="•"/>
              <a:defRPr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Включает только </a:t>
            </a:r>
            <a:r>
              <a:rPr b="1">
                <a:solidFill>
                  <a:srgbClr val="006AB7"/>
                </a:solidFill>
              </a:rPr>
              <a:t>верифицированный контент</a:t>
            </a:r>
          </a:p>
          <a:p>
            <a:pPr marL="342900" indent="-342900" defTabSz="1311916">
              <a:spcBef>
                <a:spcPts val="1100"/>
              </a:spcBef>
              <a:buClr>
                <a:srgbClr val="2C68B1"/>
              </a:buClr>
              <a:buSzPct val="120000"/>
              <a:buFont typeface="Arial"/>
              <a:buChar char="•"/>
              <a:defRPr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Состоит из </a:t>
            </a:r>
            <a:r>
              <a:rPr b="1">
                <a:solidFill>
                  <a:srgbClr val="006AB7"/>
                </a:solidFill>
              </a:rPr>
              <a:t>готовых уроков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 defTabSz="1311917">
              <a:spcBef>
                <a:spcPts val="1200"/>
              </a:spcBef>
              <a:buClr>
                <a:srgbClr val="2C68B1"/>
              </a:buClr>
              <a:buSzPct val="120000"/>
              <a:buFont typeface="Arial"/>
              <a:buChar char="•"/>
              <a:defRPr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Содержит материалы с </a:t>
            </a:r>
            <a:r>
              <a:rPr b="1">
                <a:solidFill>
                  <a:srgbClr val="006AB7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rPr>
              <a:t>автоматической проверкой</a:t>
            </a:r>
            <a:r>
              <a:rPr b="1">
                <a:latin typeface="DIN PRO CONDENSED MEDIUM"/>
                <a:ea typeface="DIN PRO CONDENSED MEDIUM"/>
                <a:cs typeface="DIN PRO CONDENSED MEDIUM"/>
                <a:sym typeface="DIN PRO CONDENSED MEDIUM"/>
              </a:rPr>
              <a:t> </a:t>
            </a:r>
            <a:r>
              <a:t>и домашние задания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 defTabSz="1311917">
              <a:spcBef>
                <a:spcPts val="1200"/>
              </a:spcBef>
              <a:buClr>
                <a:srgbClr val="2C68B1"/>
              </a:buClr>
              <a:buSzPct val="120000"/>
              <a:buFont typeface="Arial"/>
              <a:buChar char="•"/>
              <a:defRPr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К каждому этапу уроку разработаны </a:t>
            </a:r>
            <a:r>
              <a:rPr b="1">
                <a:solidFill>
                  <a:srgbClr val="006AB7"/>
                </a:solidFill>
              </a:rPr>
              <a:t>методические рекомендации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 defTabSz="1311917">
              <a:spcBef>
                <a:spcPts val="1200"/>
              </a:spcBef>
              <a:buClr>
                <a:srgbClr val="2C68B1"/>
              </a:buClr>
              <a:buSzPct val="120000"/>
              <a:buFont typeface="Arial"/>
              <a:buChar char="•"/>
              <a:defRPr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Промаркирован по материалам подготовки</a:t>
            </a:r>
            <a:br/>
            <a:r>
              <a:t>к </a:t>
            </a:r>
            <a:r>
              <a:rPr b="1">
                <a:solidFill>
                  <a:srgbClr val="006AB7"/>
                </a:solidFill>
                <a:latin typeface="DIN PRO CONDENSED MEDIUM"/>
                <a:ea typeface="DIN PRO CONDENSED MEDIUM"/>
                <a:cs typeface="DIN PRO CONDENSED MEDIUM"/>
                <a:sym typeface="DIN PRO CONDENSED MEDIUM"/>
              </a:rPr>
              <a:t>ОГЭ и ЕГЭ</a:t>
            </a:r>
          </a:p>
        </p:txBody>
      </p:sp>
      <p:grpSp>
        <p:nvGrpSpPr>
          <p:cNvPr id="108" name="Рисунок 22"/>
          <p:cNvGrpSpPr/>
          <p:nvPr/>
        </p:nvGrpSpPr>
        <p:grpSpPr>
          <a:xfrm>
            <a:off x="503534" y="1467889"/>
            <a:ext cx="5734563" cy="4630813"/>
            <a:chOff x="0" y="-1"/>
            <a:chExt cx="5734561" cy="4630811"/>
          </a:xfrm>
        </p:grpSpPr>
        <p:sp>
          <p:nvSpPr>
            <p:cNvPr id="106" name="Фигура"/>
            <p:cNvSpPr/>
            <p:nvPr/>
          </p:nvSpPr>
          <p:spPr>
            <a:xfrm>
              <a:off x="-1" y="-2"/>
              <a:ext cx="5734563" cy="463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03"/>
                  </a:moveTo>
                  <a:cubicBezTo>
                    <a:pt x="0" y="360"/>
                    <a:pt x="290" y="0"/>
                    <a:pt x="649" y="0"/>
                  </a:cubicBezTo>
                  <a:lnTo>
                    <a:pt x="20951" y="0"/>
                  </a:lnTo>
                  <a:cubicBezTo>
                    <a:pt x="21310" y="0"/>
                    <a:pt x="21600" y="360"/>
                    <a:pt x="21600" y="803"/>
                  </a:cubicBezTo>
                  <a:lnTo>
                    <a:pt x="21600" y="20797"/>
                  </a:lnTo>
                  <a:cubicBezTo>
                    <a:pt x="21600" y="21240"/>
                    <a:pt x="21310" y="21600"/>
                    <a:pt x="20951" y="21600"/>
                  </a:cubicBezTo>
                  <a:lnTo>
                    <a:pt x="649" y="21600"/>
                  </a:lnTo>
                  <a:cubicBezTo>
                    <a:pt x="290" y="21600"/>
                    <a:pt x="0" y="21240"/>
                    <a:pt x="0" y="20797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107" name="image6.png" descr="image6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r="1" b="1"/>
            <a:stretch>
              <a:fillRect/>
            </a:stretch>
          </p:blipFill>
          <p:spPr>
            <a:xfrm>
              <a:off x="-1" y="0"/>
              <a:ext cx="5734448" cy="4630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9" y="0"/>
                  </a:moveTo>
                  <a:cubicBezTo>
                    <a:pt x="291" y="0"/>
                    <a:pt x="0" y="360"/>
                    <a:pt x="0" y="803"/>
                  </a:cubicBezTo>
                  <a:lnTo>
                    <a:pt x="0" y="20797"/>
                  </a:lnTo>
                  <a:cubicBezTo>
                    <a:pt x="0" y="21240"/>
                    <a:pt x="291" y="21600"/>
                    <a:pt x="649" y="21600"/>
                  </a:cubicBezTo>
                  <a:lnTo>
                    <a:pt x="20951" y="21600"/>
                  </a:lnTo>
                  <a:cubicBezTo>
                    <a:pt x="21309" y="21600"/>
                    <a:pt x="21600" y="21240"/>
                    <a:pt x="21600" y="20797"/>
                  </a:cubicBezTo>
                  <a:lnTo>
                    <a:pt x="21600" y="803"/>
                  </a:lnTo>
                  <a:cubicBezTo>
                    <a:pt x="21600" y="360"/>
                    <a:pt x="21309" y="0"/>
                    <a:pt x="20951" y="0"/>
                  </a:cubicBezTo>
                  <a:lnTo>
                    <a:pt x="64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109" name="TextBox 24"/>
          <p:cNvSpPr txBox="1"/>
          <p:nvPr/>
        </p:nvSpPr>
        <p:spPr>
          <a:xfrm>
            <a:off x="208929" y="349303"/>
            <a:ext cx="7751917" cy="477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400"/>
              </a:spcBef>
              <a:defRPr sz="2400" b="1">
                <a:solidFill>
                  <a:srgbClr val="006AB7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rPr dirty="0" err="1"/>
              <a:t>Библиотека</a:t>
            </a:r>
            <a:r>
              <a:rPr dirty="0"/>
              <a:t> </a:t>
            </a:r>
            <a:r>
              <a:rPr dirty="0" err="1"/>
              <a:t>цифрового</a:t>
            </a:r>
            <a:r>
              <a:rPr dirty="0"/>
              <a:t> </a:t>
            </a:r>
            <a:r>
              <a:rPr dirty="0" err="1">
                <a:solidFill>
                  <a:srgbClr val="0971C0"/>
                </a:solidFill>
              </a:rPr>
              <a:t>образовательного</a:t>
            </a:r>
            <a:r>
              <a:rPr dirty="0"/>
              <a:t> </a:t>
            </a:r>
            <a:r>
              <a:rPr dirty="0" err="1"/>
              <a:t>контента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9C695A-9AAF-1A1E-4133-F7F9E56B9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1">
            <a:extLst>
              <a:ext uri="{FF2B5EF4-FFF2-40B4-BE49-F238E27FC236}">
                <a16:creationId xmlns:a16="http://schemas.microsoft.com/office/drawing/2014/main" id="{A5680C1E-73D8-FCB2-34FA-BF27C13F5F2B}"/>
              </a:ext>
            </a:extLst>
          </p:cNvPr>
          <p:cNvSpPr/>
          <p:nvPr/>
        </p:nvSpPr>
        <p:spPr bwMode="auto">
          <a:xfrm>
            <a:off x="6470212" y="775092"/>
            <a:ext cx="5407805" cy="533536"/>
          </a:xfrm>
          <a:prstGeom prst="round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800" b="1" dirty="0">
                <a:solidFill>
                  <a:srgbClr val="0872C2"/>
                </a:solidFill>
                <a:latin typeface="Didot"/>
                <a:ea typeface="Didot"/>
                <a:cs typeface="Didot"/>
              </a:rPr>
              <a:t>Контент </a:t>
            </a:r>
            <a:r>
              <a:rPr lang="ru-RU" sz="2800" b="1" dirty="0">
                <a:solidFill>
                  <a:srgbClr val="0872C2"/>
                </a:solidFill>
                <a:latin typeface="Didot"/>
                <a:ea typeface="Didot"/>
                <a:cs typeface="Didot"/>
              </a:rPr>
              <a:t>Библиотеки ЦОК </a:t>
            </a:r>
            <a:r>
              <a:rPr lang="ru-RU" sz="2800" b="1" dirty="0">
                <a:solidFill>
                  <a:srgbClr val="0872C2"/>
                </a:solidFill>
                <a:latin typeface="Didot"/>
                <a:ea typeface="Didot"/>
                <a:cs typeface="Didot"/>
              </a:rPr>
              <a:t>для реализации ФГОС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80F2B4-43D3-D19F-A9F0-8A5642B2E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300" y="4702178"/>
            <a:ext cx="2176071" cy="2031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1DB9FD-596B-5C80-5FF4-CC490D8A47D0}"/>
              </a:ext>
            </a:extLst>
          </p:cNvPr>
          <p:cNvSpPr txBox="1"/>
          <p:nvPr/>
        </p:nvSpPr>
        <p:spPr>
          <a:xfrm>
            <a:off x="6470212" y="1934066"/>
            <a:ext cx="5127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Соответствует федеральным образовательным программам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Предусмотрен углубленный уровень</a:t>
            </a:r>
          </a:p>
          <a:p>
            <a:pPr marL="342900" indent="-342900"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разработках уроков учитывается достижение основных результатов обучения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Есть материалы для развития функциональной грамотности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Созданы межпредметные видеоролики</a:t>
            </a:r>
          </a:p>
          <a:p>
            <a:pPr marL="342900" indent="-342900"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">
            <a:extLst>
              <a:ext uri="{FF2B5EF4-FFF2-40B4-BE49-F238E27FC236}">
                <a16:creationId xmlns:a16="http://schemas.microsoft.com/office/drawing/2014/main" id="{05C6FD4C-3A47-9F79-EA88-10E2680C6B89}"/>
              </a:ext>
            </a:extLst>
          </p:cNvPr>
          <p:cNvSpPr/>
          <p:nvPr/>
        </p:nvSpPr>
        <p:spPr bwMode="auto">
          <a:xfrm>
            <a:off x="656618" y="880348"/>
            <a:ext cx="4030157" cy="533536"/>
          </a:xfrm>
          <a:prstGeom prst="round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800" b="1" dirty="0">
                <a:solidFill>
                  <a:srgbClr val="0872C2"/>
                </a:solidFill>
                <a:latin typeface="Didot"/>
                <a:ea typeface="Didot"/>
                <a:cs typeface="Didot"/>
              </a:rPr>
              <a:t>Ключевые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872C2"/>
                </a:solidFill>
                <a:latin typeface="Didot"/>
                <a:ea typeface="Didot"/>
                <a:cs typeface="Didot"/>
              </a:rPr>
              <a:t>особенности ФГОС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0D8406-C625-F6C7-1394-34976A2D8B34}"/>
              </a:ext>
            </a:extLst>
          </p:cNvPr>
          <p:cNvSpPr txBox="1"/>
          <p:nvPr/>
        </p:nvSpPr>
        <p:spPr>
          <a:xfrm>
            <a:off x="440616" y="1934066"/>
            <a:ext cx="52811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Системно-деятельностный подход ведущий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Предусмотрен углубленный уровень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Конкретизированы результаты обучения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Прописана функциональная грамотность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Предусмотрено формирование единой научной картины мира</a:t>
            </a:r>
          </a:p>
        </p:txBody>
      </p:sp>
      <p:pic>
        <p:nvPicPr>
          <p:cNvPr id="7" name="Рисунок 11" descr="Рисунок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7078" y="5790727"/>
            <a:ext cx="1277807" cy="9437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480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17"/>
          <p:cNvSpPr txBox="1"/>
          <p:nvPr/>
        </p:nvSpPr>
        <p:spPr>
          <a:xfrm>
            <a:off x="278293" y="534412"/>
            <a:ext cx="9558913" cy="181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sz="2800" b="1">
                <a:solidFill>
                  <a:srgbClr val="0872C2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rPr dirty="0" err="1"/>
              <a:t>Национальная</a:t>
            </a:r>
            <a:r>
              <a:rPr dirty="0"/>
              <a:t> </a:t>
            </a:r>
            <a:r>
              <a:rPr dirty="0" err="1"/>
              <a:t>цель</a:t>
            </a:r>
            <a:r>
              <a:rPr dirty="0"/>
              <a:t> </a:t>
            </a:r>
            <a:r>
              <a:rPr dirty="0" err="1"/>
              <a:t>развития</a:t>
            </a:r>
            <a:r>
              <a:rPr dirty="0"/>
              <a:t> РФ </a:t>
            </a:r>
          </a:p>
          <a:p>
            <a:pPr>
              <a:defRPr sz="2800" b="1">
                <a:solidFill>
                  <a:srgbClr val="0872C2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rPr dirty="0"/>
              <a:t>«</a:t>
            </a:r>
            <a:r>
              <a:rPr dirty="0" err="1"/>
              <a:t>Цифровая</a:t>
            </a:r>
            <a:r>
              <a:rPr dirty="0"/>
              <a:t> </a:t>
            </a:r>
            <a:r>
              <a:rPr dirty="0" err="1"/>
              <a:t>трансформация</a:t>
            </a:r>
            <a:r>
              <a:rPr dirty="0"/>
              <a:t> </a:t>
            </a:r>
            <a:r>
              <a:rPr dirty="0" err="1"/>
              <a:t>государственного</a:t>
            </a:r>
            <a:r>
              <a:rPr dirty="0"/>
              <a:t> </a:t>
            </a:r>
          </a:p>
          <a:p>
            <a:pPr>
              <a:defRPr sz="2800" b="1">
                <a:solidFill>
                  <a:srgbClr val="0872C2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rPr dirty="0"/>
              <a:t>и </a:t>
            </a:r>
            <a:r>
              <a:rPr dirty="0" err="1"/>
              <a:t>муниципального</a:t>
            </a:r>
            <a:r>
              <a:rPr dirty="0"/>
              <a:t> </a:t>
            </a:r>
            <a:r>
              <a:rPr dirty="0" err="1"/>
              <a:t>управления</a:t>
            </a:r>
            <a:r>
              <a:rPr dirty="0"/>
              <a:t>, </a:t>
            </a:r>
            <a:r>
              <a:rPr dirty="0" err="1"/>
              <a:t>экономики</a:t>
            </a:r>
            <a:r>
              <a:rPr dirty="0"/>
              <a:t> </a:t>
            </a:r>
          </a:p>
          <a:p>
            <a:pPr>
              <a:defRPr sz="2800" b="1">
                <a:solidFill>
                  <a:srgbClr val="0872C2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rPr dirty="0"/>
              <a:t>и </a:t>
            </a:r>
            <a:r>
              <a:rPr dirty="0" err="1"/>
              <a:t>социальной</a:t>
            </a:r>
            <a:r>
              <a:rPr dirty="0"/>
              <a:t> </a:t>
            </a:r>
            <a:r>
              <a:rPr dirty="0" err="1"/>
              <a:t>сферы</a:t>
            </a:r>
            <a:r>
              <a:rPr dirty="0"/>
              <a:t>»</a:t>
            </a:r>
          </a:p>
        </p:txBody>
      </p:sp>
      <p:sp>
        <p:nvSpPr>
          <p:cNvPr id="112" name="Google Shape;213;p38"/>
          <p:cNvSpPr txBox="1"/>
          <p:nvPr/>
        </p:nvSpPr>
        <p:spPr>
          <a:xfrm>
            <a:off x="395342" y="3190207"/>
            <a:ext cx="2596347" cy="106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Указ Президента РФ </a:t>
            </a:r>
            <a:endParaRPr sz="1900">
              <a:solidFill>
                <a:srgbClr val="47494E"/>
              </a:solidFill>
              <a:latin typeface="Golos Text Regular"/>
              <a:ea typeface="Golos Text Regular"/>
              <a:cs typeface="Golos Text Regular"/>
              <a:sym typeface="Golos Text Regular"/>
            </a:endParaRPr>
          </a:p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от 07.05.2024 N 309 </a:t>
            </a:r>
            <a:endParaRPr sz="1900">
              <a:solidFill>
                <a:srgbClr val="47494E"/>
              </a:solidFill>
              <a:latin typeface="Golos Text Regular"/>
              <a:ea typeface="Golos Text Regular"/>
              <a:cs typeface="Golos Text Regular"/>
              <a:sym typeface="Golos Text Regular"/>
            </a:endParaRPr>
          </a:p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«О национальных целях развития Российской Федерации на период до 2030 года и на перспективу </a:t>
            </a:r>
            <a:endParaRPr sz="1900">
              <a:solidFill>
                <a:srgbClr val="47494E"/>
              </a:solidFill>
              <a:latin typeface="Golos Text Regular"/>
              <a:ea typeface="Golos Text Regular"/>
              <a:cs typeface="Golos Text Regular"/>
              <a:sym typeface="Golos Text Regular"/>
            </a:endParaRPr>
          </a:p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до 2036 года»</a:t>
            </a:r>
          </a:p>
        </p:txBody>
      </p:sp>
      <p:sp>
        <p:nvSpPr>
          <p:cNvPr id="113" name="Google Shape;213;p38"/>
          <p:cNvSpPr txBox="1"/>
          <p:nvPr/>
        </p:nvSpPr>
        <p:spPr>
          <a:xfrm>
            <a:off x="3461270" y="3984702"/>
            <a:ext cx="259426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lvl1pPr>
          </a:lstStyle>
          <a:p>
            <a:r>
              <a:t>Цифровая трансформация государственного и муниципального управления, экономики и социальной сферы</a:t>
            </a:r>
          </a:p>
        </p:txBody>
      </p:sp>
      <p:sp>
        <p:nvSpPr>
          <p:cNvPr id="114" name="Google Shape;225;p38"/>
          <p:cNvSpPr/>
          <p:nvPr/>
        </p:nvSpPr>
        <p:spPr>
          <a:xfrm>
            <a:off x="3067150" y="3692600"/>
            <a:ext cx="3418543" cy="8541"/>
          </a:xfrm>
          <a:prstGeom prst="line">
            <a:avLst/>
          </a:prstGeom>
          <a:ln w="28575">
            <a:solidFill>
              <a:srgbClr val="036FE4"/>
            </a:solidFill>
            <a:prstDash val="dot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5" name="Google Shape;228;p38"/>
          <p:cNvSpPr txBox="1"/>
          <p:nvPr/>
        </p:nvSpPr>
        <p:spPr>
          <a:xfrm>
            <a:off x="2991690" y="3042335"/>
            <a:ext cx="353342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16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на период до 2030 года </a:t>
            </a:r>
            <a:endParaRPr sz="3600" spc="-94"/>
          </a:p>
          <a:p>
            <a:pPr algn="ctr">
              <a:defRPr sz="16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и на перспективу до 2036 года</a:t>
            </a:r>
          </a:p>
        </p:txBody>
      </p:sp>
      <p:sp>
        <p:nvSpPr>
          <p:cNvPr id="116" name="Прямоугольник: скругленные углы 6"/>
          <p:cNvSpPr/>
          <p:nvPr/>
        </p:nvSpPr>
        <p:spPr>
          <a:xfrm>
            <a:off x="6485694" y="2542901"/>
            <a:ext cx="5386419" cy="2883601"/>
          </a:xfrm>
          <a:prstGeom prst="roundRect">
            <a:avLst>
              <a:gd name="adj" fmla="val 8841"/>
            </a:avLst>
          </a:prstGeom>
          <a:solidFill>
            <a:srgbClr val="FFFFFF">
              <a:alpha val="43000"/>
            </a:srgbClr>
          </a:solidFill>
          <a:ln w="19050">
            <a:solidFill>
              <a:srgbClr val="5256FC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TextBox 6"/>
          <p:cNvSpPr txBox="1"/>
          <p:nvPr/>
        </p:nvSpPr>
        <p:spPr>
          <a:xfrm>
            <a:off x="6625362" y="2844363"/>
            <a:ext cx="4992203" cy="2425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196" tIns="25196" rIns="25196" bIns="25196">
            <a:spAutoFit/>
          </a:bodyPr>
          <a:lstStyle/>
          <a:p>
            <a:pPr algn="just">
              <a:defRPr sz="14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достижение к 2030 году </a:t>
            </a:r>
            <a:r>
              <a:rPr b="1"/>
              <a:t>«цифровой зрелости» </a:t>
            </a:r>
            <a:r>
              <a:t>государственного и муниципального управления, ключевых отраслей экономики и социальной сферы, в том числе здравоохранения и </a:t>
            </a:r>
            <a:r>
              <a:rPr b="1"/>
              <a:t>образования</a:t>
            </a:r>
            <a:r>
              <a:t>, предполагающей </a:t>
            </a:r>
            <a:r>
              <a:rPr b="1"/>
              <a:t>автоматизацию большей части транзакций </a:t>
            </a:r>
            <a:r>
              <a:t>в рамках единых отраслевых цифровых платформ и модели управления на основе данных с учетом ускоренного внедрения технологий обработки больших объемов данных, машинного обучения и искусственного интеллекта</a:t>
            </a:r>
          </a:p>
        </p:txBody>
      </p:sp>
      <p:sp>
        <p:nvSpPr>
          <p:cNvPr id="118" name="Скругленный прямоугольник 13"/>
          <p:cNvSpPr/>
          <p:nvPr/>
        </p:nvSpPr>
        <p:spPr>
          <a:xfrm>
            <a:off x="114294" y="2640651"/>
            <a:ext cx="2813189" cy="2112438"/>
          </a:xfrm>
          <a:prstGeom prst="roundRect">
            <a:avLst>
              <a:gd name="adj" fmla="val 9813"/>
            </a:avLst>
          </a:prstGeom>
          <a:solidFill>
            <a:srgbClr val="DEEB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006AB7"/>
                </a:solidFill>
              </a:defRPr>
            </a:pPr>
            <a:endParaRPr/>
          </a:p>
        </p:txBody>
      </p:sp>
      <p:sp>
        <p:nvSpPr>
          <p:cNvPr id="119" name="Указ Президента РФ…"/>
          <p:cNvSpPr txBox="1"/>
          <p:nvPr/>
        </p:nvSpPr>
        <p:spPr>
          <a:xfrm>
            <a:off x="427427" y="3055586"/>
            <a:ext cx="2186922" cy="1336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2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Указ Президента РФ </a:t>
            </a:r>
            <a:endParaRPr sz="1900"/>
          </a:p>
          <a:p>
            <a:pPr algn="ctr">
              <a:defRPr sz="12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от 07.05.2024 N 309 </a:t>
            </a:r>
            <a:endParaRPr sz="1900"/>
          </a:p>
          <a:p>
            <a:pPr algn="ctr">
              <a:defRPr sz="12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«О национальных целях развития Российской Федерации на период до 2030 года и на перспективу </a:t>
            </a:r>
            <a:endParaRPr sz="1900"/>
          </a:p>
          <a:p>
            <a:pPr algn="ctr">
              <a:defRPr sz="1200">
                <a:latin typeface="DIN Pro Condensed Medium"/>
                <a:ea typeface="DIN Pro Condensed Medium"/>
                <a:cs typeface="DIN Pro Condensed Medium"/>
                <a:sym typeface="DIN Pro Condensed Medium"/>
              </a:defRPr>
            </a:pPr>
            <a:r>
              <a:t>до 2036 года»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7">
            <a:extLst>
              <a:ext uri="{FF2B5EF4-FFF2-40B4-BE49-F238E27FC236}">
                <a16:creationId xmlns:a16="http://schemas.microsoft.com/office/drawing/2014/main" id="{D5022D49-611E-7BC4-C9D8-351F87C6FBDA}"/>
              </a:ext>
            </a:extLst>
          </p:cNvPr>
          <p:cNvSpPr/>
          <p:nvPr/>
        </p:nvSpPr>
        <p:spPr>
          <a:xfrm>
            <a:off x="987621" y="216718"/>
            <a:ext cx="6098979" cy="1135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/>
            <a:endParaRPr lang="ru-RU" sz="20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1">
            <a:extLst>
              <a:ext uri="{FF2B5EF4-FFF2-40B4-BE49-F238E27FC236}">
                <a16:creationId xmlns:a16="http://schemas.microsoft.com/office/drawing/2014/main" id="{E5A1B27E-D017-EEB6-4AF1-A2CC54E012F2}"/>
              </a:ext>
            </a:extLst>
          </p:cNvPr>
          <p:cNvSpPr/>
          <p:nvPr/>
        </p:nvSpPr>
        <p:spPr bwMode="auto">
          <a:xfrm>
            <a:off x="469602" y="110641"/>
            <a:ext cx="8258932" cy="533536"/>
          </a:xfrm>
          <a:prstGeom prst="round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Библиотеки ЦОК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Изображение выглядит как текст, снимок экрана, Прямо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235291D-241B-CF14-859D-5F7651B80D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6" y="1366125"/>
            <a:ext cx="4874185" cy="3299280"/>
          </a:xfrm>
          <a:prstGeom prst="rect">
            <a:avLst/>
          </a:prstGeom>
          <a:ln w="12700">
            <a:solidFill>
              <a:srgbClr val="036FE4"/>
            </a:solidFill>
          </a:ln>
        </p:spPr>
      </p:pic>
      <p:pic>
        <p:nvPicPr>
          <p:cNvPr id="12" name="Рисунок 11" descr="Изображение выглядит как текст, снимок экрана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F75189C3-21C9-9CC8-C2A8-34A6F0FD7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375" y="1390299"/>
            <a:ext cx="4874185" cy="858944"/>
          </a:xfrm>
          <a:prstGeom prst="rect">
            <a:avLst/>
          </a:prstGeom>
          <a:ln w="12700">
            <a:solidFill>
              <a:srgbClr val="036FE4"/>
            </a:solidFill>
          </a:ln>
        </p:spPr>
      </p:pic>
      <p:pic>
        <p:nvPicPr>
          <p:cNvPr id="16" name="Рисунок 15" descr="Изображение выглядит как текст, снимок экрана, Шрифт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90720C3F-8436-E3F1-C548-AFC9E39F5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375" y="3665989"/>
            <a:ext cx="5927558" cy="2727128"/>
          </a:xfrm>
          <a:prstGeom prst="rect">
            <a:avLst/>
          </a:prstGeom>
          <a:ln w="12700">
            <a:solidFill>
              <a:srgbClr val="036FE4"/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E5EB7EE-515F-F3F1-1771-7AC2CFF06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375" y="2540039"/>
            <a:ext cx="5886023" cy="835154"/>
          </a:xfrm>
          <a:prstGeom prst="rect">
            <a:avLst/>
          </a:prstGeom>
          <a:ln>
            <a:solidFill>
              <a:srgbClr val="036FE4"/>
            </a:solidFill>
          </a:ln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911475D-B2B9-BA65-B5FA-0B93C7C0AE8C}"/>
              </a:ext>
            </a:extLst>
          </p:cNvPr>
          <p:cNvSpPr/>
          <p:nvPr/>
        </p:nvSpPr>
        <p:spPr>
          <a:xfrm>
            <a:off x="6014411" y="1819771"/>
            <a:ext cx="3104422" cy="3410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9F49378-0B39-64F6-2DD2-B07B7DC06D8C}"/>
              </a:ext>
            </a:extLst>
          </p:cNvPr>
          <p:cNvSpPr/>
          <p:nvPr/>
        </p:nvSpPr>
        <p:spPr>
          <a:xfrm>
            <a:off x="10710560" y="2787093"/>
            <a:ext cx="1011838" cy="3410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1DD51-0E02-1818-55CC-F918677F1AE6}"/>
              </a:ext>
            </a:extLst>
          </p:cNvPr>
          <p:cNvSpPr txBox="1"/>
          <p:nvPr/>
        </p:nvSpPr>
        <p:spPr>
          <a:xfrm>
            <a:off x="469602" y="839420"/>
            <a:ext cx="8389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Верифицированный образовательный контент по всем образовательным предметам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75FC6D-52B2-1D03-2BED-57575AC3562A}"/>
              </a:ext>
            </a:extLst>
          </p:cNvPr>
          <p:cNvSpPr txBox="1"/>
          <p:nvPr/>
        </p:nvSpPr>
        <p:spPr>
          <a:xfrm>
            <a:off x="469602" y="4763845"/>
            <a:ext cx="327761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Поурочное планирование: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расписано по годам обучения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соответствует федеральной программе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можно экспортировать </a:t>
            </a:r>
          </a:p>
        </p:txBody>
      </p:sp>
    </p:spTree>
    <p:extLst>
      <p:ext uri="{BB962C8B-B14F-4D97-AF65-F5344CB8AC3E}">
        <p14:creationId xmlns:p14="http://schemas.microsoft.com/office/powerpoint/2010/main" val="16470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600BD-FCE8-3894-B34A-46FC6FE6A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7">
            <a:extLst>
              <a:ext uri="{FF2B5EF4-FFF2-40B4-BE49-F238E27FC236}">
                <a16:creationId xmlns:a16="http://schemas.microsoft.com/office/drawing/2014/main" id="{4A69C49C-920F-EC98-78C8-C31800212982}"/>
              </a:ext>
            </a:extLst>
          </p:cNvPr>
          <p:cNvSpPr/>
          <p:nvPr/>
        </p:nvSpPr>
        <p:spPr>
          <a:xfrm>
            <a:off x="987621" y="216718"/>
            <a:ext cx="6098979" cy="1135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/>
            <a:endParaRPr lang="ru-RU" sz="20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1">
            <a:extLst>
              <a:ext uri="{FF2B5EF4-FFF2-40B4-BE49-F238E27FC236}">
                <a16:creationId xmlns:a16="http://schemas.microsoft.com/office/drawing/2014/main" id="{4D6B42FC-B129-E476-3F36-9458DCD2FE6A}"/>
              </a:ext>
            </a:extLst>
          </p:cNvPr>
          <p:cNvSpPr/>
          <p:nvPr/>
        </p:nvSpPr>
        <p:spPr bwMode="auto">
          <a:xfrm>
            <a:off x="491037" y="184396"/>
            <a:ext cx="8258932" cy="533536"/>
          </a:xfrm>
          <a:prstGeom prst="round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400" b="1" dirty="0">
                <a:solidFill>
                  <a:srgbClr val="006AB7"/>
                </a:solidFill>
                <a:latin typeface="Didot"/>
                <a:ea typeface="Didot"/>
                <a:cs typeface="Didot"/>
              </a:rPr>
              <a:t>Углубленный уровень в контенте </a:t>
            </a:r>
            <a:r>
              <a:rPr lang="ru-RU" sz="2400" b="1" dirty="0">
                <a:solidFill>
                  <a:srgbClr val="006AB7"/>
                </a:solidFill>
                <a:latin typeface="Didot"/>
                <a:ea typeface="Didot"/>
                <a:cs typeface="Didot"/>
              </a:rPr>
              <a:t>Библиотеки ЦОК</a:t>
            </a:r>
            <a:endParaRPr lang="ru-RU" sz="2400" b="1" dirty="0">
              <a:solidFill>
                <a:srgbClr val="006AB7"/>
              </a:solidFill>
              <a:latin typeface="Didot"/>
              <a:ea typeface="Didot"/>
              <a:cs typeface="Didot"/>
            </a:endParaRPr>
          </a:p>
        </p:txBody>
      </p:sp>
      <p:pic>
        <p:nvPicPr>
          <p:cNvPr id="7" name="Рисунок 6" descr="Изображение выглядит как текст, Шрифт, Цвет электри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50ECEEB-6457-3250-F5E8-D8DB6B55F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2" y="1219147"/>
            <a:ext cx="3829584" cy="762106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11" name="Рисунок 10" descr="Изображение выглядит как текст, Шрифт, снимок экрана, Цвет электрик&#10;&#10;Автоматически созданное описание">
            <a:extLst>
              <a:ext uri="{FF2B5EF4-FFF2-40B4-BE49-F238E27FC236}">
                <a16:creationId xmlns:a16="http://schemas.microsoft.com/office/drawing/2014/main" id="{81F89EFB-7E5B-F149-4B8C-A34E23E66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6" y="2279784"/>
            <a:ext cx="3877216" cy="771633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14" name="Рисунок 13" descr="Изображение выглядит как текст, Шрифт, снимок экрана, Цвет электрик&#10;&#10;Автоматически созданное описание">
            <a:extLst>
              <a:ext uri="{FF2B5EF4-FFF2-40B4-BE49-F238E27FC236}">
                <a16:creationId xmlns:a16="http://schemas.microsoft.com/office/drawing/2014/main" id="{E1E37D5D-8BD6-F180-B5F1-8CB944B7D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3" y="3349948"/>
            <a:ext cx="3853400" cy="752580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17" name="Рисунок 16" descr="Изображение выглядит как текст, снимок экрана, Шрифт, Цвет электрик&#10;&#10;Автоматически созданное описание">
            <a:extLst>
              <a:ext uri="{FF2B5EF4-FFF2-40B4-BE49-F238E27FC236}">
                <a16:creationId xmlns:a16="http://schemas.microsoft.com/office/drawing/2014/main" id="{5EECBA05-15DB-EC25-8307-94F12FE76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7" y="4494479"/>
            <a:ext cx="3810532" cy="771633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20" name="Рисунок 19" descr="Изображение выглядит как текст, Шрифт, Графи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1AB1CC3-4D0E-2B57-C81B-8BF96D7E29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31" y="2279783"/>
            <a:ext cx="3877216" cy="771633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25" name="Рисунок 24" descr="Изображение выглядит как Шрифт, зеленый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6BBD4BD1-1117-F938-2B20-DFC7F1C50C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29" y="3349948"/>
            <a:ext cx="3877216" cy="752580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27" name="Рисунок 26" descr="Изображение выглядит как снимок экрана, Шрифт, текс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FBC9A62-688C-5ABC-0FA5-94C1400584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30" y="4428839"/>
            <a:ext cx="3877215" cy="800212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29" name="Рисунок 28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B75D6D2-7952-DCAD-9AB7-CC00F87801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29" y="1219147"/>
            <a:ext cx="3877216" cy="776565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638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544580" y="328742"/>
            <a:ext cx="7634475" cy="3101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Контент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Библиотеки ЦОК </a:t>
            </a:r>
            <a:endParaRPr dirty="0"/>
          </a:p>
        </p:txBody>
      </p:sp>
      <p:pic>
        <p:nvPicPr>
          <p:cNvPr id="3" name="Рисунок 2" descr="Изображение выглядит как текст, Шрифт, снимок экрана, Графика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767634" y="84483"/>
            <a:ext cx="1445670" cy="106768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 bwMode="auto">
          <a:xfrm>
            <a:off x="10301835" y="308156"/>
            <a:ext cx="1619482" cy="310167"/>
            <a:chOff x="10301835" y="308156"/>
            <a:chExt cx="1619482" cy="31016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301835" y="315550"/>
              <a:ext cx="1619482" cy="302773"/>
            </a:xfrm>
            <a:prstGeom prst="rect">
              <a:avLst/>
            </a:prstGeom>
          </p:spPr>
        </p:pic>
        <p:sp>
          <p:nvSpPr>
            <p:cNvPr id="9" name="Прямоугольник: скругленные углы 8"/>
            <p:cNvSpPr/>
            <p:nvPr/>
          </p:nvSpPr>
          <p:spPr bwMode="auto">
            <a:xfrm>
              <a:off x="10301835" y="308156"/>
              <a:ext cx="1619482" cy="302773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3059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B6754E-E73C-EE1A-AA6E-315BC16A8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9" y="886470"/>
            <a:ext cx="4828675" cy="1270159"/>
          </a:xfrm>
          <a:prstGeom prst="rect">
            <a:avLst/>
          </a:prstGeom>
          <a:noFill/>
          <a:ln w="25400">
            <a:solidFill>
              <a:srgbClr val="036FE4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BA2692-50B8-C727-5AAA-A1CB5F533C4B}"/>
              </a:ext>
            </a:extLst>
          </p:cNvPr>
          <p:cNvSpPr txBox="1"/>
          <p:nvPr/>
        </p:nvSpPr>
        <p:spPr bwMode="auto">
          <a:xfrm>
            <a:off x="528831" y="2257951"/>
            <a:ext cx="482867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036FE4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  <a:latin typeface="Arial"/>
                <a:cs typeface="Arial"/>
              </a:rPr>
              <a:t>Актуализация опорных знаний</a:t>
            </a:r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96C282-16A1-8DD7-6C48-B45E4A909B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1" y="2767155"/>
            <a:ext cx="4828675" cy="1391102"/>
          </a:xfrm>
          <a:prstGeom prst="rect">
            <a:avLst/>
          </a:prstGeom>
          <a:ln w="25400">
            <a:solidFill>
              <a:srgbClr val="036FE4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2DDC78-A8CB-86E4-EC54-451001CE819E}"/>
              </a:ext>
            </a:extLst>
          </p:cNvPr>
          <p:cNvSpPr txBox="1"/>
          <p:nvPr/>
        </p:nvSpPr>
        <p:spPr bwMode="auto">
          <a:xfrm>
            <a:off x="5616237" y="845070"/>
            <a:ext cx="353728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036FE4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Arial"/>
                <a:cs typeface="Arial"/>
              </a:rPr>
              <a:t>Основная часть урока</a:t>
            </a:r>
            <a:endParaRPr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C0D6FC8-6ECE-4750-944F-5FDC9DC046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38" y="1508541"/>
            <a:ext cx="2956261" cy="1548718"/>
          </a:xfrm>
          <a:prstGeom prst="rect">
            <a:avLst/>
          </a:prstGeom>
          <a:ln w="25400">
            <a:solidFill>
              <a:srgbClr val="036FE4"/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ADD5F3E-A9E0-1C28-3056-02E2060BB5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1521550"/>
            <a:ext cx="3345264" cy="1535708"/>
          </a:xfrm>
          <a:prstGeom prst="rect">
            <a:avLst/>
          </a:prstGeom>
          <a:ln w="25400">
            <a:solidFill>
              <a:srgbClr val="036FE4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B1BA007-2FEF-7C41-938E-74AB1ACAEAEA}"/>
              </a:ext>
            </a:extLst>
          </p:cNvPr>
          <p:cNvSpPr txBox="1"/>
          <p:nvPr/>
        </p:nvSpPr>
        <p:spPr bwMode="auto">
          <a:xfrm>
            <a:off x="5616238" y="3494621"/>
            <a:ext cx="353728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036FE4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нового материала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17E0C62-D96E-97FF-1625-0286650F29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38" y="4012290"/>
            <a:ext cx="3537287" cy="2759478"/>
          </a:xfrm>
          <a:prstGeom prst="rect">
            <a:avLst/>
          </a:prstGeom>
          <a:ln w="25400">
            <a:solidFill>
              <a:srgbClr val="036FE4"/>
            </a:solidFill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1D18A1E-C984-F3CD-5B53-86E48AC6D9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202" y="4257675"/>
            <a:ext cx="2720287" cy="2514093"/>
          </a:xfrm>
          <a:prstGeom prst="rect">
            <a:avLst/>
          </a:prstGeom>
          <a:ln w="25400">
            <a:solidFill>
              <a:srgbClr val="036FE4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BCD97C9-8D07-2263-F5D5-FD1E7619C3AF}"/>
              </a:ext>
            </a:extLst>
          </p:cNvPr>
          <p:cNvSpPr txBox="1"/>
          <p:nvPr/>
        </p:nvSpPr>
        <p:spPr bwMode="auto">
          <a:xfrm>
            <a:off x="9283202" y="3477577"/>
            <a:ext cx="2720287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036FE4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3C4FBB-C49A-2B87-4E6D-FC63671B38DE}"/>
              </a:ext>
            </a:extLst>
          </p:cNvPr>
          <p:cNvSpPr txBox="1"/>
          <p:nvPr/>
        </p:nvSpPr>
        <p:spPr bwMode="auto">
          <a:xfrm>
            <a:off x="513084" y="4329824"/>
            <a:ext cx="486017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036FE4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приобретённых знаний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B71829-5AC0-103A-2BB9-3F52D7EE3D95}"/>
              </a:ext>
            </a:extLst>
          </p:cNvPr>
          <p:cNvSpPr txBox="1"/>
          <p:nvPr/>
        </p:nvSpPr>
        <p:spPr bwMode="auto">
          <a:xfrm>
            <a:off x="544579" y="5601457"/>
            <a:ext cx="486017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036FE4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итогов, домашнее задание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2D815F-D97D-A811-7A56-ED5921A289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9" y="4800478"/>
            <a:ext cx="4860170" cy="676369"/>
          </a:xfrm>
          <a:prstGeom prst="rect">
            <a:avLst/>
          </a:prstGeom>
          <a:ln w="25400">
            <a:solidFill>
              <a:srgbClr val="036FE4"/>
            </a:solidFill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F08FAB3-F954-44DC-F9CF-0E22DE48D5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2" y="6095399"/>
            <a:ext cx="4993120" cy="676369"/>
          </a:xfrm>
          <a:prstGeom prst="rect">
            <a:avLst/>
          </a:prstGeom>
          <a:ln w="25400">
            <a:solidFill>
              <a:srgbClr val="036FE4"/>
            </a:solidFill>
          </a:ln>
        </p:spPr>
      </p:pic>
    </p:spTree>
    <p:extLst>
      <p:ext uri="{BB962C8B-B14F-4D97-AF65-F5344CB8AC3E}">
        <p14:creationId xmlns:p14="http://schemas.microsoft.com/office/powerpoint/2010/main" val="12470584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1261</Words>
  <Application>Microsoft Office PowerPoint</Application>
  <PresentationFormat>Широкоэкранный</PresentationFormat>
  <Paragraphs>225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Didot</vt:lpstr>
      <vt:lpstr>DIN Pro Condensed Medium</vt:lpstr>
      <vt:lpstr>DIN Pro Condensed Medium</vt:lpstr>
      <vt:lpstr>Golos Text Regular</vt:lpstr>
      <vt:lpstr>Montserrat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Учебное пособие для учителя  по использованию электронных образовательных материалов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buskinaav</dc:creator>
  <cp:lastModifiedBy>buskinaav</cp:lastModifiedBy>
  <cp:revision>13</cp:revision>
  <dcterms:modified xsi:type="dcterms:W3CDTF">2025-04-03T07:19:35Z</dcterms:modified>
</cp:coreProperties>
</file>