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81" r:id="rId3"/>
    <p:sldId id="318" r:id="rId4"/>
    <p:sldId id="284" r:id="rId5"/>
    <p:sldId id="260" r:id="rId6"/>
    <p:sldId id="278" r:id="rId7"/>
    <p:sldId id="261" r:id="rId8"/>
    <p:sldId id="263" r:id="rId9"/>
    <p:sldId id="267" r:id="rId10"/>
    <p:sldId id="266" r:id="rId11"/>
    <p:sldId id="264" r:id="rId12"/>
    <p:sldId id="277" r:id="rId13"/>
    <p:sldId id="292" r:id="rId14"/>
    <p:sldId id="293" r:id="rId15"/>
    <p:sldId id="294" r:id="rId16"/>
    <p:sldId id="296" r:id="rId17"/>
    <p:sldId id="297" r:id="rId18"/>
    <p:sldId id="299" r:id="rId19"/>
    <p:sldId id="307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06" r:id="rId28"/>
    <p:sldId id="285" r:id="rId29"/>
    <p:sldId id="287" r:id="rId30"/>
    <p:sldId id="288" r:id="rId31"/>
    <p:sldId id="301" r:id="rId32"/>
    <p:sldId id="302" r:id="rId33"/>
    <p:sldId id="303" r:id="rId34"/>
    <p:sldId id="304" r:id="rId35"/>
    <p:sldId id="305" r:id="rId36"/>
    <p:sldId id="269" r:id="rId37"/>
  </p:sldIdLst>
  <p:sldSz cx="12192000" cy="6858000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CDFCED7-E8C6-4852-8C7F-32A684987BE3}">
          <p14:sldIdLst>
            <p14:sldId id="256"/>
            <p14:sldId id="281"/>
            <p14:sldId id="318"/>
            <p14:sldId id="284"/>
            <p14:sldId id="260"/>
            <p14:sldId id="278"/>
            <p14:sldId id="261"/>
            <p14:sldId id="263"/>
            <p14:sldId id="267"/>
            <p14:sldId id="266"/>
            <p14:sldId id="264"/>
          </p14:sldIdLst>
        </p14:section>
        <p14:section name="Раздел без заголовка" id="{7EE6F9E5-4CC1-415C-9449-45E6686D5DAA}">
          <p14:sldIdLst>
            <p14:sldId id="277"/>
            <p14:sldId id="292"/>
            <p14:sldId id="293"/>
            <p14:sldId id="294"/>
            <p14:sldId id="296"/>
            <p14:sldId id="297"/>
            <p14:sldId id="299"/>
            <p14:sldId id="307"/>
            <p14:sldId id="309"/>
            <p14:sldId id="310"/>
            <p14:sldId id="311"/>
            <p14:sldId id="312"/>
            <p14:sldId id="313"/>
            <p14:sldId id="314"/>
            <p14:sldId id="315"/>
          </p14:sldIdLst>
        </p14:section>
        <p14:section name="Раздел без заголовка" id="{39908B49-A3F9-4CD0-9480-699C44D24FDE}">
          <p14:sldIdLst>
            <p14:sldId id="306"/>
            <p14:sldId id="285"/>
            <p14:sldId id="287"/>
            <p14:sldId id="288"/>
          </p14:sldIdLst>
        </p14:section>
        <p14:section name="Раздел без заголовка" id="{AE082B35-E284-48F9-894D-EBC85D891F8F}">
          <p14:sldIdLst>
            <p14:sldId id="301"/>
            <p14:sldId id="302"/>
            <p14:sldId id="303"/>
            <p14:sldId id="304"/>
            <p14:sldId id="305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6437" autoAdjust="0"/>
  </p:normalViewPr>
  <p:slideViewPr>
    <p:cSldViewPr snapToGrid="0">
      <p:cViewPr varScale="1">
        <p:scale>
          <a:sx n="89" d="100"/>
          <a:sy n="89" d="100"/>
        </p:scale>
        <p:origin x="90" y="4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0055E-74B3-4868-8569-A3442E629FCF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457EA-B8B5-453D-8534-B2E2FEF1B4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6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Поменять</a:t>
            </a:r>
            <a:r>
              <a:rPr lang="ru-RU" baseline="0" dirty="0" smtClean="0"/>
              <a:t> слайд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457EA-B8B5-453D-8534-B2E2FEF1B47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28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75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28601"/>
            <a:ext cx="9372600" cy="5461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3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следни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CCC48-DB71-46F2-A974-05E06216918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CF144-0F29-4894-A610-0349A3C38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6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CC48-DB71-46F2-A974-05E062169180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CF144-0F29-4894-A610-0349A3C383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81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t.rcoko65.ru/sites/default/files/files/pdf/ob_obrazovanii.pdf" TargetMode="External"/><Relationship Id="rId2" Type="http://schemas.openxmlformats.org/officeDocument/2006/relationships/hyperlink" Target="http://ct.rcoko65.ru/" TargetMode="Externa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kn.gov.ru/news/rsoc/news74672.htm" TargetMode="External"/><Relationship Id="rId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a.artusheva@sakhalin.gov.ru" TargetMode="External"/><Relationship Id="rId7" Type="http://schemas.openxmlformats.org/officeDocument/2006/relationships/hyperlink" Target="http://ct.rcoko65.ru/" TargetMode="External"/><Relationship Id="rId2" Type="http://schemas.openxmlformats.org/officeDocument/2006/relationships/hyperlink" Target="mailto:s.volozhaninova@sakhalin.gov.ru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o.pasynkova@sakhalin.gov.ru" TargetMode="External"/><Relationship Id="rId5" Type="http://schemas.openxmlformats.org/officeDocument/2006/relationships/hyperlink" Target="mailto:t.kovalskaya@sakhalin.gov.ru" TargetMode="External"/><Relationship Id="rId4" Type="http://schemas.openxmlformats.org/officeDocument/2006/relationships/hyperlink" Target="mailto:m.bondar@sakhalin.gov.r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18726" y="2048210"/>
            <a:ext cx="10449373" cy="3096291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«Цифровые инструменты </a:t>
            </a:r>
            <a:r>
              <a:rPr lang="ru-RU" sz="4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обучения с </a:t>
            </a:r>
            <a:r>
              <a:rPr lang="ru-RU" sz="4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применением ЭО и ДОТ»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56931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6097" y="528164"/>
            <a:ext cx="8493327" cy="76345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Обязательный пакет документов обучающегося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93" y="672606"/>
            <a:ext cx="1164437" cy="10242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20338" y="1264596"/>
            <a:ext cx="42898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Заявление от родителей/законных представителей на включения в список обучающихся с применением ЭО и ДОТ (по форме)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Приказ ОО об организации обучения с применением ЭО и ДОТ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Учебный план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Расписание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Список педагогов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2060"/>
                </a:solidFill>
              </a:rPr>
              <a:t>Копии справок на детей: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</a:rPr>
              <a:t>с</a:t>
            </a:r>
            <a:r>
              <a:rPr lang="ru-RU" b="1" dirty="0" smtClean="0">
                <a:solidFill>
                  <a:srgbClr val="002060"/>
                </a:solidFill>
              </a:rPr>
              <a:t>правка от педиатра о рекомендуемом обучении на дому;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справка об отсутствии противопоказаний для работы на компьютере;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справка об инвалидности (если срок действия истёк)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049407" y="2603423"/>
            <a:ext cx="5026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РЦОКО </a:t>
            </a:r>
            <a:r>
              <a:rPr lang="ru-RU" dirty="0">
                <a:solidFill>
                  <a:srgbClr val="C00000"/>
                </a:solidFill>
              </a:rPr>
              <a:t>ЦЦТО Захарова Наталья </a:t>
            </a:r>
            <a:r>
              <a:rPr lang="ru-RU" dirty="0" smtClean="0">
                <a:solidFill>
                  <a:srgbClr val="C00000"/>
                </a:solidFill>
              </a:rPr>
              <a:t>Юрьевна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или</a:t>
            </a:r>
          </a:p>
          <a:p>
            <a:r>
              <a:rPr lang="ru-RU" dirty="0">
                <a:solidFill>
                  <a:srgbClr val="C00000"/>
                </a:solidFill>
              </a:rPr>
              <a:t>РЦОКО ЦЦТО </a:t>
            </a:r>
            <a:r>
              <a:rPr lang="ru-RU" dirty="0" err="1" smtClean="0">
                <a:solidFill>
                  <a:srgbClr val="C00000"/>
                </a:solidFill>
              </a:rPr>
              <a:t>Воложанинова</a:t>
            </a:r>
            <a:r>
              <a:rPr lang="ru-RU" dirty="0" smtClean="0">
                <a:solidFill>
                  <a:srgbClr val="C00000"/>
                </a:solidFill>
              </a:rPr>
              <a:t> Светлана </a:t>
            </a:r>
            <a:r>
              <a:rPr lang="ru-RU" dirty="0">
                <a:solidFill>
                  <a:srgbClr val="C00000"/>
                </a:solidFill>
              </a:rPr>
              <a:t>Юрьевна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9407" y="1513446"/>
            <a:ext cx="4761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Документы направляются с использованием 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ViPNet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Client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 на имя пользователя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95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98" y="684438"/>
            <a:ext cx="1164437" cy="10242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48050" y="674381"/>
            <a:ext cx="5938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5" dirty="0" smtClean="0">
                <a:solidFill>
                  <a:srgbClr val="002060"/>
                </a:solidFill>
                <a:latin typeface="+mj-lt"/>
                <a:ea typeface="Times New Roman" panose="02020603050405020304" pitchFamily="18" charset="0"/>
              </a:rPr>
              <a:t>Отчеты координаторов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038" y="1104954"/>
            <a:ext cx="5475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5" dirty="0" smtClean="0">
                <a:latin typeface="Times New Roman" panose="02020603050405020304" pitchFamily="18" charset="0"/>
              </a:rPr>
              <a:t>Сдача отчетов </a:t>
            </a:r>
            <a:r>
              <a:rPr lang="ru-RU" b="1" spc="5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до 10 числа </a:t>
            </a:r>
            <a:r>
              <a:rPr lang="ru-RU" b="1" spc="5" dirty="0" smtClean="0">
                <a:latin typeface="Times New Roman" panose="02020603050405020304" pitchFamily="18" charset="0"/>
              </a:rPr>
              <a:t>за предыдущий месяц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84023" y="4344208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</a:rPr>
              <a:t>oscpo_sakh@mail.ru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225239" y="4330425"/>
            <a:ext cx="26264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</a:rPr>
              <a:t>Эл. почта отдела </a:t>
            </a:r>
            <a:r>
              <a:rPr lang="ru-RU" sz="1400" b="1" dirty="0" err="1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</a:rPr>
              <a:t>СЦПвО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</a:rPr>
              <a:t>:</a:t>
            </a:r>
            <a:endParaRPr lang="ru-RU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268" y="1740766"/>
            <a:ext cx="672556" cy="39721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710511" y="1746830"/>
            <a:ext cx="2625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</a:rPr>
              <a:t>VK -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Helvetica" panose="020B0604020202020204" pitchFamily="34" charset="0"/>
              </a:rPr>
              <a:t>мессенджер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48" y="1931496"/>
            <a:ext cx="5682727" cy="3804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6" y="2441986"/>
            <a:ext cx="1495424" cy="154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6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850900"/>
            <a:ext cx="10029825" cy="1325563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психолого-педагогического сопровождения детей-инвалидов, обучающихся на дому с применением ЭО и ДОТ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81" y="707091"/>
            <a:ext cx="1164437" cy="1024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213" y="2013858"/>
            <a:ext cx="2484799" cy="2382429"/>
          </a:xfrm>
          <a:prstGeom prst="rect">
            <a:avLst/>
          </a:prstGeom>
        </p:spPr>
      </p:pic>
      <p:pic>
        <p:nvPicPr>
          <p:cNvPr id="5" name="Изображение 9" descr="1666609517_38-zefirka-club-p-chelovechek-za-kompyuterom-6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70" y="3092014"/>
            <a:ext cx="2357436" cy="2357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970" y="3582401"/>
            <a:ext cx="4048095" cy="162777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16438" y="5210174"/>
            <a:ext cx="5361387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ru-RU" sz="2000" b="1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Ковальская </a:t>
            </a: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Васильевна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ru-RU" sz="2000" b="1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Пасынкова</a:t>
            </a:r>
            <a:r>
              <a:rPr lang="ru-RU" sz="2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Владимировна</a:t>
            </a:r>
            <a:endParaRPr lang="ru-RU" sz="20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9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7134" y="677732"/>
            <a:ext cx="9406665" cy="98970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kern="0" dirty="0">
                <a:solidFill>
                  <a:srgbClr val="203864"/>
                </a:solidFill>
                <a:latin typeface="Times New Roman"/>
                <a:cs typeface="Times New Roman"/>
              </a:rPr>
              <a:t>Психолого-педагогическое сопровождение </a:t>
            </a:r>
            <a:br>
              <a:rPr lang="ru-RU" sz="2800" b="1" kern="0" dirty="0">
                <a:solidFill>
                  <a:srgbClr val="203864"/>
                </a:solidFill>
                <a:latin typeface="Times New Roman"/>
                <a:cs typeface="Times New Roman"/>
              </a:rPr>
            </a:br>
            <a:r>
              <a:rPr lang="ru-RU" sz="2800" b="1" kern="0" dirty="0">
                <a:solidFill>
                  <a:srgbClr val="203864"/>
                </a:solidFill>
                <a:latin typeface="Times New Roman"/>
                <a:cs typeface="Times New Roman"/>
              </a:rPr>
              <a:t>с применением ЭО и ДОТ в сопровождении детей и студентов-инвалидов, детей и студентов с ОВЗ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30" y="677732"/>
            <a:ext cx="1170533" cy="10242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1844" y="1701949"/>
            <a:ext cx="41739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lvl="0" indent="-457200">
              <a:buFont typeface="Wingdings" charset="0"/>
              <a:buChar char="ü"/>
            </a:pPr>
            <a:r>
              <a:rPr lang="ru-RU" sz="2000" b="1" dirty="0">
                <a:solidFill>
                  <a:srgbClr val="0000FF"/>
                </a:solidFill>
                <a:latin typeface="Arial" charset="0"/>
              </a:rPr>
              <a:t>Информационно-методическая деятельность </a:t>
            </a:r>
          </a:p>
          <a:p>
            <a:pPr marL="324000" lvl="0" indent="-457200">
              <a:buFont typeface="Wingdings" charset="0"/>
              <a:buChar char="ü"/>
            </a:pPr>
            <a:endParaRPr lang="ru-RU" sz="2000" b="1" dirty="0">
              <a:solidFill>
                <a:srgbClr val="0000FF"/>
              </a:solidFill>
              <a:latin typeface="Arial" charset="0"/>
            </a:endParaRPr>
          </a:p>
          <a:p>
            <a:pPr marL="324000" lvl="0" indent="-457200">
              <a:buFont typeface="Wingdings" charset="0"/>
              <a:buChar char="ü"/>
            </a:pPr>
            <a:r>
              <a:rPr lang="ru-RU" sz="2000" b="1" dirty="0">
                <a:solidFill>
                  <a:srgbClr val="0000FF"/>
                </a:solidFill>
                <a:latin typeface="Arial" charset="0"/>
              </a:rPr>
              <a:t>Консультативно – просветительская деятельность</a:t>
            </a:r>
          </a:p>
          <a:p>
            <a:pPr marL="324000" lvl="0" indent="-457200"/>
            <a:endParaRPr lang="ru-RU" sz="2000" b="1" dirty="0">
              <a:solidFill>
                <a:srgbClr val="0000FF"/>
              </a:solidFill>
              <a:latin typeface="Arial" charset="0"/>
            </a:endParaRPr>
          </a:p>
          <a:p>
            <a:pPr marL="324000" lvl="0" indent="-457200">
              <a:buFont typeface="Wingdings" charset="0"/>
              <a:buChar char="ü"/>
            </a:pPr>
            <a:r>
              <a:rPr lang="ru-RU" sz="2000" b="1" dirty="0">
                <a:solidFill>
                  <a:srgbClr val="0000FF"/>
                </a:solidFill>
                <a:latin typeface="Arial" charset="0"/>
              </a:rPr>
              <a:t>Профилактическая деятельность </a:t>
            </a:r>
          </a:p>
          <a:p>
            <a:pPr marL="324000" lvl="0" indent="-457200">
              <a:buFont typeface="Wingdings" charset="0"/>
              <a:buChar char="ü"/>
            </a:pPr>
            <a:endParaRPr lang="ru-RU" sz="2000" b="1" dirty="0">
              <a:solidFill>
                <a:srgbClr val="0000FF"/>
              </a:solidFill>
              <a:latin typeface="Arial" charset="0"/>
            </a:endParaRPr>
          </a:p>
          <a:p>
            <a:pPr marL="324000" lvl="0" indent="-457200">
              <a:buFont typeface="Wingdings" charset="0"/>
              <a:buChar char="ü"/>
            </a:pPr>
            <a:r>
              <a:rPr lang="ru-RU" sz="2000" b="1" dirty="0">
                <a:solidFill>
                  <a:srgbClr val="0000FF"/>
                </a:solidFill>
                <a:latin typeface="Arial" charset="0"/>
              </a:rPr>
              <a:t>Диагностическая деятельность</a:t>
            </a:r>
          </a:p>
          <a:p>
            <a:pPr marL="324000" lvl="0" indent="-457200">
              <a:buFont typeface="Wingdings" charset="0"/>
              <a:buChar char="ü"/>
            </a:pPr>
            <a:endParaRPr lang="ru-RU" sz="2000" b="1" dirty="0">
              <a:solidFill>
                <a:srgbClr val="0000FF"/>
              </a:solidFill>
              <a:latin typeface="Arial" charset="0"/>
            </a:endParaRPr>
          </a:p>
          <a:p>
            <a:pPr marL="324000" lvl="0" indent="-457200">
              <a:buFont typeface="Wingdings" charset="0"/>
              <a:buChar char="ü"/>
            </a:pPr>
            <a:r>
              <a:rPr lang="ru-RU" sz="2000" b="1" dirty="0">
                <a:solidFill>
                  <a:srgbClr val="0000FF"/>
                </a:solidFill>
                <a:latin typeface="Arial" charset="0"/>
              </a:rPr>
              <a:t>Коррекционно-развивающая деятельность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42" y="1903600"/>
            <a:ext cx="3172341" cy="2129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0004" y="4151531"/>
            <a:ext cx="3414056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78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406" y="365125"/>
            <a:ext cx="9374393" cy="1033369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4472C4">
                    <a:lumMod val="50000"/>
                  </a:srgbClr>
                </a:solidFill>
                <a:latin typeface="Times New Roman"/>
                <a:cs typeface="Times New Roman"/>
              </a:rPr>
              <a:t>Нозологические группы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63" y="636270"/>
            <a:ext cx="1170533" cy="1024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70" y="1925972"/>
            <a:ext cx="4366917" cy="40154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602" y="3031316"/>
            <a:ext cx="3436312" cy="3436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602" y="1398494"/>
            <a:ext cx="3566469" cy="914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7765" y="2270560"/>
            <a:ext cx="6217920" cy="76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52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0" y="710005"/>
            <a:ext cx="9159240" cy="98068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203864"/>
                </a:solidFill>
                <a:latin typeface="Times New Roman"/>
                <a:cs typeface="Times New Roman"/>
              </a:rPr>
              <a:t>Цифровые образовательные ресурсы и инструменты </a:t>
            </a:r>
            <a:br>
              <a:rPr lang="ru-RU" sz="3200" b="1" dirty="0">
                <a:solidFill>
                  <a:srgbClr val="203864"/>
                </a:solidFill>
                <a:latin typeface="Times New Roman"/>
                <a:cs typeface="Times New Roman"/>
              </a:rPr>
            </a:br>
            <a:r>
              <a:rPr lang="ru-RU" sz="3200" b="1" dirty="0">
                <a:solidFill>
                  <a:srgbClr val="203864"/>
                </a:solidFill>
                <a:latin typeface="Times New Roman"/>
                <a:cs typeface="Times New Roman"/>
              </a:rPr>
              <a:t>в психологическом сопровождении обучающихся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55" y="710005"/>
            <a:ext cx="1066892" cy="8779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180" y="3474720"/>
            <a:ext cx="5172005" cy="2997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388" y="1713008"/>
            <a:ext cx="4102964" cy="15850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068236" y="1587905"/>
            <a:ext cx="3948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2060"/>
                </a:solidFill>
                <a:latin typeface="Arial" charset="0"/>
              </a:rPr>
              <a:t>Для офлайн взаимодействия</a:t>
            </a:r>
            <a:r>
              <a:rPr lang="ru-RU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charset="0"/>
              </a:rPr>
              <a:t>используется дистанционный образовательный портал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charset="0"/>
              </a:rPr>
              <a:t>с личным кабинетом</a:t>
            </a:r>
          </a:p>
          <a:p>
            <a:pPr lvl="0" algn="ctr"/>
            <a:r>
              <a:rPr lang="en-US" b="1" u="sng" dirty="0" smtClean="0">
                <a:solidFill>
                  <a:srgbClr val="0563C1"/>
                </a:solidFill>
                <a:latin typeface="Times New Roman" charset="0"/>
                <a:cs typeface="Calibri" charset="0"/>
              </a:rPr>
              <a:t>https</a:t>
            </a:r>
            <a:r>
              <a:rPr lang="en-US" b="1" u="sng" dirty="0">
                <a:solidFill>
                  <a:srgbClr val="0563C1"/>
                </a:solidFill>
                <a:latin typeface="Times New Roman" charset="0"/>
                <a:cs typeface="Calibri" charset="0"/>
              </a:rPr>
              <a:t>://distant.sakhcdo.ru/?redirect=0</a:t>
            </a:r>
            <a:endParaRPr lang="ru-RU" dirty="0">
              <a:solidFill>
                <a:srgbClr val="002060"/>
              </a:solidFill>
              <a:latin typeface="Arial" charset="0"/>
              <a:cs typeface="Times New Roman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0855" y="1790587"/>
            <a:ext cx="32132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002060"/>
                </a:solidFill>
                <a:latin typeface="Arial" charset="0"/>
              </a:rPr>
              <a:t>ИКОП «</a:t>
            </a:r>
            <a:r>
              <a:rPr lang="ru-RU" sz="1600" b="1" dirty="0" err="1">
                <a:solidFill>
                  <a:srgbClr val="002060"/>
                </a:solidFill>
                <a:latin typeface="Arial" charset="0"/>
              </a:rPr>
              <a:t>Сферум</a:t>
            </a:r>
            <a:r>
              <a:rPr lang="ru-RU" sz="1600" b="1" dirty="0">
                <a:solidFill>
                  <a:srgbClr val="002060"/>
                </a:solidFill>
                <a:latin typeface="Arial" charset="0"/>
              </a:rPr>
              <a:t>»</a:t>
            </a:r>
            <a:r>
              <a:rPr lang="ru-RU" sz="1600" dirty="0">
                <a:solidFill>
                  <a:srgbClr val="002060"/>
                </a:solidFill>
                <a:latin typeface="Arial" charset="0"/>
              </a:rPr>
              <a:t> — бесплатная информационно-коммуникационная образовательная платформа используемая для взаимодействия учителей, учащихся и родителей. </a:t>
            </a:r>
          </a:p>
          <a:p>
            <a:pPr lvl="0" algn="ctr"/>
            <a:endParaRPr lang="ru-RU" sz="1600" b="1" dirty="0">
              <a:solidFill>
                <a:srgbClr val="00206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25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1390" y="655581"/>
            <a:ext cx="10515600" cy="1325563"/>
          </a:xfrm>
        </p:spPr>
        <p:txBody>
          <a:bodyPr/>
          <a:lstStyle/>
          <a:p>
            <a: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  <a:t>Информационно-методическая деятельность в психологическом сопровождении субъектов дистанционного обучения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17" y="655581"/>
            <a:ext cx="1164437" cy="1024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17" y="1866050"/>
            <a:ext cx="5035885" cy="22245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219" y="2035024"/>
            <a:ext cx="2493728" cy="1801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7872" y="4023232"/>
            <a:ext cx="2352057" cy="2773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258" y="4385792"/>
            <a:ext cx="2432515" cy="2158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9261" y="1981145"/>
            <a:ext cx="3251631" cy="26854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1045" y="4809318"/>
            <a:ext cx="4212701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5480" y="612551"/>
            <a:ext cx="10515600" cy="1325563"/>
          </a:xfrm>
        </p:spPr>
        <p:txBody>
          <a:bodyPr/>
          <a:lstStyle/>
          <a:p>
            <a: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  <a:t>Информационно-методическая деятельность в психологическом сопровождении субъектов дистанционного обучения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43" y="763223"/>
            <a:ext cx="1164437" cy="1024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480" y="1938112"/>
            <a:ext cx="3504712" cy="46455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01553" y="1518565"/>
            <a:ext cx="590594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</a:rPr>
              <a:t>Понедельник в 16:00     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 «</a:t>
            </a:r>
            <a:r>
              <a:rPr lang="ru-RU" sz="1600" b="1" dirty="0" err="1">
                <a:solidFill>
                  <a:prstClr val="black"/>
                </a:solidFill>
              </a:rPr>
              <a:t>Нейробика</a:t>
            </a:r>
            <a:r>
              <a:rPr lang="ru-RU" sz="1600" b="1" dirty="0">
                <a:solidFill>
                  <a:prstClr val="black"/>
                </a:solidFill>
              </a:rPr>
              <a:t>»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Групповые коррекционно-развивающие занятия  с учащимися в микро группах, способствующие улучшению внимания, концентрации, развитии памяти и мыслительной деятельности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Вторник в 16:00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«Творческая гостиная»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Групповые развивающие занятия с учащимися «Создание мультфильма. Сочиняем сказку.»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Среда в 16:00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«Психологическая гостиная»</a:t>
            </a:r>
            <a:endParaRPr lang="ru-RU" sz="1600" dirty="0">
              <a:solidFill>
                <a:prstClr val="black"/>
              </a:solidFill>
            </a:endParaRP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 Групповое занятие с учащимися «Владею собой. Навыки психической </a:t>
            </a:r>
            <a:r>
              <a:rPr lang="ru-RU" sz="1600" dirty="0" err="1">
                <a:solidFill>
                  <a:prstClr val="black"/>
                </a:solidFill>
              </a:rPr>
              <a:t>саморегуляции</a:t>
            </a:r>
            <a:r>
              <a:rPr lang="ru-RU" sz="1600" dirty="0">
                <a:solidFill>
                  <a:prstClr val="black"/>
                </a:solidFill>
              </a:rPr>
              <a:t>.»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Четверг в 16:00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«Профориентация»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Консультативно-просветительская деятельность с учащимися на тему: «Профессиональная и трудовая ориентация для учащихся с инвалидностью и с ОВЗ. Найди свое призвание» </a:t>
            </a:r>
          </a:p>
          <a:p>
            <a:pPr lvl="0"/>
            <a:r>
              <a:rPr lang="ru-RU" sz="1600" b="1" dirty="0">
                <a:solidFill>
                  <a:prstClr val="black"/>
                </a:solidFill>
              </a:rPr>
              <a:t>Пятница в 10:00 </a:t>
            </a:r>
          </a:p>
          <a:p>
            <a:pPr lvl="0"/>
            <a:r>
              <a:rPr lang="ru-RU" sz="1600" dirty="0">
                <a:solidFill>
                  <a:prstClr val="black"/>
                </a:solidFill>
              </a:rPr>
              <a:t>Групповые коррекционно-развивающие занятия с учащимися в рамках курса «Школа внимания» </a:t>
            </a:r>
          </a:p>
        </p:txBody>
      </p:sp>
    </p:spTree>
    <p:extLst>
      <p:ext uri="{BB962C8B-B14F-4D97-AF65-F5344CB8AC3E}">
        <p14:creationId xmlns:p14="http://schemas.microsoft.com/office/powerpoint/2010/main" val="2254876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106" y="484095"/>
            <a:ext cx="9094693" cy="914399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  <a:t>Консультативно – просветительская деятельность, направленная на профессиональную и трудовую ориентацию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81" y="612610"/>
            <a:ext cx="1066892" cy="8779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470" y="1766123"/>
            <a:ext cx="4120250" cy="21662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189" y="1766123"/>
            <a:ext cx="4171498" cy="23704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670" y="2849224"/>
            <a:ext cx="2624800" cy="30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363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7163"/>
            <a:ext cx="10715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531813" y="1166813"/>
            <a:ext cx="6181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ru-RU" sz="1600"/>
          </a:p>
        </p:txBody>
      </p:sp>
      <p:pic>
        <p:nvPicPr>
          <p:cNvPr id="2048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0" y="1185324"/>
            <a:ext cx="4501759" cy="2521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3" y="3976581"/>
            <a:ext cx="4903385" cy="2368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737" y="3938098"/>
            <a:ext cx="4081577" cy="2551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138" y="3720028"/>
            <a:ext cx="3704862" cy="2904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-719" r="26266" b="26457"/>
          <a:stretch>
            <a:fillRect/>
          </a:stretch>
        </p:blipFill>
        <p:spPr bwMode="auto">
          <a:xfrm>
            <a:off x="8724375" y="1334079"/>
            <a:ext cx="3377825" cy="2294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34176" y="510810"/>
            <a:ext cx="10480983" cy="5461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203864"/>
                </a:solidFill>
                <a:latin typeface="Times New Roman"/>
                <a:cs typeface="Times New Roman"/>
              </a:rPr>
              <a:t>Профилактическая деятельность </a:t>
            </a:r>
            <a:r>
              <a:rPr lang="ru-RU" sz="3200" b="1" dirty="0">
                <a:solidFill>
                  <a:srgbClr val="203864"/>
                </a:solidFill>
                <a:latin typeface="Times New Roman"/>
                <a:cs typeface="Times New Roman"/>
              </a:rPr>
              <a:t>в  психологическом сопровождении субъектов ДО</a:t>
            </a:r>
            <a:br>
              <a:rPr lang="ru-RU" sz="3200" b="1" dirty="0">
                <a:solidFill>
                  <a:srgbClr val="203864"/>
                </a:solidFill>
                <a:latin typeface="Times New Roman"/>
                <a:cs typeface="Times New Roman"/>
              </a:rPr>
            </a:br>
            <a:endParaRPr lang="ru-RU" sz="3200" b="1" dirty="0">
              <a:solidFill>
                <a:srgbClr val="203864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Изображение 6" descr="Снимок экрана 2017-02-08 в 15.17.0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" r="-64" b="7207"/>
          <a:stretch>
            <a:fillRect/>
          </a:stretch>
        </p:blipFill>
        <p:spPr bwMode="auto">
          <a:xfrm>
            <a:off x="4557027" y="1200878"/>
            <a:ext cx="4435836" cy="2541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24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0083" y="1908323"/>
            <a:ext cx="10553699" cy="409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4472C4">
                    <a:lumMod val="50000"/>
                  </a:srgbClr>
                </a:solidFill>
              </a:rPr>
              <a:t>Организация обучения детей-инвалидов и детей с ограниченными возможностями здоровья с применением ЭО и </a:t>
            </a:r>
            <a:r>
              <a:rPr lang="ru-RU" sz="2800" dirty="0" smtClean="0">
                <a:solidFill>
                  <a:srgbClr val="4472C4">
                    <a:lumMod val="50000"/>
                  </a:srgbClr>
                </a:solidFill>
              </a:rPr>
              <a:t>ДОТ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ru-RU" sz="2800" dirty="0">
              <a:solidFill>
                <a:srgbClr val="4472C4">
                  <a:lumMod val="50000"/>
                </a:srgbClr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4472C4">
                    <a:lumMod val="50000"/>
                  </a:srgbClr>
                </a:solidFill>
              </a:rPr>
              <a:t>Особенности психолого-педагогического сопровождения детей-инвалидов, обучающихся на дому с применением ЭО и ДОТ </a:t>
            </a:r>
            <a:endParaRPr lang="ru-RU" sz="2800" dirty="0" smtClean="0">
              <a:solidFill>
                <a:srgbClr val="4472C4">
                  <a:lumMod val="50000"/>
                </a:srgbClr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endParaRPr lang="ru-RU" sz="2800" dirty="0">
              <a:solidFill>
                <a:srgbClr val="4472C4">
                  <a:lumMod val="50000"/>
                </a:srgbClr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4472C4">
                    <a:lumMod val="50000"/>
                  </a:srgbClr>
                </a:solidFill>
              </a:rPr>
              <a:t>Цифровые </a:t>
            </a:r>
            <a:r>
              <a:rPr lang="ru-RU" sz="2800" dirty="0" smtClean="0">
                <a:solidFill>
                  <a:srgbClr val="4472C4">
                    <a:lumMod val="50000"/>
                  </a:srgbClr>
                </a:solidFill>
              </a:rPr>
              <a:t>инструменты </a:t>
            </a:r>
            <a:r>
              <a:rPr lang="ru-RU" sz="2800" dirty="0">
                <a:solidFill>
                  <a:srgbClr val="4472C4">
                    <a:lumMod val="50000"/>
                  </a:srgbClr>
                </a:solidFill>
              </a:rPr>
              <a:t>при реализации обучения с применением ЭО и ДОТ </a:t>
            </a:r>
          </a:p>
        </p:txBody>
      </p:sp>
    </p:spTree>
    <p:extLst>
      <p:ext uri="{BB962C8B-B14F-4D97-AF65-F5344CB8AC3E}">
        <p14:creationId xmlns:p14="http://schemas.microsoft.com/office/powerpoint/2010/main" val="316433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1257204" y="369706"/>
            <a:ext cx="10416839" cy="5154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203864"/>
                </a:solidFill>
                <a:latin typeface="Times New Roman"/>
                <a:cs typeface="Times New Roman"/>
              </a:rPr>
              <a:t>Организация и осуществление психолого-диагностической деятельности с использованием ДОТ</a:t>
            </a:r>
            <a:r>
              <a:rPr lang="ru-RU" sz="2800" b="1" dirty="0">
                <a:solidFill>
                  <a:srgbClr val="0E13CD"/>
                </a:solidFill>
                <a:latin typeface="Calibri" charset="0"/>
              </a:rPr>
              <a:t/>
            </a:r>
            <a:br>
              <a:rPr lang="ru-RU" sz="2800" b="1" dirty="0">
                <a:solidFill>
                  <a:srgbClr val="0E13CD"/>
                </a:solidFill>
                <a:latin typeface="Calibri" charset="0"/>
              </a:rPr>
            </a:br>
            <a:endParaRPr kumimoji="0" lang="ru-RU" sz="2800" b="1" dirty="0">
              <a:solidFill>
                <a:srgbClr val="0E13CD"/>
              </a:solidFill>
              <a:latin typeface="Calibri" charset="0"/>
            </a:endParaRPr>
          </a:p>
        </p:txBody>
      </p:sp>
      <p:pic>
        <p:nvPicPr>
          <p:cNvPr id="1433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7163"/>
            <a:ext cx="10715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Прямоугольник 11"/>
          <p:cNvSpPr>
            <a:spLocks noChangeArrowheads="1"/>
          </p:cNvSpPr>
          <p:nvPr/>
        </p:nvSpPr>
        <p:spPr bwMode="auto">
          <a:xfrm>
            <a:off x="1630363" y="1490663"/>
            <a:ext cx="74025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endParaRPr kumimoji="0" lang="ru-RU" sz="3200">
              <a:solidFill>
                <a:srgbClr val="212529"/>
              </a:solidFill>
            </a:endParaRPr>
          </a:p>
        </p:txBody>
      </p:sp>
      <p:pic>
        <p:nvPicPr>
          <p:cNvPr id="14343" name="Изображение 1" descr="Снимок экрана 2024-01-26 в 12.02.3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803" y="1034378"/>
            <a:ext cx="4960969" cy="240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29" y="4589883"/>
            <a:ext cx="2771126" cy="206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68" y="942476"/>
            <a:ext cx="4317679" cy="1756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2" descr="Снимок экрана 2022-12-09 в 12.57.4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720" y="3717619"/>
            <a:ext cx="5279975" cy="29370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Изображение 1" descr="Снимок экрана 2024-03-12 в 15.55.28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4" y="2730113"/>
            <a:ext cx="3348271" cy="176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7163"/>
            <a:ext cx="10715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Прямоугольник 2"/>
          <p:cNvSpPr>
            <a:spLocks noChangeArrowheads="1"/>
          </p:cNvSpPr>
          <p:nvPr/>
        </p:nvSpPr>
        <p:spPr bwMode="auto">
          <a:xfrm>
            <a:off x="531813" y="1166813"/>
            <a:ext cx="6181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ru-RU" sz="1600"/>
          </a:p>
        </p:txBody>
      </p:sp>
      <p:pic>
        <p:nvPicPr>
          <p:cNvPr id="17414" name="Изображение 3" descr="Снимок экрана 2023-04-20 в 14.29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64" y="4775729"/>
            <a:ext cx="3391736" cy="194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Изображение 7" descr="Снимок экрана 2020-12-03 в 11.26.1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53" y="2155050"/>
            <a:ext cx="1565266" cy="1293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Изображение 9" descr="Без заголовка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18" y="3405475"/>
            <a:ext cx="2411805" cy="150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TextBox 2"/>
          <p:cNvSpPr txBox="1">
            <a:spLocks noChangeArrowheads="1"/>
          </p:cNvSpPr>
          <p:nvPr/>
        </p:nvSpPr>
        <p:spPr bwMode="auto">
          <a:xfrm>
            <a:off x="4289602" y="3802940"/>
            <a:ext cx="34973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kumimoji="1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ru-RU" sz="1600" dirty="0"/>
              <a:t>Вкусы, запахи, звуки, цвета, </a:t>
            </a:r>
            <a:r>
              <a:rPr lang="ru-RU" sz="1600" dirty="0" smtClean="0"/>
              <a:t>лица, </a:t>
            </a:r>
            <a:r>
              <a:rPr lang="ru-RU" sz="1600" dirty="0"/>
              <a:t>пространственные ориентиры, иллюзии</a:t>
            </a:r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70033" y="153932"/>
            <a:ext cx="10827356" cy="92359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Коррекционно-развивающая деятельность с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учащимися в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микрогруппах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/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</a:b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Изображение 4" descr="Снимок экрана 2022-08-18 в 12.37.4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037" y="987863"/>
            <a:ext cx="3489385" cy="1409175"/>
          </a:xfrm>
          <a:prstGeom prst="rect">
            <a:avLst/>
          </a:prstGeom>
        </p:spPr>
      </p:pic>
      <p:pic>
        <p:nvPicPr>
          <p:cNvPr id="20" name="Изображение 5" descr="WhatsApp_Image_2020-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1202">
            <a:off x="340227" y="1220813"/>
            <a:ext cx="2072947" cy="1554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Изображение 2" descr="Снимок экрана 2023-10-25 в 17.12.34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131" y="949249"/>
            <a:ext cx="3394828" cy="232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Изображение 21" descr="Снимок экрана 2024-03-26 в 11.03.2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340" y="1488010"/>
            <a:ext cx="1890050" cy="2804451"/>
          </a:xfrm>
          <a:prstGeom prst="rect">
            <a:avLst/>
          </a:prstGeom>
        </p:spPr>
      </p:pic>
      <p:pic>
        <p:nvPicPr>
          <p:cNvPr id="7" name="Изображение 6" descr="Снимок экрана 2024-01-31 в 11.17.49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11" y="3746020"/>
            <a:ext cx="3121218" cy="1775833"/>
          </a:xfrm>
          <a:prstGeom prst="rect">
            <a:avLst/>
          </a:prstGeom>
        </p:spPr>
      </p:pic>
      <p:pic>
        <p:nvPicPr>
          <p:cNvPr id="8" name="Изображение 7" descr="Снимок экрана 2024-03-26 в 11.28.46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716" y="4409605"/>
            <a:ext cx="2913226" cy="2345772"/>
          </a:xfrm>
          <a:prstGeom prst="rect">
            <a:avLst/>
          </a:prstGeom>
        </p:spPr>
      </p:pic>
      <p:pic>
        <p:nvPicPr>
          <p:cNvPr id="25" name="Изображение 10" descr="Снимок экрана 2019-12-19 в 12.18.23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15" y="949249"/>
            <a:ext cx="2691795" cy="12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9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7163"/>
            <a:ext cx="10715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Прямоугольник 2"/>
          <p:cNvSpPr>
            <a:spLocks noChangeArrowheads="1"/>
          </p:cNvSpPr>
          <p:nvPr/>
        </p:nvSpPr>
        <p:spPr bwMode="auto">
          <a:xfrm>
            <a:off x="531813" y="1166813"/>
            <a:ext cx="6181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ru-RU" sz="1600"/>
          </a:p>
        </p:txBody>
      </p:sp>
      <p:pic>
        <p:nvPicPr>
          <p:cNvPr id="18436" name="Изображение 8" descr="Снимок экрана 2017-03-20 в 14.45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0" y="4195179"/>
            <a:ext cx="3760788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Изображение 10" descr="Снимок экрана 2022-01-27 в 15.08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83" y="3963755"/>
            <a:ext cx="2933167" cy="259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Изображение 12" descr="ВРЕМЯ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87" y="4053547"/>
            <a:ext cx="2663612" cy="2593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Изображение 13" descr="Nebylitsy-v-stikhakh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88" y="3155950"/>
            <a:ext cx="2720975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Изображение 2" descr="umnichka-konspekty-zanyatij-po-kursu-shkola-vnimaniya-dlya-mladshih-shkolnikov-ves-god-sofya-timofeeva_613497fab5f7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46" y="1108541"/>
            <a:ext cx="3154980" cy="214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85" y="971659"/>
            <a:ext cx="3649663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72663" y="305567"/>
            <a:ext cx="10634926" cy="9387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203864"/>
                </a:solidFill>
                <a:latin typeface="Times New Roman"/>
                <a:cs typeface="Times New Roman"/>
              </a:rPr>
              <a:t>Групповая коррекционно-развивающая деятельность</a:t>
            </a:r>
            <a:br>
              <a:rPr lang="ru-RU" sz="3100" b="1" dirty="0">
                <a:solidFill>
                  <a:srgbClr val="203864"/>
                </a:solidFill>
                <a:latin typeface="Times New Roman"/>
                <a:cs typeface="Times New Roman"/>
              </a:rPr>
            </a:br>
            <a:r>
              <a:rPr lang="ru-RU" sz="3100" b="1" dirty="0">
                <a:solidFill>
                  <a:srgbClr val="203864"/>
                </a:solidFill>
                <a:latin typeface="Times New Roman"/>
                <a:cs typeface="Times New Roman"/>
              </a:rPr>
              <a:t> в рамках курса «Школа внимания» </a:t>
            </a:r>
            <a:r>
              <a:rPr lang="ru-RU" b="1" dirty="0">
                <a:solidFill>
                  <a:srgbClr val="0E13CD"/>
                </a:solidFill>
              </a:rPr>
              <a:t/>
            </a:r>
            <a:br>
              <a:rPr lang="ru-RU" b="1" dirty="0">
                <a:solidFill>
                  <a:srgbClr val="0E13CD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75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7163"/>
            <a:ext cx="10715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Изображение 11" descr="Снимок экрана 2023-10-25 в 17.13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85" y="1253507"/>
            <a:ext cx="2272596" cy="2461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Прямоугольник 13"/>
          <p:cNvSpPr>
            <a:spLocks noChangeArrowheads="1"/>
          </p:cNvSpPr>
          <p:nvPr/>
        </p:nvSpPr>
        <p:spPr bwMode="auto">
          <a:xfrm>
            <a:off x="307975" y="3741738"/>
            <a:ext cx="2703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1200" b="1"/>
              <a:t>Тест «Конструктивный рисунок человека из геометрических фигур» </a:t>
            </a:r>
            <a:endParaRPr lang="ru-RU" sz="1200"/>
          </a:p>
        </p:txBody>
      </p:sp>
      <p:pic>
        <p:nvPicPr>
          <p:cNvPr id="17419" name="Изображение 6" descr="Снимок экрана 2022-02-25 в 14.15.4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294" y="1128836"/>
            <a:ext cx="2501848" cy="14880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Изображение 2" descr="Снимок экрана 2024-01-26 в 11.57.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155" y="2317703"/>
            <a:ext cx="4537448" cy="241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Название 4"/>
          <p:cNvSpPr>
            <a:spLocks noGrp="1"/>
          </p:cNvSpPr>
          <p:nvPr>
            <p:ph type="title"/>
          </p:nvPr>
        </p:nvSpPr>
        <p:spPr>
          <a:xfrm>
            <a:off x="1077604" y="372003"/>
            <a:ext cx="10878670" cy="65421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  <a:t>Коррекционно-развивающая деятельность </a:t>
            </a:r>
            <a:b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  <a:t>в индивидуальной работе</a:t>
            </a:r>
            <a:r>
              <a:rPr lang="ru-RU" sz="2800" dirty="0">
                <a:solidFill>
                  <a:srgbClr val="203864"/>
                </a:solidFill>
                <a:latin typeface="Times New Roman"/>
                <a:cs typeface="Times New Roman"/>
              </a:rPr>
              <a:t/>
            </a:r>
            <a:br>
              <a:rPr lang="ru-RU" sz="2800" dirty="0">
                <a:solidFill>
                  <a:srgbClr val="203864"/>
                </a:solidFill>
                <a:latin typeface="Times New Roman"/>
                <a:cs typeface="Times New Roman"/>
              </a:rPr>
            </a:br>
            <a:endParaRPr lang="ru-RU" sz="2800" dirty="0">
              <a:solidFill>
                <a:srgbClr val="203864"/>
              </a:solidFill>
              <a:latin typeface="Times New Roman"/>
              <a:cs typeface="Times New Roman"/>
            </a:endParaRPr>
          </a:p>
        </p:txBody>
      </p:sp>
      <p:pic>
        <p:nvPicPr>
          <p:cNvPr id="6" name="Изображение 5" descr="Снимок экрана 2024-03-26 в 11.12.57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45" y="4371255"/>
            <a:ext cx="4514643" cy="2391217"/>
          </a:xfrm>
          <a:prstGeom prst="rect">
            <a:avLst/>
          </a:prstGeom>
        </p:spPr>
      </p:pic>
      <p:pic>
        <p:nvPicPr>
          <p:cNvPr id="9" name="Изображение 8" descr="Снимок экрана 2024-03-26 в 11.24.37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26" y="1353355"/>
            <a:ext cx="3211462" cy="192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57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57163"/>
            <a:ext cx="1071562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Изображение 1" descr="Снимок экрана 2023-10-24 в 16.01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207" y="914904"/>
            <a:ext cx="4895768" cy="15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1" r="1588"/>
          <a:stretch>
            <a:fillRect/>
          </a:stretch>
        </p:blipFill>
        <p:spPr bwMode="auto">
          <a:xfrm>
            <a:off x="4270453" y="3848304"/>
            <a:ext cx="2317263" cy="2907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468055" y="254255"/>
            <a:ext cx="10531516" cy="5461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203864"/>
                </a:solidFill>
                <a:latin typeface="Times New Roman"/>
                <a:cs typeface="Times New Roman"/>
              </a:rPr>
              <a:t>Коррекционно-развивающая деятельность </a:t>
            </a:r>
            <a:r>
              <a:rPr lang="ru-RU" sz="3200" b="1" dirty="0" smtClean="0">
                <a:solidFill>
                  <a:srgbClr val="203864"/>
                </a:solidFill>
                <a:latin typeface="Times New Roman"/>
                <a:cs typeface="Times New Roman"/>
              </a:rPr>
              <a:t/>
            </a:r>
            <a:br>
              <a:rPr lang="ru-RU" sz="3200" b="1" dirty="0" smtClean="0">
                <a:solidFill>
                  <a:srgbClr val="203864"/>
                </a:solidFill>
                <a:latin typeface="Times New Roman"/>
                <a:cs typeface="Times New Roman"/>
              </a:rPr>
            </a:br>
            <a:r>
              <a:rPr lang="ru-RU" sz="3200" b="1" dirty="0" smtClean="0">
                <a:solidFill>
                  <a:srgbClr val="203864"/>
                </a:solidFill>
                <a:latin typeface="Times New Roman"/>
                <a:cs typeface="Times New Roman"/>
              </a:rPr>
              <a:t>в </a:t>
            </a:r>
            <a:r>
              <a:rPr lang="ru-RU" sz="3200" b="1" dirty="0">
                <a:solidFill>
                  <a:srgbClr val="203864"/>
                </a:solidFill>
                <a:latin typeface="Times New Roman"/>
                <a:cs typeface="Times New Roman"/>
              </a:rPr>
              <a:t>формате групповых </a:t>
            </a:r>
            <a:r>
              <a:rPr lang="ru-RU" sz="3200" b="1" dirty="0" smtClean="0">
                <a:solidFill>
                  <a:srgbClr val="203864"/>
                </a:solidFill>
                <a:latin typeface="Times New Roman"/>
                <a:cs typeface="Times New Roman"/>
              </a:rPr>
              <a:t>встреч</a:t>
            </a:r>
            <a:endParaRPr lang="ru-RU" sz="3200" dirty="0">
              <a:solidFill>
                <a:srgbClr val="203864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Изображение 13" descr="Снимок экрана 2023-10-24 в 16.39.2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0" y="1362273"/>
            <a:ext cx="1351336" cy="40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 descr="Снимок экрана 2024-03-26 в 10.49.4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50" y="3340243"/>
            <a:ext cx="1911465" cy="1069939"/>
          </a:xfrm>
          <a:prstGeom prst="rect">
            <a:avLst/>
          </a:prstGeom>
        </p:spPr>
      </p:pic>
      <p:pic>
        <p:nvPicPr>
          <p:cNvPr id="5" name="Изображение 4" descr="Снимок экрана 2024-03-26 в 10.48.30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18" y="5618525"/>
            <a:ext cx="2204088" cy="1239475"/>
          </a:xfrm>
          <a:prstGeom prst="rect">
            <a:avLst/>
          </a:prstGeom>
        </p:spPr>
      </p:pic>
      <p:pic>
        <p:nvPicPr>
          <p:cNvPr id="6" name="Изображение 5" descr="СкобелеваА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22" y="3669806"/>
            <a:ext cx="1666969" cy="1242607"/>
          </a:xfrm>
          <a:prstGeom prst="rect">
            <a:avLst/>
          </a:prstGeom>
        </p:spPr>
      </p:pic>
      <p:pic>
        <p:nvPicPr>
          <p:cNvPr id="10" name="Изображение 9" descr="Снимок экрана 2024-03-26 в 11.14.22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77" y="1222537"/>
            <a:ext cx="4256632" cy="2403787"/>
          </a:xfrm>
          <a:prstGeom prst="rect">
            <a:avLst/>
          </a:prstGeom>
        </p:spPr>
      </p:pic>
      <p:pic>
        <p:nvPicPr>
          <p:cNvPr id="13" name="Изображение 12" descr="Снимок экрана 2024-01-26 в 10.53.46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77" y="3740873"/>
            <a:ext cx="5219779" cy="302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1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азвание 4"/>
          <p:cNvSpPr>
            <a:spLocks noGrp="1"/>
          </p:cNvSpPr>
          <p:nvPr>
            <p:ph type="title"/>
          </p:nvPr>
        </p:nvSpPr>
        <p:spPr>
          <a:xfrm>
            <a:off x="974975" y="228601"/>
            <a:ext cx="10955642" cy="5461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  <a:t>Получение профессии дистанционном и очном формате обучения</a:t>
            </a:r>
            <a:endParaRPr lang="ru-RU" sz="2800" dirty="0">
              <a:solidFill>
                <a:srgbClr val="203864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Изображение 2" descr="Снимок экрана 2020-09-08 в 12.49.38.png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81248" y="1942533"/>
            <a:ext cx="3940290" cy="301103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Изображение 1" descr="Снимок экрана 2022-03-03 в 10.01.44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7939" y="736867"/>
            <a:ext cx="4013605" cy="68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7" name="Прямоугольник 3"/>
          <p:cNvSpPr>
            <a:spLocks noChangeArrowheads="1"/>
          </p:cNvSpPr>
          <p:nvPr/>
        </p:nvSpPr>
        <p:spPr bwMode="auto">
          <a:xfrm>
            <a:off x="130175" y="1490663"/>
            <a:ext cx="3941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Font typeface="Wingdings" charset="0"/>
              <a:buChar char="Ø"/>
            </a:pPr>
            <a:r>
              <a:rPr lang="ru-RU" sz="1400" b="1" dirty="0">
                <a:solidFill>
                  <a:srgbClr val="FF0000"/>
                </a:solidFill>
              </a:rPr>
              <a:t>«Документационное обеспечение управления и архивоведение» </a:t>
            </a:r>
          </a:p>
        </p:txBody>
      </p:sp>
      <p:sp>
        <p:nvSpPr>
          <p:cNvPr id="30728" name="Прямоугольник 5"/>
          <p:cNvSpPr>
            <a:spLocks noChangeArrowheads="1"/>
          </p:cNvSpPr>
          <p:nvPr/>
        </p:nvSpPr>
        <p:spPr bwMode="auto">
          <a:xfrm>
            <a:off x="128588" y="2138363"/>
            <a:ext cx="309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Font typeface="Wingdings" charset="0"/>
              <a:buChar char="Ø"/>
            </a:pPr>
            <a:r>
              <a:rPr lang="ru-RU" sz="1400" b="1" dirty="0">
                <a:solidFill>
                  <a:srgbClr val="FF0000"/>
                </a:solidFill>
              </a:rPr>
              <a:t>«Экономика и бухгалтерский учет (по отраслям)» </a:t>
            </a:r>
          </a:p>
        </p:txBody>
      </p:sp>
      <p:sp>
        <p:nvSpPr>
          <p:cNvPr id="30731" name="Прямоугольник 5"/>
          <p:cNvSpPr>
            <a:spLocks noChangeArrowheads="1"/>
          </p:cNvSpPr>
          <p:nvPr/>
        </p:nvSpPr>
        <p:spPr bwMode="auto">
          <a:xfrm>
            <a:off x="136525" y="2762250"/>
            <a:ext cx="3729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Font typeface="Wingdings" charset="0"/>
              <a:buChar char="Ø"/>
            </a:pPr>
            <a:r>
              <a:rPr lang="ru-RU" sz="1400" b="1">
                <a:solidFill>
                  <a:srgbClr val="FF0000"/>
                </a:solidFill>
              </a:rPr>
              <a:t>«Право и организация» </a:t>
            </a:r>
          </a:p>
        </p:txBody>
      </p:sp>
      <p:sp>
        <p:nvSpPr>
          <p:cNvPr id="30732" name="Прямоугольник 3"/>
          <p:cNvSpPr>
            <a:spLocks noChangeArrowheads="1"/>
          </p:cNvSpPr>
          <p:nvPr/>
        </p:nvSpPr>
        <p:spPr bwMode="auto">
          <a:xfrm>
            <a:off x="7221538" y="2220913"/>
            <a:ext cx="2784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Font typeface="Wingdings" charset="0"/>
              <a:buChar char="Ø"/>
            </a:pPr>
            <a:r>
              <a:rPr lang="ru-RU" sz="1400" b="1" dirty="0">
                <a:solidFill>
                  <a:srgbClr val="FF0000"/>
                </a:solidFill>
              </a:rPr>
              <a:t>«Плотник-столяр» </a:t>
            </a:r>
          </a:p>
        </p:txBody>
      </p:sp>
      <p:sp>
        <p:nvSpPr>
          <p:cNvPr id="30733" name="Прямоугольник 3"/>
          <p:cNvSpPr>
            <a:spLocks noChangeArrowheads="1"/>
          </p:cNvSpPr>
          <p:nvPr/>
        </p:nvSpPr>
        <p:spPr bwMode="auto">
          <a:xfrm>
            <a:off x="7221538" y="2857500"/>
            <a:ext cx="3765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Font typeface="Wingdings" charset="0"/>
              <a:buChar char="Ø"/>
            </a:pPr>
            <a:r>
              <a:rPr lang="ru-RU" sz="1400" b="1">
                <a:solidFill>
                  <a:srgbClr val="FF0000"/>
                </a:solidFill>
              </a:rPr>
              <a:t>«Оператор швейного оборудования» </a:t>
            </a:r>
          </a:p>
        </p:txBody>
      </p:sp>
      <p:sp>
        <p:nvSpPr>
          <p:cNvPr id="30734" name="Прямоугольник 3"/>
          <p:cNvSpPr>
            <a:spLocks noChangeArrowheads="1"/>
          </p:cNvSpPr>
          <p:nvPr/>
        </p:nvSpPr>
        <p:spPr bwMode="auto">
          <a:xfrm>
            <a:off x="7221538" y="3140075"/>
            <a:ext cx="2701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Font typeface="Wingdings" charset="0"/>
              <a:buChar char="Ø"/>
            </a:pPr>
            <a:r>
              <a:rPr lang="ru-RU" sz="1400" b="1" dirty="0">
                <a:solidFill>
                  <a:srgbClr val="FF0000"/>
                </a:solidFill>
              </a:rPr>
              <a:t>«Цветовод» </a:t>
            </a:r>
          </a:p>
        </p:txBody>
      </p:sp>
      <p:sp>
        <p:nvSpPr>
          <p:cNvPr id="30737" name="Прямоугольник 3"/>
          <p:cNvSpPr>
            <a:spLocks noChangeArrowheads="1"/>
          </p:cNvSpPr>
          <p:nvPr/>
        </p:nvSpPr>
        <p:spPr bwMode="auto">
          <a:xfrm>
            <a:off x="7221538" y="2528888"/>
            <a:ext cx="3981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eaLnBrk="1" hangingPunct="1">
              <a:buFont typeface="Wingdings" charset="0"/>
              <a:buChar char="Ø"/>
            </a:pPr>
            <a:r>
              <a:rPr lang="ru-RU" sz="1400" b="1" dirty="0">
                <a:solidFill>
                  <a:srgbClr val="FF0000"/>
                </a:solidFill>
              </a:rPr>
              <a:t>«Рабочий зеленого хозяйства» </a:t>
            </a:r>
          </a:p>
        </p:txBody>
      </p:sp>
      <p:pic>
        <p:nvPicPr>
          <p:cNvPr id="31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670801" y="4116128"/>
            <a:ext cx="3316287" cy="18780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43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3328">
            <a:off x="558392" y="3805103"/>
            <a:ext cx="155257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65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Изображение 11" descr="Снимок экрана 2024-01-29 в 12.40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060" y="1635574"/>
            <a:ext cx="3624263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Название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  <a:t>Получение высшего профессионального образования </a:t>
            </a:r>
            <a:b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</a:br>
            <a:r>
              <a:rPr lang="ru-RU" sz="2800" b="1" dirty="0">
                <a:solidFill>
                  <a:srgbClr val="203864"/>
                </a:solidFill>
                <a:latin typeface="Times New Roman"/>
                <a:cs typeface="Times New Roman"/>
              </a:rPr>
              <a:t>в очном формате обучения с использованием оборудования</a:t>
            </a:r>
            <a:endParaRPr lang="ru-RU" sz="2800" dirty="0">
              <a:solidFill>
                <a:srgbClr val="203864"/>
              </a:solidFill>
              <a:latin typeface="Times New Roman"/>
              <a:cs typeface="Times New Roman"/>
            </a:endParaRPr>
          </a:p>
        </p:txBody>
      </p:sp>
      <p:pic>
        <p:nvPicPr>
          <p:cNvPr id="31749" name="Изображение 15" descr="Снимок экрана 2017-04-07 в 11.35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768" y="1732391"/>
            <a:ext cx="4379912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185738"/>
            <a:ext cx="10668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6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876301" y="2895600"/>
            <a:ext cx="11115674" cy="1857375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«ФГИС «Моя школа» - цифровое образовательное пространство»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0463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613" y="1930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ФГИС «Моя школа</a:t>
            </a:r>
            <a:r>
              <a:rPr lang="ru-RU" sz="4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2742" y="1126530"/>
            <a:ext cx="95205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prstClr val="black"/>
              </a:buClr>
              <a:buSzPts val="1100"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Федеральный закон от 29.12.2012 № 273-ФЗ «Об образовании в Российской Федерации</a:t>
            </a:r>
            <a:r>
              <a:rPr lang="ru-RU" sz="1400" b="1" dirty="0">
                <a:solidFill>
                  <a:srgbClr val="003399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"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603584"/>
            <a:ext cx="10377889" cy="236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909" y="3646583"/>
            <a:ext cx="7212380" cy="293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2" y="633044"/>
            <a:ext cx="1249039" cy="109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8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ru-RU" sz="4000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Минпросвещения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31" y="662896"/>
            <a:ext cx="116522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47" y="1686833"/>
            <a:ext cx="7241284" cy="489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20702" y="2700169"/>
            <a:ext cx="2877962" cy="2248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b="1" cap="all" dirty="0">
                <a:solidFill>
                  <a:srgbClr val="3C3C3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ОБЩЕДОСТУПНАЯ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b="1" cap="all" dirty="0">
                <a:solidFill>
                  <a:srgbClr val="3C3C3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БЕСПЛАТНАЯ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b="1" cap="all" dirty="0">
                <a:solidFill>
                  <a:srgbClr val="3C3C3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 ВСЕМ ТЕМАМ ШКОЛЬНОЙ ПРОГРАММЫ (5-11 класс)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7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33725" y="661459"/>
            <a:ext cx="5334883" cy="55024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Нормативно-правовая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база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710240" y="6131558"/>
            <a:ext cx="205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http://ct.rcoko65.ru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1908" y="6163589"/>
            <a:ext cx="5516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Сайт Центра цифровой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трансформации образования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5758" y="1337938"/>
            <a:ext cx="11114792" cy="4893647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Федеральные документы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«Об образовании в РФ» от 29 декабря 2012 г. N 273-ФЗ;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от 24ноября 1995 года N181- ФЗ«О социальной защите инвалидов в Российской Федерации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 образования и науки Российской Федерации от 09 января 2014 г. № 2 «Об утверждении порядка применения организациями, осуществляющими образовательную деятельность, электронного обучения, дистанционных образовательных технологий при реализации образовательных программ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Региональные документы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Закон Сахалинской области от 18 марта 2014 г. № 9-30 «Об образовании в Сахалинской области»;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Постановление Правительства Сахалинской области от 23.10.2023 № 534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«Об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утверждении государственной программы Сахалинской области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«Развитие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 в Сахалинской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области»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о признании утратившими силу некоторых нормативных правовых актов Правительства Сахалинской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области»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ПОЛОЖЕНИЕ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об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организации обучения детей-инвалидов, обучающихся на дому, с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применением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электронного обучения и дистанционных образовательных 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Технологий, утвержденное П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 И К 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ЗОМ от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08.12.2023 № 1-3.12-811/23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МИНИСТЕРСТВО ОБРАЗОВАНИЯ САХАЛИНСКОЙ ОБЛАСТИ 03.07.2020 № 3.12-4744/17 Об организации инклюзивного образования в общеобразовательных организациях Сахалинской области Руководителям муниципальных органов, осуществляющих управление в сфере образования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Приказ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№4.127-94 от 30.04.20г. Об утверждении стандарта системы обучения с применением электронного обучения и дистанционных образовательных технологий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Порядок организации обучения инвалидов, детей-инвалидов и обучающихся с ограниченными возможностями здоровья в образовательных организациях Сахалинской области с использованием дистанционных образовательных технологий, электронного обучения, утвержденный Приказом ГБУ РЦОКОСО №01-01/62 от 23 марта 2018 г. "Об утверждении Порядка организации обучения инвалидов, детей-инвалидов и обучающихся с ограниченными возможностями здоровья в образовательных организациях Сахалинской области с использованием дистанционных образовательных технологий, электронного обучения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Распоряжение министерства образования Сахалинской области "Об организованном начале обучения детей-инвалидов и детей с ограниченными возможностями здоровья, обучающихся на дому с применением дистанционных образовательных технологий в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2024учебном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году № 3.12.-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1204-Р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30.08.2023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9558" y="3389219"/>
            <a:ext cx="111195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помощники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85" y="1991227"/>
            <a:ext cx="3133406" cy="44200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99" y="1991228"/>
            <a:ext cx="3310973" cy="44200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680" y="1991227"/>
            <a:ext cx="3280057" cy="442008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7" y="640330"/>
            <a:ext cx="116522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0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467971" y="2328949"/>
            <a:ext cx="9962029" cy="2756049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Информационно-коммуникационная образовательная платформа «</a:t>
            </a:r>
            <a:r>
              <a:rPr lang="ru-RU" sz="44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Сферум</a:t>
            </a:r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4400" dirty="0"/>
              <a:t/>
            </a:r>
            <a:br>
              <a:rPr lang="ru-RU" sz="4400" dirty="0"/>
            </a:b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6511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67" y="797630"/>
            <a:ext cx="5300121" cy="941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1" y="1903769"/>
            <a:ext cx="5783917" cy="36604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17182" y="201822"/>
            <a:ext cx="38828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0100">
              <a:buSzPts val="1100"/>
            </a:pPr>
            <a:r>
              <a:rPr lang="ru-RU" sz="2200" b="1" u="sng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</a:rPr>
              <a:t>Нормативная документация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909" y="2678094"/>
            <a:ext cx="4525655" cy="356368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7418159" y="620658"/>
            <a:ext cx="0" cy="5621116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FA71C1B-D6D5-A86E-8030-CE37D75ACB34}"/>
              </a:ext>
            </a:extLst>
          </p:cNvPr>
          <p:cNvSpPr txBox="1"/>
          <p:nvPr/>
        </p:nvSpPr>
        <p:spPr>
          <a:xfrm>
            <a:off x="7559359" y="2068942"/>
            <a:ext cx="44965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https://rkn.gov.ru/news/rsoc/news74672.htm</a:t>
            </a:r>
            <a:endParaRPr lang="ru-RU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3A81D7-4EC4-D365-5166-799E7D727F62}"/>
              </a:ext>
            </a:extLst>
          </p:cNvPr>
          <p:cNvSpPr txBox="1"/>
          <p:nvPr/>
        </p:nvSpPr>
        <p:spPr>
          <a:xfrm>
            <a:off x="7530261" y="1180450"/>
            <a:ext cx="4525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2F2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сайт Федеральной службы по надзору в сфере связи, информационных технологий и массовых коммуникаций (Роскомнадзор)</a:t>
            </a:r>
          </a:p>
        </p:txBody>
      </p:sp>
    </p:spTree>
    <p:extLst>
      <p:ext uri="{BB962C8B-B14F-4D97-AF65-F5344CB8AC3E}">
        <p14:creationId xmlns:p14="http://schemas.microsoft.com/office/powerpoint/2010/main" val="301044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2273" y="778211"/>
            <a:ext cx="4821676" cy="2384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latin typeface="Arial" panose="020B0604020202020204" pitchFamily="34" charset="0"/>
                <a:ea typeface="Arial" panose="020B0604020202020204" pitchFamily="34" charset="0"/>
              </a:rPr>
              <a:t>Преимущества для учителей: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единый </a:t>
            </a:r>
            <a:r>
              <a:rPr lang="ru-RU" sz="1400" dirty="0">
                <a:ea typeface="Arial" panose="020B0604020202020204" pitchFamily="34" charset="0"/>
              </a:rPr>
              <a:t>инструмент для общения с учениками, родителями и </a:t>
            </a:r>
            <a:r>
              <a:rPr lang="ru-RU" sz="1400" dirty="0" smtClean="0">
                <a:ea typeface="Arial" panose="020B0604020202020204" pitchFamily="34" charset="0"/>
              </a:rPr>
              <a:t>коллегами;</a:t>
            </a:r>
            <a:endParaRPr lang="ru-RU" sz="1400" dirty="0"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все </a:t>
            </a:r>
            <a:r>
              <a:rPr lang="ru-RU" sz="1400" dirty="0">
                <a:ea typeface="Arial" panose="020B0604020202020204" pitchFamily="34" charset="0"/>
              </a:rPr>
              <a:t>участники чатов представлены в них под реальными ФИО и с настоящими фото;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возможность </a:t>
            </a:r>
            <a:r>
              <a:rPr lang="ru-RU" sz="1400" dirty="0">
                <a:ea typeface="Arial" panose="020B0604020202020204" pitchFamily="34" charset="0"/>
              </a:rPr>
              <a:t>проводить </a:t>
            </a:r>
            <a:r>
              <a:rPr lang="ru-RU" sz="1400" dirty="0" smtClean="0">
                <a:ea typeface="Arial" panose="020B0604020202020204" pitchFamily="34" charset="0"/>
              </a:rPr>
              <a:t>дистанционные уроки;</a:t>
            </a:r>
            <a:endParaRPr lang="ru-RU" sz="1400" dirty="0"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быстрая </a:t>
            </a:r>
            <a:r>
              <a:rPr lang="ru-RU" sz="1400" dirty="0">
                <a:ea typeface="Arial" panose="020B0604020202020204" pitchFamily="34" charset="0"/>
              </a:rPr>
              <a:t>связь с учениками и родителями;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каналы </a:t>
            </a:r>
            <a:r>
              <a:rPr lang="ru-RU" sz="1400" dirty="0">
                <a:ea typeface="Arial" panose="020B0604020202020204" pitchFamily="34" charset="0"/>
              </a:rPr>
              <a:t>с полезной информацией о важных событиях из жизни </a:t>
            </a:r>
            <a:r>
              <a:rPr lang="ru-RU" sz="1400" dirty="0" smtClean="0">
                <a:ea typeface="Arial" panose="020B0604020202020204" pitchFamily="34" charset="0"/>
              </a:rPr>
              <a:t>школы.</a:t>
            </a:r>
            <a:endParaRPr lang="ru-RU" sz="1400" dirty="0">
              <a:ea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87199" y="757116"/>
            <a:ext cx="5666676" cy="2405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latin typeface="Arial" panose="020B0604020202020204" pitchFamily="34" charset="0"/>
                <a:ea typeface="Arial" panose="020B0604020202020204" pitchFamily="34" charset="0"/>
              </a:rPr>
              <a:t>Преимущества для учеников:</a:t>
            </a:r>
            <a:endParaRPr lang="ru-RU" sz="1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дети </a:t>
            </a:r>
            <a:r>
              <a:rPr lang="ru-RU" sz="1400" dirty="0">
                <a:ea typeface="Arial" panose="020B0604020202020204" pitchFamily="34" charset="0"/>
              </a:rPr>
              <a:t>общаются в защищенном и безопасном от посторонних пространстве – только со своими учителями и одноклассниками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формируют </a:t>
            </a:r>
            <a:r>
              <a:rPr lang="ru-RU" sz="1400" dirty="0">
                <a:ea typeface="Arial" panose="020B0604020202020204" pitchFamily="34" charset="0"/>
              </a:rPr>
              <a:t>культуру цифрового общения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общаются </a:t>
            </a:r>
            <a:r>
              <a:rPr lang="ru-RU" sz="1400" dirty="0">
                <a:ea typeface="Arial" panose="020B0604020202020204" pitchFamily="34" charset="0"/>
              </a:rPr>
              <a:t>в одном из самых популярных среди молодежи мессенджеров с привычным функционалом;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выражают </a:t>
            </a:r>
            <a:r>
              <a:rPr lang="ru-RU" sz="1400" dirty="0">
                <a:ea typeface="Arial" panose="020B0604020202020204" pitchFamily="34" charset="0"/>
              </a:rPr>
              <a:t>эмоции через специальные школьные </a:t>
            </a:r>
            <a:r>
              <a:rPr lang="ru-RU" sz="1400" dirty="0" err="1">
                <a:ea typeface="Arial" panose="020B0604020202020204" pitchFamily="34" charset="0"/>
              </a:rPr>
              <a:t>стикеры</a:t>
            </a:r>
            <a:r>
              <a:rPr lang="ru-RU" sz="1400" dirty="0">
                <a:ea typeface="Arial" panose="020B0604020202020204" pitchFamily="34" charset="0"/>
              </a:rPr>
              <a:t>;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ea typeface="Arial" panose="020B0604020202020204" pitchFamily="34" charset="0"/>
              </a:rPr>
              <a:t>могут </a:t>
            </a:r>
            <a:r>
              <a:rPr lang="ru-RU" sz="1400" dirty="0">
                <a:ea typeface="Arial" panose="020B0604020202020204" pitchFamily="34" charset="0"/>
              </a:rPr>
              <a:t>смотреть оценки, домашнее задание и расписание прямо в </a:t>
            </a:r>
            <a:r>
              <a:rPr lang="ru-RU" sz="1400" dirty="0" err="1">
                <a:ea typeface="Arial" panose="020B0604020202020204" pitchFamily="34" charset="0"/>
              </a:rPr>
              <a:t>Сферуме</a:t>
            </a:r>
            <a:r>
              <a:rPr lang="ru-RU" sz="1400" dirty="0">
                <a:ea typeface="Arial" panose="020B0604020202020204" pitchFamily="34" charset="0"/>
              </a:rPr>
              <a:t> в мини-приложении дневника.</a:t>
            </a:r>
          </a:p>
        </p:txBody>
      </p:sp>
      <p:pic>
        <p:nvPicPr>
          <p:cNvPr id="13" name="Google Shape;102;p47">
            <a:extLst>
              <a:ext uri="{FF2B5EF4-FFF2-40B4-BE49-F238E27FC236}">
                <a16:creationId xmlns:a16="http://schemas.microsoft.com/office/drawing/2014/main" id="{A3F5517C-7BD7-621F-2B2D-76DB3E0C71D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5883" t="6101" r="15794" b="6109"/>
          <a:stretch/>
        </p:blipFill>
        <p:spPr>
          <a:xfrm>
            <a:off x="7448550" y="3533147"/>
            <a:ext cx="3080343" cy="2820027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5" name="Google Shape;1017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49" y="3533148"/>
            <a:ext cx="4388665" cy="2936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720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35" y="647743"/>
            <a:ext cx="9042686" cy="25427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11" y="3313129"/>
            <a:ext cx="3130046" cy="33223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2" y="3322349"/>
            <a:ext cx="3151761" cy="33750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68046" y="1749841"/>
            <a:ext cx="78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</a:t>
            </a:r>
            <a:r>
              <a:rPr lang="ru-RU" sz="1600" b="1" dirty="0" smtClean="0"/>
              <a:t>. 1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94778" y="4867672"/>
            <a:ext cx="8922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2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968046" y="4974296"/>
            <a:ext cx="7821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Рис. 3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15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830" y="1422095"/>
            <a:ext cx="9742456" cy="371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37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375" y="631767"/>
            <a:ext cx="8520546" cy="71293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8653" y="1815607"/>
            <a:ext cx="1124762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Отдел сопровождения цифровых процессов в образовании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Телефоны/e-</a:t>
            </a:r>
            <a:r>
              <a:rPr lang="ru-RU" b="1" dirty="0" err="1" smtClean="0">
                <a:solidFill>
                  <a:srgbClr val="002060"/>
                </a:solidFill>
              </a:rPr>
              <a:t>mail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(4242)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2-06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506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600" b="1" dirty="0"/>
              <a:t> </a:t>
            </a:r>
            <a:r>
              <a:rPr lang="en-US" sz="1600" dirty="0"/>
              <a:t> </a:t>
            </a:r>
            <a:r>
              <a:rPr lang="en-US" sz="1600" dirty="0">
                <a:solidFill>
                  <a:prstClr val="black"/>
                </a:solidFill>
                <a:cs typeface="Times New Roman" panose="02020603050405020304" pitchFamily="18" charset="0"/>
                <a:hlinkClick r:id="rId2"/>
              </a:rPr>
              <a:t>s.volozhaninova@sakhalin.gov.ru</a:t>
            </a:r>
            <a:r>
              <a:rPr lang="ru-RU" sz="1600" dirty="0" smtClean="0"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Воложанинова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Юрьевна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методист (ДОДИ)</a:t>
            </a:r>
          </a:p>
          <a:p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(4242)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1-68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511</a:t>
            </a: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hlinkClick r:id="rId3"/>
              </a:rPr>
              <a:t>a.artusheva@sakhalin.gov.ru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Артушева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Анатольевна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(ФГИС «Моя школа»)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(4242) 24-25-01 доб. 521# /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cs typeface="Arial" panose="020B0604020202020204" pitchFamily="34" charset="0"/>
                <a:hlinkClick r:id="rId4"/>
              </a:rPr>
              <a:t>m.bondar@sakhalin.gov.ru</a:t>
            </a:r>
            <a:r>
              <a:rPr lang="ru-RU" sz="1600" dirty="0" smtClean="0"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Бондарь Мария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(ИКОП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Сферум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(4242)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2-06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512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/>
              <a:t> </a:t>
            </a:r>
            <a:r>
              <a:rPr lang="en-US" sz="1600" dirty="0">
                <a:cs typeface="Arial" panose="020B0604020202020204" pitchFamily="34" charset="0"/>
                <a:hlinkClick r:id="rId5"/>
              </a:rPr>
              <a:t>t.kovalskaya@sakhalin.gov.ru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Ковальская Татьяна Васильевна - педагог-психолог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(4242)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2-06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507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b="1" dirty="0"/>
              <a:t> </a:t>
            </a:r>
            <a:r>
              <a:rPr lang="en-US" sz="1600" dirty="0">
                <a:cs typeface="Arial" panose="020B0604020202020204" pitchFamily="34" charset="0"/>
                <a:hlinkClick r:id="rId6"/>
              </a:rPr>
              <a:t>o.pasynkova@sakhalin.gov.ru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Пасынкова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Владимировна - педагог-психолог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Сайт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трансформации образования: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http://ct.rcoko65.ru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7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525" y="675990"/>
            <a:ext cx="10887075" cy="978307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Модель организации обучения детей-инвалидов и детей с ОВЗ с применением </a:t>
            </a:r>
            <a:r>
              <a:rPr lang="ru-RU" sz="2400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дистанционных</a:t>
            </a:r>
            <a:r>
              <a:rPr lang="ru-RU" sz="24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образовательных технологий в Сахалинской области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90622"/>
            <a:ext cx="9792444" cy="48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0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25" y="662321"/>
            <a:ext cx="10115550" cy="947404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Условия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включения детей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– инвалидов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и детей с ОВЗ в список обучающихся на дому с применением ЭО И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ДОТ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67407" y="1906558"/>
            <a:ext cx="97816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Подтвержденный статус об инвалидности или ОВЗ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ru-RU" sz="20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Справка (</a:t>
            </a:r>
            <a:r>
              <a:rPr lang="ru-RU" sz="20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мед.учреждение</a:t>
            </a: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о рекомендованном надомном обучении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endParaRPr lang="ru-RU" sz="2000" b="1" dirty="0">
              <a:solidFill>
                <a:srgbClr val="00206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Font typeface="+mj-lt"/>
              <a:buAutoNum type="arabicPeriod"/>
            </a:pPr>
            <a:r>
              <a:rPr 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Справка об отсутствии противопоказаний для работы с компьютером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70" y="763950"/>
            <a:ext cx="1066892" cy="9266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49011" y="4350082"/>
            <a:ext cx="10818410" cy="1682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Порядок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организации обучения инвалидов, детей-инвалидов и детей с ограниченными возможностями здоровья, обучающихся на дому в образовательных организациях Сахалинской области с использованием электронного обучения и дистанционных образовательных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технологий</a:t>
            </a:r>
            <a:r>
              <a:rPr lang="ru-RU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, утвержденный МИНИСТЕРСТВОМ ОБРАЗОВАНИЯ САХАЛИНСКОЙ ОБЛАСТИ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23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марта 2018 г.</a:t>
            </a:r>
            <a:r>
              <a:rPr lang="ru-RU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4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1596" y="1030560"/>
            <a:ext cx="6756321" cy="768689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Организация</a:t>
            </a:r>
            <a:r>
              <a:rPr lang="ru-RU" sz="3600" b="1" dirty="0"/>
              <a:t> </a:t>
            </a:r>
            <a:r>
              <a:rPr lang="ru-RU" sz="27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обучения с использованием </a:t>
            </a:r>
            <a:r>
              <a:rPr lang="ru-RU" sz="2700" b="1" dirty="0" smtClean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ЭО </a:t>
            </a:r>
            <a:r>
              <a:rPr lang="ru-RU" sz="2700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и ДОТ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3030280" y="1750296"/>
            <a:ext cx="6347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По всем предметам ИУП 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Часть предметов ИУП (указать предметы</a:t>
            </a:r>
            <a:r>
              <a:rPr lang="ru-RU" sz="2400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88" y="747897"/>
            <a:ext cx="1164437" cy="10242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10525" y="4061638"/>
            <a:ext cx="9733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96287" y="4061638"/>
            <a:ext cx="10931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организации обучения детей-инвалидов, обучающихся на дому, с применением электронного обучения и дистанционных образовательных технологий 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Приказом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САХАЛИНСКОЙ ОБЛАСТИ от 08.12.2023 № 1-3.12-811/23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6975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15" y="655649"/>
            <a:ext cx="10579145" cy="600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207" y="807214"/>
            <a:ext cx="10503793" cy="436134"/>
          </a:xfrm>
        </p:spPr>
        <p:txBody>
          <a:bodyPr>
            <a:no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cs typeface="Arial" panose="020B0604020202020204" pitchFamily="34" charset="0"/>
              </a:rPr>
              <a:t>Сопровождение образовательной деятельности с использованием ЭО, </a:t>
            </a:r>
            <a:r>
              <a:rPr lang="ru-RU" sz="24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ДОТ</a:t>
            </a:r>
            <a:endParaRPr lang="ru-RU" sz="24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93" y="672606"/>
            <a:ext cx="1164437" cy="10242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37731" y="1696823"/>
            <a:ext cx="56141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1" algn="just">
              <a:lnSpc>
                <a:spcPts val="2065"/>
              </a:lnSpc>
              <a:spcAft>
                <a:spcPts val="0"/>
              </a:spcAft>
              <a:buClr>
                <a:srgbClr val="000000"/>
              </a:buClr>
              <a:buSzPts val="1100"/>
              <a:tabLst>
                <a:tab pos="647065" algn="l"/>
              </a:tabLst>
            </a:pPr>
            <a:r>
              <a:rPr lang="ru-RU" sz="11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11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Координатор</a:t>
            </a:r>
            <a:r>
              <a:rPr lang="ru-RU" sz="11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оказывает технологическую поддержку Обучающимся и педагогам ОО при создании дистанционных ресурсов; проводит инвентаризацию установленного оборудования в школе и семьях, диагностирует установленный программный комплекс базового рабочего места, оказывает первичную техническую поддержку в случае возникновения неполадок оборудования, сообщает о неполадках оборудования или Интернет – соединения сотрудникам отдела программно-технического обеспечения ЦЦТО.</a:t>
            </a:r>
          </a:p>
          <a:p>
            <a:pPr marR="12700" lvl="1" algn="just">
              <a:lnSpc>
                <a:spcPts val="2065"/>
              </a:lnSpc>
              <a:spcAft>
                <a:spcPts val="0"/>
              </a:spcAft>
              <a:buClr>
                <a:srgbClr val="000000"/>
              </a:buClr>
              <a:buSzPts val="1100"/>
              <a:tabLst>
                <a:tab pos="647065" algn="l"/>
              </a:tabLst>
            </a:pPr>
            <a:endParaRPr lang="ru-RU" sz="1100" u="none" strike="noStrike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739" y="1756031"/>
            <a:ext cx="5192358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12700" lvl="1" indent="-285750" algn="just">
              <a:lnSpc>
                <a:spcPts val="2065"/>
              </a:lnSpc>
              <a:buClr>
                <a:srgbClr val="000000"/>
              </a:buClr>
              <a:buSzPts val="1100"/>
              <a:buFont typeface="Times New Roman" panose="02020603050405020304" pitchFamily="18" charset="0"/>
              <a:buAutoNum type="arabicPeriod"/>
              <a:tabLst>
                <a:tab pos="647065" algn="l"/>
              </a:tabLst>
            </a:pPr>
            <a:r>
              <a:rPr lang="ru-RU" sz="11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Руководитель ОО</a:t>
            </a:r>
            <a:r>
              <a:rPr lang="ru-RU" sz="11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 списочном составе которой числится Обучающийся, издает приказ об организации обучения с использованием ЭО и ДОТ, а также приказом руководителя, назначаются: лицо, ответственное за организацию обучения детей-инвалидов и детей с ОВЗ с применением ЭО и ДОТ (далее - ответственное лицо) и координатор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2939" y="3523399"/>
            <a:ext cx="51359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1" algn="just">
              <a:lnSpc>
                <a:spcPts val="2065"/>
              </a:lnSpc>
              <a:spcAft>
                <a:spcPts val="0"/>
              </a:spcAft>
              <a:buClr>
                <a:srgbClr val="000000"/>
              </a:buClr>
              <a:buSzPts val="1100"/>
              <a:tabLst>
                <a:tab pos="647065" algn="l"/>
              </a:tabLst>
            </a:pPr>
            <a:r>
              <a:rPr lang="ru-RU" sz="11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Ответственное </a:t>
            </a:r>
            <a:r>
              <a:rPr lang="ru-RU" sz="11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лицо </a:t>
            </a:r>
            <a:r>
              <a:rPr lang="ru-RU" sz="11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разрабатывает индивидуальный учебный план Обучающегося, с учетом особенностей и образовательных потребностей Обучающегося, а также составляет расписание занятий, список педагогов, обучающих на дому с применением ДОТ. </a:t>
            </a:r>
            <a:endParaRPr lang="ru-RU" sz="1100" u="none" strike="noStrike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9652" y="3743205"/>
            <a:ext cx="567286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1" algn="just">
              <a:lnSpc>
                <a:spcPts val="2065"/>
              </a:lnSpc>
              <a:spcAft>
                <a:spcPts val="0"/>
              </a:spcAft>
              <a:buClr>
                <a:srgbClr val="000000"/>
              </a:buClr>
              <a:buSzPts val="1100"/>
              <a:tabLst>
                <a:tab pos="647065" algn="l"/>
              </a:tabLst>
            </a:pPr>
            <a:r>
              <a:rPr lang="ru-RU" sz="11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ru-RU" sz="11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Педагоги </a:t>
            </a:r>
            <a:r>
              <a:rPr lang="ru-RU" sz="1100" b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ОО и сетевые педагоги-совместители </a:t>
            </a:r>
            <a:r>
              <a:rPr lang="ru-RU" sz="11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разрабатывают рабочие программы по учебным предметам, дисциплинам и модулям, составляют календарно-тематическое планирование и фиксируют успеваемость и посещаемость Обучающихся в электронном журнале.</a:t>
            </a:r>
            <a:endParaRPr lang="ru-RU" sz="1100" u="none" strike="noStrike" spc="5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10918" y="5163767"/>
            <a:ext cx="6154717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1100" b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ЦЦТО</a:t>
            </a:r>
            <a:r>
              <a:rPr lang="ru-RU" sz="1100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100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обеспечивает организационное, психолого-педагогическое, методическое, техническое и технологическое сопровождение учебного процесса с применением ЭО и ДОТ в соответствии с Положением о Центре</a:t>
            </a:r>
          </a:p>
        </p:txBody>
      </p:sp>
    </p:spTree>
    <p:extLst>
      <p:ext uri="{BB962C8B-B14F-4D97-AF65-F5344CB8AC3E}">
        <p14:creationId xmlns:p14="http://schemas.microsoft.com/office/powerpoint/2010/main" val="162280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2742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ЦЦТО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C4131993-4FD1-4AE0-86DF-18480484029B}" vid="{26F3B63F-E82A-434E-BA0E-8788A9B2425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3119</TotalTime>
  <Words>1331</Words>
  <Application>Microsoft Office PowerPoint</Application>
  <PresentationFormat>Широкоэкранный</PresentationFormat>
  <Paragraphs>160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Helvetica</vt:lpstr>
      <vt:lpstr>Raleway</vt:lpstr>
      <vt:lpstr>Roboto Light</vt:lpstr>
      <vt:lpstr>Times New Roman</vt:lpstr>
      <vt:lpstr>Wingdings</vt:lpstr>
      <vt:lpstr>Тема ЦЦТО</vt:lpstr>
      <vt:lpstr>«Цифровые инструменты при организации обучения с применением ЭО и ДОТ» </vt:lpstr>
      <vt:lpstr>Презентация PowerPoint</vt:lpstr>
      <vt:lpstr>Нормативно-правовая база</vt:lpstr>
      <vt:lpstr>Модель организации обучения детей-инвалидов и детей с ОВЗ с применением дистанционных образовательных технологий в Сахалинской области</vt:lpstr>
      <vt:lpstr> Условия включения детей – инвалидов и детей с ОВЗ в список обучающихся на дому с применением ЭО И ДОТ  </vt:lpstr>
      <vt:lpstr>Организация обучения с использованием ЭО и ДОТ </vt:lpstr>
      <vt:lpstr>Презентация PowerPoint</vt:lpstr>
      <vt:lpstr>Сопровождение образовательной деятельности с использованием ЭО, ДОТ</vt:lpstr>
      <vt:lpstr>Презентация PowerPoint</vt:lpstr>
      <vt:lpstr>Обязательный пакет документов обучающегося</vt:lpstr>
      <vt:lpstr>Презентация PowerPoint</vt:lpstr>
      <vt:lpstr>Особенности психолого-педагогического сопровождения детей-инвалидов, обучающихся на дому с применением ЭО и ДОТ  </vt:lpstr>
      <vt:lpstr>Психолого-педагогическое сопровождение  с применением ЭО и ДОТ в сопровождении детей и студентов-инвалидов, детей и студентов с ОВЗ</vt:lpstr>
      <vt:lpstr>Нозологические группы</vt:lpstr>
      <vt:lpstr>Цифровые образовательные ресурсы и инструменты  в психологическом сопровождении обучающихся</vt:lpstr>
      <vt:lpstr>Информационно-методическая деятельность в психологическом сопровождении субъектов дистанционного обучения</vt:lpstr>
      <vt:lpstr>Информационно-методическая деятельность в психологическом сопровождении субъектов дистанционного обучения</vt:lpstr>
      <vt:lpstr>Консультативно – просветительская деятельность, направленная на профессиональную и трудовую ориентацию</vt:lpstr>
      <vt:lpstr>Профилактическая деятельность в  психологическом сопровождении субъектов ДО </vt:lpstr>
      <vt:lpstr>Организация и осуществление психолого-диагностической деятельности с использованием ДОТ </vt:lpstr>
      <vt:lpstr>Коррекционно-развивающая деятельность с учащимися в микрогруппах </vt:lpstr>
      <vt:lpstr>Групповая коррекционно-развивающая деятельность  в рамках курса «Школа внимания»  </vt:lpstr>
      <vt:lpstr>Коррекционно-развивающая деятельность  в индивидуальной работе </vt:lpstr>
      <vt:lpstr>Коррекционно-развивающая деятельность  в формате групповых встреч</vt:lpstr>
      <vt:lpstr>Получение профессии дистанционном и очном формате обучения</vt:lpstr>
      <vt:lpstr>Получение высшего профессионального образования  в очном формате обучения с использованием оборудования</vt:lpstr>
      <vt:lpstr>«ФГИС «Моя школа» - цифровое образовательное пространство» </vt:lpstr>
      <vt:lpstr>ФГИС «Моя школа»</vt:lpstr>
      <vt:lpstr>Библиотека Минпросвещения</vt:lpstr>
      <vt:lpstr>Цифровые помощники</vt:lpstr>
      <vt:lpstr>Информационно-коммуникационная образовательная платформа «Сферум» 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Vika_Dombrovskaya</dc:creator>
  <cp:lastModifiedBy>User</cp:lastModifiedBy>
  <cp:revision>144</cp:revision>
  <cp:lastPrinted>2024-03-25T23:14:59Z</cp:lastPrinted>
  <dcterms:created xsi:type="dcterms:W3CDTF">2022-12-22T22:16:31Z</dcterms:created>
  <dcterms:modified xsi:type="dcterms:W3CDTF">2024-03-26T06:22:13Z</dcterms:modified>
</cp:coreProperties>
</file>