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4"/>
  </p:notesMasterIdLst>
  <p:sldIdLst>
    <p:sldId id="430" r:id="rId3"/>
    <p:sldId id="429" r:id="rId4"/>
    <p:sldId id="357" r:id="rId5"/>
    <p:sldId id="427" r:id="rId6"/>
    <p:sldId id="432" r:id="rId7"/>
    <p:sldId id="433" r:id="rId8"/>
    <p:sldId id="434" r:id="rId9"/>
    <p:sldId id="435" r:id="rId10"/>
    <p:sldId id="436" r:id="rId11"/>
    <p:sldId id="426" r:id="rId12"/>
    <p:sldId id="428" r:id="rId13"/>
  </p:sldIdLst>
  <p:sldSz cx="9144000" cy="5143500" type="screen16x9"/>
  <p:notesSz cx="6858000" cy="9144000"/>
  <p:embeddedFontLst>
    <p:embeddedFont>
      <p:font typeface="Roboto Light" panose="020B0604020202020204" charset="0"/>
      <p:regular r:id="rId15"/>
      <p:bold r:id="rId16"/>
      <p:italic r:id="rId17"/>
      <p:boldItalic r:id="rId18"/>
    </p:embeddedFont>
    <p:embeddedFont>
      <p:font typeface="Raleway Thin" panose="020B0604020202020204" charset="-52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aleway" panose="020B0604020202020204" charset="-52"/>
      <p:regular r:id="rId27"/>
      <p:bold r:id="rId28"/>
      <p:italic r:id="rId29"/>
      <p:boldItalic r:id="rId30"/>
    </p:embeddedFont>
    <p:embeddedFont>
      <p:font typeface="Montserrat Light" panose="020B0604020202020204" charset="-52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F03BD-508D-4050-8011-BC8647E8E51C}">
  <a:tblStyle styleId="{54AF03BD-508D-4050-8011-BC8647E8E5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479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e4d37a5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e4d37a5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14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ee40248086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ee40248086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03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d37a57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4d37a57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61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ee40248086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ee40248086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23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d37a57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4d37a57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d37a57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4d37a57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9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d37a57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4d37a57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06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d37a57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4d37a57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19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d37a57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4d37a57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4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d37a57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4d37a57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96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d37a57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4d37a57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1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F9E5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57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F0FFFE"/>
            </a:gs>
            <a:gs pos="100000">
              <a:schemeClr val="dk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39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5"/>
          <p:cNvPicPr preferRelativeResize="0"/>
          <p:nvPr/>
        </p:nvPicPr>
        <p:blipFill rotWithShape="1">
          <a:blip r:embed="rId2">
            <a:alphaModFix/>
          </a:blip>
          <a:srcRect l="7230" t="72966" r="-7381" b="-394"/>
          <a:stretch/>
        </p:blipFill>
        <p:spPr>
          <a:xfrm rot="10800000">
            <a:off x="3110323" y="-1"/>
            <a:ext cx="9158302" cy="14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5"/>
          <p:cNvPicPr preferRelativeResize="0"/>
          <p:nvPr/>
        </p:nvPicPr>
        <p:blipFill rotWithShape="1">
          <a:blip r:embed="rId2">
            <a:alphaModFix/>
          </a:blip>
          <a:srcRect l="-70" t="1360" r="-80" b="38187"/>
          <a:stretch/>
        </p:blipFill>
        <p:spPr>
          <a:xfrm rot="10800000">
            <a:off x="-159552" y="2829348"/>
            <a:ext cx="9158302" cy="3152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50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0F0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7"/>
          <p:cNvPicPr preferRelativeResize="0"/>
          <p:nvPr/>
        </p:nvPicPr>
        <p:blipFill rotWithShape="1">
          <a:blip r:embed="rId2">
            <a:alphaModFix/>
          </a:blip>
          <a:srcRect l="5045" t="1442" r="3546" b="8394"/>
          <a:stretch/>
        </p:blipFill>
        <p:spPr>
          <a:xfrm>
            <a:off x="0" y="0"/>
            <a:ext cx="9143996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56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1">
  <p:cSld name="Пустой 1">
    <p:bg>
      <p:bgPr>
        <a:solidFill>
          <a:srgbClr val="F0F0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28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Raleway Thin"/>
              <a:buChar char="●"/>
              <a:defRPr sz="17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97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Char char="●"/>
              <a:defRPr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74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51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9E5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rgbClr val="F0FFFE"/>
            </a:gs>
            <a:gs pos="100000">
              <a:schemeClr val="dk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5"/>
          <p:cNvPicPr preferRelativeResize="0"/>
          <p:nvPr/>
        </p:nvPicPr>
        <p:blipFill rotWithShape="1">
          <a:blip r:embed="rId2">
            <a:alphaModFix/>
          </a:blip>
          <a:srcRect l="7230" t="72966" r="-7381" b="-394"/>
          <a:stretch/>
        </p:blipFill>
        <p:spPr>
          <a:xfrm rot="10800000">
            <a:off x="3110323" y="-1"/>
            <a:ext cx="9158302" cy="14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5"/>
          <p:cNvPicPr preferRelativeResize="0"/>
          <p:nvPr/>
        </p:nvPicPr>
        <p:blipFill rotWithShape="1">
          <a:blip r:embed="rId2">
            <a:alphaModFix/>
          </a:blip>
          <a:srcRect l="-70" t="1360" r="-80" b="38187"/>
          <a:stretch/>
        </p:blipFill>
        <p:spPr>
          <a:xfrm rot="10800000">
            <a:off x="-159552" y="2829348"/>
            <a:ext cx="9158302" cy="315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1">
  <p:cSld name="BLANK_1">
    <p:bg>
      <p:bgPr>
        <a:solidFill>
          <a:srgbClr val="F0F0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Raleway Thin"/>
              <a:buChar char="●"/>
              <a:defRPr sz="17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Char char="●"/>
              <a:defRPr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80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BF0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37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A4335"/>
          </p15:clr>
        </p15:guide>
        <p15:guide id="2" pos="2880">
          <p15:clr>
            <a:srgbClr val="EA4335"/>
          </p15:clr>
        </p15:guide>
        <p15:guide id="3" pos="5556">
          <p15:clr>
            <a:srgbClr val="EA4335"/>
          </p15:clr>
        </p15:guide>
        <p15:guide id="4" orient="horz" pos="364">
          <p15:clr>
            <a:srgbClr val="EA4335"/>
          </p15:clr>
        </p15:guide>
        <p15:guide id="5" orient="horz" pos="3061">
          <p15:clr>
            <a:srgbClr val="EA4335"/>
          </p15:clr>
        </p15:guide>
        <p15:guide id="6" pos="1555">
          <p15:clr>
            <a:srgbClr val="EA4335"/>
          </p15:clr>
        </p15:guide>
        <p15:guide id="7" pos="4231">
          <p15:clr>
            <a:srgbClr val="EA4335"/>
          </p15:clr>
        </p15:guide>
        <p15:guide id="8" orient="horz" pos="171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94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A4335"/>
          </p15:clr>
        </p15:guide>
        <p15:guide id="2" pos="2880">
          <p15:clr>
            <a:srgbClr val="EA4335"/>
          </p15:clr>
        </p15:guide>
        <p15:guide id="3" pos="5556">
          <p15:clr>
            <a:srgbClr val="EA4335"/>
          </p15:clr>
        </p15:guide>
        <p15:guide id="4" orient="horz" pos="364">
          <p15:clr>
            <a:srgbClr val="EA4335"/>
          </p15:clr>
        </p15:guide>
        <p15:guide id="5" orient="horz" pos="3061">
          <p15:clr>
            <a:srgbClr val="EA4335"/>
          </p15:clr>
        </p15:guide>
        <p15:guide id="6" pos="1555">
          <p15:clr>
            <a:srgbClr val="EA4335"/>
          </p15:clr>
        </p15:guide>
        <p15:guide id="7" pos="4231">
          <p15:clr>
            <a:srgbClr val="EA4335"/>
          </p15:clr>
        </p15:guide>
        <p15:guide id="8" orient="horz" pos="171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mailto:info@sferum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ct.rcoko65.ru/instr_i_meto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t.rcoko65.ru/instr_i_meto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ferum.ru/?p=messages&amp;join=ZFvsvTFdudup1cGm0O0HFdP6EH2dQepbNIM=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/>
        </p:nvSpPr>
        <p:spPr>
          <a:xfrm>
            <a:off x="220375" y="216329"/>
            <a:ext cx="86802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Информационно-коммуникационная образовательная платформа «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Сферум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»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32"/>
          <p:cNvSpPr txBox="1"/>
          <p:nvPr/>
        </p:nvSpPr>
        <p:spPr>
          <a:xfrm>
            <a:off x="2338075" y="4512775"/>
            <a:ext cx="22224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0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4" y="673166"/>
            <a:ext cx="6237514" cy="401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40" y="1605552"/>
            <a:ext cx="1615537" cy="16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/>
        </p:nvSpPr>
        <p:spPr>
          <a:xfrm>
            <a:off x="360000" y="4603800"/>
            <a:ext cx="88569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Google Shape;151;p37">
            <a:extLst>
              <a:ext uri="{FF2B5EF4-FFF2-40B4-BE49-F238E27FC236}">
                <a16:creationId xmlns:a16="http://schemas.microsoft.com/office/drawing/2014/main" id="{DC3C02C0-5E29-41E8-8071-8AE5E80B5B00}"/>
              </a:ext>
            </a:extLst>
          </p:cNvPr>
          <p:cNvSpPr txBox="1"/>
          <p:nvPr/>
        </p:nvSpPr>
        <p:spPr>
          <a:xfrm>
            <a:off x="-834837" y="141066"/>
            <a:ext cx="4882718" cy="61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200" b="1" dirty="0" smtClean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Контакты</a:t>
            </a:r>
            <a:endParaRPr lang="ru-RU" sz="2200" b="1" dirty="0"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067" y="957739"/>
            <a:ext cx="37711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https://sferum.ru/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 ИКОП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info@sferum.ru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ЦЦТО: http://ct.rcoko65.ru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Бондарь Мария Сергеевна - методист отдела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СЦПвО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m.bondar@sakhalin.gov.ru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(4242) 24-25-01 доб. 521#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Максимец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Диана Витальевна – методист отдела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СЦПвО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d.maksimets@sakhalin.gov.ru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(4242) 55-61-68 доб. 511#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25291" y="957739"/>
            <a:ext cx="0" cy="3384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9365" y="961002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чат «Сферум.2023»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75" y="2649739"/>
            <a:ext cx="1990725" cy="1695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1513" y="1508068"/>
            <a:ext cx="3506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https://sferum.ru/?p=messages&amp;join=ZFvsvTFdudup1cGm0O0HFdP6EH2dQepbNIM=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7896" y="210690"/>
            <a:ext cx="64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buSzPts val="1100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</a:rPr>
              <a:t>Нормативно-правовая база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5" y="703343"/>
            <a:ext cx="2921973" cy="319223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373320" y="641577"/>
            <a:ext cx="5573504" cy="1597363"/>
            <a:chOff x="3503831" y="1402317"/>
            <a:chExt cx="5573504" cy="15973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35137" y="1402317"/>
              <a:ext cx="551089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ru-RU" sz="1000" dirty="0" smtClean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Федеральный закон от 29.12.2012 n 273-ФЗ </a:t>
              </a:r>
              <a:r>
                <a:rPr lang="ru-RU" sz="1000" b="1" dirty="0" smtClean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«Об образовании в Российской Федерации"</a:t>
              </a:r>
              <a:endParaRPr lang="ru-RU" sz="1000" b="1" dirty="0">
                <a:solidFill>
                  <a:schemeClr val="tx1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35137" y="1593656"/>
              <a:ext cx="529862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000" dirty="0" smtClean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Постановление </a:t>
              </a:r>
              <a:r>
                <a:rPr lang="ru-RU" sz="1000" dirty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Правительства РФ №2040 </a:t>
              </a:r>
            </a:p>
            <a:p>
              <a:pPr lvl="0"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от 7 декабря 2020 года </a:t>
              </a:r>
              <a:endParaRPr lang="en-US" sz="10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lvl="0">
                <a:buClr>
                  <a:schemeClr val="dk1"/>
                </a:buClr>
                <a:buSzPts val="1100"/>
              </a:pPr>
              <a:r>
                <a:rPr lang="ru-RU" sz="1000" b="1" dirty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«О проведении эксперимента по внедрению цифровой образовательной среды»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35137" y="2159005"/>
              <a:ext cx="55108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ru-RU" sz="1000" dirty="0" smtClean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Постановление </a:t>
              </a:r>
              <a:r>
                <a:rPr lang="ru-RU" sz="1000" dirty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Правительства от 13 июля 2022 г. № 1241</a:t>
              </a:r>
            </a:p>
            <a:p>
              <a:pPr>
                <a:buClr>
                  <a:schemeClr val="dk1"/>
                </a:buClr>
                <a:buSzPts val="1100"/>
              </a:pPr>
              <a:r>
                <a:rPr lang="ru-RU" sz="1000" b="1" dirty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«О федеральной государственной информационной системе «Моя школа»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03831" y="2599570"/>
              <a:ext cx="5573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/>
                <a:t>Письмо Департамента цифровой трансформации </a:t>
              </a:r>
              <a:r>
                <a:rPr lang="ru-RU" sz="1000" dirty="0"/>
                <a:t>и больших </a:t>
              </a:r>
              <a:r>
                <a:rPr lang="ru-RU" sz="1000" dirty="0" smtClean="0"/>
                <a:t>данных </a:t>
              </a:r>
              <a:r>
                <a:rPr lang="ru-RU" sz="1000" dirty="0" err="1" smtClean="0"/>
                <a:t>Минпросвещения</a:t>
              </a:r>
              <a:r>
                <a:rPr lang="ru-RU" sz="1000" dirty="0" smtClean="0"/>
                <a:t> России от 26.08.2022 № 04-643</a:t>
              </a:r>
              <a:endParaRPr lang="ru-RU" sz="10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73319" y="2221173"/>
            <a:ext cx="52737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Федеральный закон </a:t>
            </a:r>
            <a:r>
              <a:rPr lang="ru-RU" sz="1000" dirty="0"/>
              <a:t>от 27.07.2006 N 149-ФЗ </a:t>
            </a:r>
          </a:p>
          <a:p>
            <a:pPr algn="just"/>
            <a:r>
              <a:rPr lang="ru-RU" sz="1000" b="1" dirty="0"/>
              <a:t>"Об информации, информационных технологиях </a:t>
            </a:r>
            <a:r>
              <a:rPr lang="ru-RU" sz="1000" b="1" dirty="0" smtClean="0"/>
              <a:t>и </a:t>
            </a:r>
            <a:r>
              <a:rPr lang="ru-RU" sz="1000" b="1" dirty="0"/>
              <a:t>о защите информации"</a:t>
            </a:r>
          </a:p>
          <a:p>
            <a:pPr algn="just"/>
            <a:r>
              <a:rPr lang="ru-RU" sz="1000" dirty="0"/>
              <a:t>Редакция от 29.12.2022 (с изм. и доп., вступ. в силу с 01.03.2023) Статья 10. Часть 8.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4626" y="274940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800" dirty="0"/>
              <a:t>Запрещается при предоставлении государственных и муниципальных услуг, выполнении государственного или </a:t>
            </a:r>
            <a:r>
              <a:rPr lang="ru-RU" sz="800" dirty="0" smtClean="0"/>
              <a:t>муниципального задания в </a:t>
            </a:r>
            <a:r>
              <a:rPr lang="ru-RU" sz="800" dirty="0"/>
              <a:t>использование принадлежащих иностранным </a:t>
            </a:r>
            <a:r>
              <a:rPr lang="ru-RU" sz="800" dirty="0" smtClean="0"/>
              <a:t>юридическим </a:t>
            </a:r>
            <a:r>
              <a:rPr lang="ru-RU" sz="800" dirty="0"/>
              <a:t>лицам и (или) иностранным гражданам информационных систем и (или) программ для электронных </a:t>
            </a:r>
            <a:r>
              <a:rPr lang="ru-RU" sz="800" dirty="0" smtClean="0"/>
              <a:t>вычислительных </a:t>
            </a:r>
            <a:r>
              <a:rPr lang="ru-RU" sz="800" dirty="0"/>
              <a:t>машин, которые предназначены и (или) используются для обмена электронными сообщениями </a:t>
            </a:r>
            <a:r>
              <a:rPr lang="ru-RU" sz="800" dirty="0" smtClean="0"/>
              <a:t>исключительно </a:t>
            </a:r>
            <a:r>
              <a:rPr lang="ru-RU" sz="800" dirty="0"/>
              <a:t>между пользователями этих информационных систем и (или) программ для электронных </a:t>
            </a:r>
            <a:r>
              <a:rPr lang="ru-RU" sz="800" dirty="0" smtClean="0"/>
              <a:t>вычислительных </a:t>
            </a:r>
            <a:r>
              <a:rPr lang="ru-RU" sz="800" dirty="0"/>
              <a:t>машин, при котором отправитель электронного сообщения определяет получателя или получателей </a:t>
            </a:r>
            <a:r>
              <a:rPr lang="ru-RU" sz="800" dirty="0" smtClean="0"/>
              <a:t>электронного </a:t>
            </a:r>
            <a:r>
              <a:rPr lang="ru-RU" sz="800" dirty="0"/>
              <a:t>сообщения и не предусматривается размещение пользователями сети "Интернет" общедоступной </a:t>
            </a:r>
            <a:r>
              <a:rPr lang="ru-RU" sz="800" dirty="0" smtClean="0"/>
              <a:t>информации </a:t>
            </a:r>
            <a:r>
              <a:rPr lang="ru-RU" sz="800" dirty="0"/>
              <a:t>в сети "Интернет"</a:t>
            </a:r>
          </a:p>
        </p:txBody>
      </p:sp>
    </p:spTree>
    <p:extLst>
      <p:ext uri="{BB962C8B-B14F-4D97-AF65-F5344CB8AC3E}">
        <p14:creationId xmlns:p14="http://schemas.microsoft.com/office/powerpoint/2010/main" val="22296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/>
        </p:nvSpPr>
        <p:spPr>
          <a:xfrm>
            <a:off x="360000" y="4603800"/>
            <a:ext cx="88569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Google Shape;151;p37">
            <a:extLst>
              <a:ext uri="{FF2B5EF4-FFF2-40B4-BE49-F238E27FC236}">
                <a16:creationId xmlns:a16="http://schemas.microsoft.com/office/drawing/2014/main" id="{DC3C02C0-5E29-41E8-8071-8AE5E80B5B00}"/>
              </a:ext>
            </a:extLst>
          </p:cNvPr>
          <p:cNvSpPr txBox="1"/>
          <p:nvPr/>
        </p:nvSpPr>
        <p:spPr>
          <a:xfrm>
            <a:off x="488272" y="92575"/>
            <a:ext cx="4882718" cy="61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200" b="1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Как начать работать в </a:t>
            </a:r>
            <a:r>
              <a:rPr lang="ru-RU" sz="2200" b="1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Сферум</a:t>
            </a:r>
            <a:endParaRPr lang="ru-RU" sz="2200" b="1" dirty="0"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9" name="Google Shape;151;p37">
            <a:extLst>
              <a:ext uri="{FF2B5EF4-FFF2-40B4-BE49-F238E27FC236}">
                <a16:creationId xmlns:a16="http://schemas.microsoft.com/office/drawing/2014/main" id="{A230448C-A57B-49A6-8CEA-02E34B5F5682}"/>
              </a:ext>
            </a:extLst>
          </p:cNvPr>
          <p:cNvSpPr txBox="1"/>
          <p:nvPr/>
        </p:nvSpPr>
        <p:spPr>
          <a:xfrm>
            <a:off x="252899" y="2073828"/>
            <a:ext cx="1296584" cy="2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</a:p>
        </p:txBody>
      </p:sp>
      <p:sp>
        <p:nvSpPr>
          <p:cNvPr id="20" name="Google Shape;151;p37">
            <a:extLst>
              <a:ext uri="{FF2B5EF4-FFF2-40B4-BE49-F238E27FC236}">
                <a16:creationId xmlns:a16="http://schemas.microsoft.com/office/drawing/2014/main" id="{9173E13E-EBD5-43EB-96BD-227F0D075740}"/>
              </a:ext>
            </a:extLst>
          </p:cNvPr>
          <p:cNvSpPr txBox="1"/>
          <p:nvPr/>
        </p:nvSpPr>
        <p:spPr>
          <a:xfrm>
            <a:off x="2020229" y="2537043"/>
            <a:ext cx="1029809" cy="61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</a:p>
        </p:txBody>
      </p:sp>
      <p:sp>
        <p:nvSpPr>
          <p:cNvPr id="27" name="Google Shape;151;p37">
            <a:extLst>
              <a:ext uri="{FF2B5EF4-FFF2-40B4-BE49-F238E27FC236}">
                <a16:creationId xmlns:a16="http://schemas.microsoft.com/office/drawing/2014/main" id="{49E91E1A-9D8E-4EE6-ADCE-12BBA3E6393F}"/>
              </a:ext>
            </a:extLst>
          </p:cNvPr>
          <p:cNvSpPr txBox="1"/>
          <p:nvPr/>
        </p:nvSpPr>
        <p:spPr>
          <a:xfrm>
            <a:off x="3447275" y="1921902"/>
            <a:ext cx="999020" cy="5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</a:p>
        </p:txBody>
      </p:sp>
      <p:sp>
        <p:nvSpPr>
          <p:cNvPr id="28" name="Google Shape;151;p37">
            <a:extLst>
              <a:ext uri="{FF2B5EF4-FFF2-40B4-BE49-F238E27FC236}">
                <a16:creationId xmlns:a16="http://schemas.microsoft.com/office/drawing/2014/main" id="{B6DFE2E0-B6EB-4644-BB13-57DB0495F67C}"/>
              </a:ext>
            </a:extLst>
          </p:cNvPr>
          <p:cNvSpPr txBox="1"/>
          <p:nvPr/>
        </p:nvSpPr>
        <p:spPr>
          <a:xfrm>
            <a:off x="4820710" y="2564560"/>
            <a:ext cx="1029809" cy="61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</p:txBody>
      </p:sp>
      <p:sp>
        <p:nvSpPr>
          <p:cNvPr id="31" name="Google Shape;151;p37">
            <a:extLst>
              <a:ext uri="{FF2B5EF4-FFF2-40B4-BE49-F238E27FC236}">
                <a16:creationId xmlns:a16="http://schemas.microsoft.com/office/drawing/2014/main" id="{B6DFE2E0-B6EB-4644-BB13-57DB0495F67C}"/>
              </a:ext>
            </a:extLst>
          </p:cNvPr>
          <p:cNvSpPr txBox="1"/>
          <p:nvPr/>
        </p:nvSpPr>
        <p:spPr>
          <a:xfrm>
            <a:off x="6224932" y="1849001"/>
            <a:ext cx="1029809" cy="61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936740" y="2506129"/>
            <a:ext cx="7026160" cy="2259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742263" y="2401646"/>
            <a:ext cx="194477" cy="22064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367462" y="2426723"/>
            <a:ext cx="194477" cy="22064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3857793" y="2418402"/>
            <a:ext cx="194477" cy="22064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5206391" y="2394260"/>
            <a:ext cx="194477" cy="22064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6618959" y="2384891"/>
            <a:ext cx="194477" cy="22064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52899" y="2661384"/>
            <a:ext cx="1767330" cy="944874"/>
            <a:chOff x="61341" y="1855345"/>
            <a:chExt cx="1767330" cy="94487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341" y="1855345"/>
              <a:ext cx="1767330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Зарегистрировать ОО.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8630" y="2132344"/>
              <a:ext cx="1273104" cy="66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Назначить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администратора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1855417" y="1416048"/>
            <a:ext cx="1591858" cy="60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ОО.</a:t>
            </a:r>
            <a:b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Наполнить систему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71008" y="1372914"/>
            <a:ext cx="1329210" cy="879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Мессенджер.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учебный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451726" y="2693700"/>
            <a:ext cx="1119216" cy="456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Авторизовать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03924" y="2699318"/>
            <a:ext cx="1471823" cy="103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чаты для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деловых коммуникаций.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активное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чатах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45289" y="1382955"/>
            <a:ext cx="1494320" cy="879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в чате </a:t>
            </a:r>
            <a:endPara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 </a:t>
            </a: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Мессенджера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2023»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по форме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974" y="2392139"/>
            <a:ext cx="219475" cy="243861"/>
          </a:xfrm>
          <a:prstGeom prst="rect">
            <a:avLst/>
          </a:prstGeom>
        </p:spPr>
      </p:pic>
      <p:sp>
        <p:nvSpPr>
          <p:cNvPr id="25" name="Google Shape;151;p37">
            <a:extLst>
              <a:ext uri="{FF2B5EF4-FFF2-40B4-BE49-F238E27FC236}">
                <a16:creationId xmlns:a16="http://schemas.microsoft.com/office/drawing/2014/main" id="{B6DFE2E0-B6EB-4644-BB13-57DB0495F67C}"/>
              </a:ext>
            </a:extLst>
          </p:cNvPr>
          <p:cNvSpPr txBox="1"/>
          <p:nvPr/>
        </p:nvSpPr>
        <p:spPr>
          <a:xfrm>
            <a:off x="7536788" y="2504580"/>
            <a:ext cx="1029809" cy="61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867441" y="1604095"/>
            <a:ext cx="13162" cy="20638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65563" y="1496817"/>
            <a:ext cx="13162" cy="20638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81281" y="1532655"/>
            <a:ext cx="13162" cy="20638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29138" y="1582995"/>
            <a:ext cx="13162" cy="20638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400025" y="1463306"/>
            <a:ext cx="13162" cy="20638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/>
        </p:nvSpPr>
        <p:spPr>
          <a:xfrm>
            <a:off x="360000" y="4603800"/>
            <a:ext cx="88569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Google Shape;151;p37">
            <a:extLst>
              <a:ext uri="{FF2B5EF4-FFF2-40B4-BE49-F238E27FC236}">
                <a16:creationId xmlns:a16="http://schemas.microsoft.com/office/drawing/2014/main" id="{DC3C02C0-5E29-41E8-8071-8AE5E80B5B00}"/>
              </a:ext>
            </a:extLst>
          </p:cNvPr>
          <p:cNvSpPr txBox="1"/>
          <p:nvPr/>
        </p:nvSpPr>
        <p:spPr>
          <a:xfrm>
            <a:off x="873463" y="0"/>
            <a:ext cx="8270537" cy="61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Регистрация ОО в </a:t>
            </a:r>
            <a:r>
              <a:rPr lang="ru-RU" sz="2000" b="1" dirty="0" err="1" smtClean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Сферум</a:t>
            </a:r>
            <a:r>
              <a:rPr lang="ru-RU" sz="2000" b="1" dirty="0" smtClean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 Назначение администратора</a:t>
            </a:r>
            <a:endParaRPr lang="ru-RU" sz="2000" b="1" dirty="0"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1456" y="2240537"/>
            <a:ext cx="3732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Для подключения вашей образовательной организации к </a:t>
            </a:r>
            <a:r>
              <a:rPr lang="ru-RU" b="1" dirty="0" err="1" smtClean="0"/>
              <a:t>Сферум</a:t>
            </a:r>
            <a:r>
              <a:rPr lang="ru-RU" b="1" dirty="0" smtClean="0"/>
              <a:t> направьте заявку на адрес электронной почты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info@sferum.ru</a:t>
            </a:r>
            <a:endParaRPr lang="ru-RU" sz="18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01242" y="1108380"/>
            <a:ext cx="0" cy="3564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0509" y="1944828"/>
            <a:ext cx="4404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/>
              <a:t>2. Документ о назначении администратора</a:t>
            </a:r>
            <a:r>
              <a:rPr lang="ru-RU" dirty="0"/>
              <a:t>. Он составляется в свободной форме. Не обязательно, чтобы это был приказ. Важно, чтобы были учтены все эти моменты:</a:t>
            </a:r>
          </a:p>
          <a:p>
            <a:r>
              <a:rPr lang="ru-RU" dirty="0"/>
              <a:t>✔ с живой подписью руководителя,</a:t>
            </a:r>
          </a:p>
          <a:p>
            <a:r>
              <a:rPr lang="ru-RU" dirty="0"/>
              <a:t>✔ с печатью,</a:t>
            </a:r>
          </a:p>
          <a:p>
            <a:r>
              <a:rPr lang="ru-RU" dirty="0"/>
              <a:t>✔ с указанием мобильного номера телефона администратора и адресом электронной почты,</a:t>
            </a:r>
          </a:p>
          <a:p>
            <a:r>
              <a:rPr lang="ru-RU" dirty="0"/>
              <a:t>✔ с указанием, что сотрудник назначен администратором в </a:t>
            </a:r>
            <a:r>
              <a:rPr lang="ru-RU" dirty="0" err="1"/>
              <a:t>Сферум</a:t>
            </a:r>
            <a:r>
              <a:rPr lang="ru-RU" dirty="0"/>
              <a:t>,</a:t>
            </a:r>
          </a:p>
          <a:p>
            <a:r>
              <a:rPr lang="ru-RU" dirty="0"/>
              <a:t>✔ все данные должно быть видно полностью и чётко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59560" y="708270"/>
            <a:ext cx="37326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 Форма заявки и перечень документов для регистрации</a:t>
            </a:r>
          </a:p>
          <a:p>
            <a:pPr algn="ctr"/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http://ct.rcoko65.ru/node/215</a:t>
            </a:r>
            <a:endParaRPr lang="ru-RU" sz="18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7335" y="1606387"/>
            <a:ext cx="2730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Вместе с заявкой направьте</a:t>
            </a:r>
          </a:p>
        </p:txBody>
      </p:sp>
    </p:spTree>
    <p:extLst>
      <p:ext uri="{BB962C8B-B14F-4D97-AF65-F5344CB8AC3E}">
        <p14:creationId xmlns:p14="http://schemas.microsoft.com/office/powerpoint/2010/main" val="18090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1;p37">
            <a:extLst>
              <a:ext uri="{FF2B5EF4-FFF2-40B4-BE49-F238E27FC236}">
                <a16:creationId xmlns:a16="http://schemas.microsoft.com/office/drawing/2014/main" id="{DC3C02C0-5E29-41E8-8071-8AE5E80B5B00}"/>
              </a:ext>
            </a:extLst>
          </p:cNvPr>
          <p:cNvSpPr txBox="1"/>
          <p:nvPr/>
        </p:nvSpPr>
        <p:spPr>
          <a:xfrm>
            <a:off x="828261" y="112643"/>
            <a:ext cx="7782339" cy="53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</a:rPr>
              <a:t>Заполнить сведения об ОО. Наполнить систему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0" y="1100503"/>
            <a:ext cx="5442112" cy="2962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5039" y="788534"/>
            <a:ext cx="296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Инструкция по работе на платформе ИКОП «</a:t>
            </a:r>
            <a:r>
              <a:rPr lang="ru-RU" b="1" dirty="0" err="1" smtClean="0"/>
              <a:t>Сферум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5039" y="1334199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ct.rcoko65.ru/instr_i_metod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418" y="2061210"/>
            <a:ext cx="1876789" cy="18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1;p37">
            <a:extLst>
              <a:ext uri="{FF2B5EF4-FFF2-40B4-BE49-F238E27FC236}">
                <a16:creationId xmlns:a16="http://schemas.microsoft.com/office/drawing/2014/main" id="{DC3C02C0-5E29-41E8-8071-8AE5E80B5B00}"/>
              </a:ext>
            </a:extLst>
          </p:cNvPr>
          <p:cNvSpPr txBox="1"/>
          <p:nvPr/>
        </p:nvSpPr>
        <p:spPr>
          <a:xfrm>
            <a:off x="-723425" y="47563"/>
            <a:ext cx="8270537" cy="61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b="1" dirty="0" smtClean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Авторизация пользователей</a:t>
            </a:r>
            <a:endParaRPr lang="ru-RU" sz="2200" b="1" dirty="0"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33" y="1534455"/>
            <a:ext cx="4519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Создать классы/группы/объединения</a:t>
            </a:r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2. Создать ссылки-приглашения:</a:t>
            </a:r>
          </a:p>
          <a:p>
            <a:r>
              <a:rPr lang="ru-RU" b="1" dirty="0" smtClean="0"/>
              <a:t>а) для педагогов</a:t>
            </a:r>
          </a:p>
          <a:p>
            <a:r>
              <a:rPr lang="ru-RU" b="1" dirty="0" smtClean="0"/>
              <a:t>в) для обучающихся/студентов</a:t>
            </a:r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3. Принять </a:t>
            </a:r>
            <a:r>
              <a:rPr lang="ru-RU" b="1" dirty="0"/>
              <a:t>/ отклонить заявки на добавление в </a:t>
            </a:r>
            <a:r>
              <a:rPr lang="ru-RU" b="1" dirty="0" smtClean="0"/>
              <a:t>организацию (авторизовать)</a:t>
            </a:r>
          </a:p>
          <a:p>
            <a:endParaRPr lang="ru-RU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946073" y="1395956"/>
            <a:ext cx="0" cy="230832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646191" y="1076909"/>
            <a:ext cx="272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Инструкция по работе на платформе ИКОП </a:t>
            </a:r>
            <a:r>
              <a:rPr lang="ru-RU" b="1" dirty="0" err="1"/>
              <a:t>Сферум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29" y="2138702"/>
            <a:ext cx="1876789" cy="18630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46191" y="1711326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http://ct.rcoko65.ru/instr_i_metod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2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421" y="-27401"/>
            <a:ext cx="6008438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Мессенджер. Учебный профиль</a:t>
            </a:r>
            <a:endParaRPr 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618" y="865501"/>
            <a:ext cx="3663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 скачать ВК Мессенджер на смартфон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50570" y="911668"/>
            <a:ext cx="376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создать учебный профиль в мобильном приложении ВК Мессенджер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12" y="2083455"/>
            <a:ext cx="1437612" cy="1336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94" y="2083455"/>
            <a:ext cx="1437612" cy="1419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7" y="1707621"/>
            <a:ext cx="1740203" cy="27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823" y="104116"/>
            <a:ext cx="7779237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чаты для </a:t>
            </a:r>
            <a:r>
              <a:rPr 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деловых </a:t>
            </a:r>
            <a:r>
              <a:rPr lang="ru-RU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коммуникаций</a:t>
            </a:r>
            <a:r>
              <a:rPr 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82" y="1106958"/>
            <a:ext cx="1860801" cy="3766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50" y="1106958"/>
            <a:ext cx="1955209" cy="3766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3619" y="976969"/>
            <a:ext cx="278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создать чат в мобильном приложении </a:t>
            </a:r>
            <a:r>
              <a:rPr lang="en-US" dirty="0" smtClean="0"/>
              <a:t>VK </a:t>
            </a:r>
            <a:r>
              <a:rPr lang="ru-RU" dirty="0" smtClean="0"/>
              <a:t>Мессенджер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2" y="1706706"/>
            <a:ext cx="2443163" cy="2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936" y="-90185"/>
            <a:ext cx="8362084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Подтверждающее сообщение </a:t>
            </a:r>
            <a:r>
              <a:rPr lang="ru-RU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чате VK </a:t>
            </a:r>
            <a:r>
              <a:rPr lang="ru-RU" sz="1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Мессенджера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2023» </a:t>
            </a:r>
            <a:r>
              <a:rPr lang="ru-RU" sz="1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</a:t>
            </a:r>
            <a:r>
              <a:rPr lang="ru-RU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endPara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" y="1003911"/>
            <a:ext cx="429906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сообщении чата VK Мессенджера «</a:t>
            </a:r>
            <a:r>
              <a:rPr lang="ru-RU" b="1" dirty="0" err="1"/>
              <a:t>Сферум</a:t>
            </a:r>
            <a:r>
              <a:rPr lang="ru-RU" b="1" dirty="0"/>
              <a:t>. 2023» укажите информацию</a:t>
            </a:r>
            <a:r>
              <a:rPr lang="ru-RU" b="1" dirty="0" smtClean="0"/>
              <a:t>:</a:t>
            </a:r>
          </a:p>
          <a:p>
            <a:pPr algn="ctr"/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smtClean="0"/>
              <a:t>Сокращенное </a:t>
            </a:r>
            <a:r>
              <a:rPr lang="ru-RU" sz="1200" dirty="0"/>
              <a:t>наименование образовательной </a:t>
            </a:r>
            <a:r>
              <a:rPr lang="ru-RU" sz="1200" dirty="0" smtClean="0"/>
              <a:t>организации </a:t>
            </a:r>
            <a:r>
              <a:rPr lang="ru-RU" sz="1100" dirty="0" smtClean="0">
                <a:solidFill>
                  <a:srgbClr val="FF0000"/>
                </a:solidFill>
              </a:rPr>
              <a:t>(</a:t>
            </a:r>
            <a:r>
              <a:rPr lang="ru-RU" sz="1100" b="1" i="1" dirty="0">
                <a:solidFill>
                  <a:srgbClr val="FF0000"/>
                </a:solidFill>
              </a:rPr>
              <a:t>ГБПОУ «Сахалинский техникум сервиса</a:t>
            </a:r>
            <a:r>
              <a:rPr lang="ru-RU" sz="1100" b="1" i="1" dirty="0" smtClean="0">
                <a:solidFill>
                  <a:srgbClr val="FF0000"/>
                </a:solidFill>
              </a:rPr>
              <a:t>»).</a:t>
            </a:r>
            <a:endParaRPr lang="ru-RU" sz="1200" dirty="0"/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Подтверждение </a:t>
            </a:r>
            <a:r>
              <a:rPr lang="ru-RU" sz="1200" dirty="0"/>
              <a:t>регистрации организации на ИКОП «</a:t>
            </a:r>
            <a:r>
              <a:rPr lang="ru-RU" sz="1200" dirty="0" err="1"/>
              <a:t>Сферум</a:t>
            </a:r>
            <a:r>
              <a:rPr lang="ru-RU" sz="1200" dirty="0"/>
              <a:t>» </a:t>
            </a:r>
            <a:r>
              <a:rPr lang="ru-RU" sz="1200" dirty="0" smtClean="0">
                <a:solidFill>
                  <a:srgbClr val="FF0000"/>
                </a:solidFill>
              </a:rPr>
              <a:t>(+/–)</a:t>
            </a:r>
            <a:r>
              <a:rPr lang="ru-RU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/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Подтверждение </a:t>
            </a:r>
            <a:r>
              <a:rPr lang="ru-RU" sz="1200" dirty="0"/>
              <a:t>авторизации 100% педагогических работников/преподавателей ИКОП «</a:t>
            </a:r>
            <a:r>
              <a:rPr lang="ru-RU" sz="1200" dirty="0" err="1"/>
              <a:t>Сферум</a:t>
            </a:r>
            <a:r>
              <a:rPr lang="ru-RU" sz="1200" dirty="0"/>
              <a:t>» </a:t>
            </a:r>
            <a:r>
              <a:rPr lang="ru-RU" sz="1200" dirty="0" smtClean="0">
                <a:solidFill>
                  <a:srgbClr val="FF0000"/>
                </a:solidFill>
              </a:rPr>
              <a:t>(+/–)</a:t>
            </a:r>
            <a:r>
              <a:rPr lang="ru-RU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/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Подтверждение </a:t>
            </a:r>
            <a:r>
              <a:rPr lang="ru-RU" sz="1200" dirty="0"/>
              <a:t>создания чатов педагогическими работниками/преподавателями VK Мессенджере </a:t>
            </a:r>
            <a:r>
              <a:rPr lang="ru-RU" sz="1200" dirty="0" smtClean="0">
                <a:solidFill>
                  <a:srgbClr val="FF0000"/>
                </a:solidFill>
              </a:rPr>
              <a:t>(+/–)</a:t>
            </a:r>
            <a:r>
              <a:rPr lang="ru-RU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/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Количество </a:t>
            </a:r>
            <a:r>
              <a:rPr lang="ru-RU" sz="1200" dirty="0"/>
              <a:t>педагогических работников/преподавателей, написавших минимум 10 сообщений в чатах VK Мессенджере за 7 </a:t>
            </a:r>
            <a:r>
              <a:rPr lang="ru-RU" sz="1200" dirty="0" smtClean="0"/>
              <a:t>дней </a:t>
            </a:r>
            <a:r>
              <a:rPr lang="ru-RU" sz="1200" dirty="0" smtClean="0">
                <a:solidFill>
                  <a:srgbClr val="FF0000"/>
                </a:solidFill>
              </a:rPr>
              <a:t>(15 чел., 100%).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65072" y="1245568"/>
            <a:ext cx="0" cy="348441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93" y="1003911"/>
            <a:ext cx="2552700" cy="904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8987" y="2013091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чат «Сферум.2023»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98" y="3244416"/>
            <a:ext cx="1588204" cy="13526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2325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https://sferum.ru/?p=messages&amp;join=ZFvsvTFdudup1cGm0O0HFdP6EH2dQepbNIM=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BFBFB"/>
      </a:lt1>
      <a:dk2>
        <a:srgbClr val="595CED"/>
      </a:dk2>
      <a:lt2>
        <a:srgbClr val="EF5DA8"/>
      </a:lt2>
      <a:accent1>
        <a:srgbClr val="4BF9E8"/>
      </a:accent1>
      <a:accent2>
        <a:srgbClr val="0000C9"/>
      </a:accent2>
      <a:accent3>
        <a:srgbClr val="961CC7"/>
      </a:accent3>
      <a:accent4>
        <a:srgbClr val="5D5DF4"/>
      </a:accent4>
      <a:accent5>
        <a:srgbClr val="AC48D4"/>
      </a:accent5>
      <a:accent6>
        <a:srgbClr val="FFD852"/>
      </a:accent6>
      <a:hlink>
        <a:srgbClr val="16E0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BFBFB"/>
      </a:lt1>
      <a:dk2>
        <a:srgbClr val="595CED"/>
      </a:dk2>
      <a:lt2>
        <a:srgbClr val="EF5DA8"/>
      </a:lt2>
      <a:accent1>
        <a:srgbClr val="4BF9E8"/>
      </a:accent1>
      <a:accent2>
        <a:srgbClr val="0000C9"/>
      </a:accent2>
      <a:accent3>
        <a:srgbClr val="961CC7"/>
      </a:accent3>
      <a:accent4>
        <a:srgbClr val="5D5DF4"/>
      </a:accent4>
      <a:accent5>
        <a:srgbClr val="AC48D4"/>
      </a:accent5>
      <a:accent6>
        <a:srgbClr val="FFD852"/>
      </a:accent6>
      <a:hlink>
        <a:srgbClr val="16E0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658</Words>
  <Application>Microsoft Office PowerPoint</Application>
  <PresentationFormat>Экран (16:9)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Roboto Light</vt:lpstr>
      <vt:lpstr>Raleway Thin</vt:lpstr>
      <vt:lpstr>Calibri</vt:lpstr>
      <vt:lpstr>Raleway</vt:lpstr>
      <vt:lpstr>Montserrat Light</vt:lpstr>
      <vt:lpstr>Arial</vt:lpstr>
      <vt:lpstr>Times New Roman</vt:lpstr>
      <vt:lpstr>Simple Light</vt:lpstr>
      <vt:lpstr>1_Simple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</cp:lastModifiedBy>
  <cp:revision>130</cp:revision>
  <dcterms:modified xsi:type="dcterms:W3CDTF">2023-04-20T03:34:41Z</dcterms:modified>
</cp:coreProperties>
</file>