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85" r:id="rId9"/>
    <p:sldId id="286" r:id="rId10"/>
    <p:sldId id="287" r:id="rId11"/>
    <p:sldId id="288" r:id="rId12"/>
    <p:sldId id="291" r:id="rId13"/>
    <p:sldId id="289" r:id="rId14"/>
    <p:sldId id="290" r:id="rId15"/>
    <p:sldId id="274" r:id="rId16"/>
    <p:sldId id="292" r:id="rId17"/>
    <p:sldId id="293" r:id="rId18"/>
    <p:sldId id="294" r:id="rId19"/>
    <p:sldId id="295" r:id="rId20"/>
    <p:sldId id="296" r:id="rId21"/>
    <p:sldId id="277" r:id="rId22"/>
    <p:sldId id="278" r:id="rId23"/>
    <p:sldId id="279" r:id="rId24"/>
    <p:sldId id="284" r:id="rId25"/>
    <p:sldId id="297" r:id="rId26"/>
    <p:sldId id="301" r:id="rId27"/>
    <p:sldId id="273" r:id="rId28"/>
    <p:sldId id="276" r:id="rId29"/>
    <p:sldId id="275" r:id="rId30"/>
    <p:sldId id="299" r:id="rId31"/>
    <p:sldId id="30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0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9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2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4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3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9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2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5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8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1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3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E7AE-AE0E-4DBC-85B5-F4AFD4BFF18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0F3B-2EA8-4665-9BB1-1944E91EF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978063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5659" y="1939079"/>
            <a:ext cx="8809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Переход на новый учебный год</a:t>
            </a:r>
          </a:p>
          <a:p>
            <a:pPr algn="ctr"/>
            <a:r>
              <a:rPr lang="ru-RU" sz="4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4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ДОО в АИС СГО </a:t>
            </a:r>
          </a:p>
        </p:txBody>
      </p:sp>
    </p:spTree>
    <p:extLst>
      <p:ext uri="{BB962C8B-B14F-4D97-AF65-F5344CB8AC3E}">
        <p14:creationId xmlns:p14="http://schemas.microsoft.com/office/powerpoint/2010/main" val="106341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20-06-08 в 14.4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31" y="1890137"/>
            <a:ext cx="10217864" cy="4614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948" y="420029"/>
            <a:ext cx="99995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Из списка воспитанников выбираем тех, кого необходимо выпустить. Для этого галочками отмечаем нужных воспитанников 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 воспитанников в приказ </a:t>
            </a:r>
          </a:p>
        </p:txBody>
      </p:sp>
    </p:spTree>
    <p:extLst>
      <p:ext uri="{BB962C8B-B14F-4D97-AF65-F5344CB8AC3E}">
        <p14:creationId xmlns:p14="http://schemas.microsoft.com/office/powerpoint/2010/main" val="50434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0-06-08 в 14.4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21" y="2480181"/>
            <a:ext cx="9215295" cy="42241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9959" y="570757"/>
            <a:ext cx="10619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В открывшемся окне появляются отмеченные воспитанники. </a:t>
            </a: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При необходимости редактируем список воспитанников (отмечаем галочкой воспитанника, которого нужно удалить 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Удалить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i="1" dirty="0">
                <a:latin typeface="Times New Roman"/>
                <a:cs typeface="Times New Roman"/>
              </a:rPr>
              <a:t>воспитанников из приказа</a:t>
            </a:r>
            <a:r>
              <a:rPr lang="ru-RU" sz="2400" b="1" dirty="0">
                <a:latin typeface="Times New Roman"/>
                <a:cs typeface="Times New Roman"/>
              </a:rPr>
              <a:t>, затем кнопку </a:t>
            </a:r>
            <a:r>
              <a:rPr lang="ru-RU" sz="2400" b="1" i="1" dirty="0">
                <a:latin typeface="Times New Roman"/>
                <a:cs typeface="Times New Roman"/>
              </a:rPr>
              <a:t>Сохранить).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9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r="64198" b="38410"/>
          <a:stretch/>
        </p:blipFill>
        <p:spPr>
          <a:xfrm>
            <a:off x="6072543" y="1723182"/>
            <a:ext cx="5342282" cy="4637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3843" y="892184"/>
            <a:ext cx="399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групп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8" y="1723182"/>
            <a:ext cx="4541424" cy="2414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147" y="892185"/>
            <a:ext cx="503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в будущий учебный год</a:t>
            </a: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645" y="128277"/>
            <a:ext cx="385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Создание новых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127813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903" y="180013"/>
            <a:ext cx="646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данные  создаваемой группы</a:t>
            </a: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94" y="948749"/>
            <a:ext cx="7643790" cy="50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493" y="1049224"/>
            <a:ext cx="50697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в текущей учебный год и переходим в раздел «Движение воспитанников»</a:t>
            </a: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r="66518" b="34056"/>
          <a:stretch/>
        </p:blipFill>
        <p:spPr>
          <a:xfrm>
            <a:off x="948493" y="2617989"/>
            <a:ext cx="4939844" cy="4047595"/>
          </a:xfrm>
        </p:spPr>
      </p:pic>
      <p:sp>
        <p:nvSpPr>
          <p:cNvPr id="4" name="TextBox 3"/>
          <p:cNvSpPr txBox="1"/>
          <p:nvPr/>
        </p:nvSpPr>
        <p:spPr>
          <a:xfrm>
            <a:off x="6435611" y="1082620"/>
            <a:ext cx="51197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приказ о переводе воспитанников в следующий учебный год</a:t>
            </a:r>
            <a:endParaRPr lang="ru-RU" sz="2400" b="1" dirty="0"/>
          </a:p>
        </p:txBody>
      </p:sp>
      <p:pic>
        <p:nvPicPr>
          <p:cNvPr id="5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21882" y="2672144"/>
            <a:ext cx="5547248" cy="3939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6522" y="192416"/>
            <a:ext cx="783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Перевод воспитанников на новый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6939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936" y="130010"/>
            <a:ext cx="872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графы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документа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документа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кнопку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воспитанников в приказ </a:t>
            </a:r>
            <a:endParaRPr lang="ru-RU" sz="2400" b="1" i="1" dirty="0"/>
          </a:p>
        </p:txBody>
      </p:sp>
      <p:pic>
        <p:nvPicPr>
          <p:cNvPr id="3" name="Объект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r="54243" b="38904"/>
          <a:stretch/>
        </p:blipFill>
        <p:spPr>
          <a:xfrm>
            <a:off x="320277" y="1226867"/>
            <a:ext cx="5339491" cy="3953511"/>
          </a:xfrm>
          <a:prstGeom prst="rect">
            <a:avLst/>
          </a:prstGeom>
        </p:spPr>
      </p:pic>
      <p:pic>
        <p:nvPicPr>
          <p:cNvPr id="4" name="Объект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r="54812" b="35873"/>
          <a:stretch/>
        </p:blipFill>
        <p:spPr>
          <a:xfrm>
            <a:off x="5939706" y="2255885"/>
            <a:ext cx="5819726" cy="43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236" y="300022"/>
            <a:ext cx="943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группу, из которой воспитанники выбывают и группу,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которую воспитанники зачисляются. Затем нажимаем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</a:t>
            </a:r>
            <a:endParaRPr lang="ru-RU" sz="2400" b="1" i="1" dirty="0"/>
          </a:p>
        </p:txBody>
      </p:sp>
      <p:pic>
        <p:nvPicPr>
          <p:cNvPr id="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62594" y="1368933"/>
            <a:ext cx="6007038" cy="48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50" y="180014"/>
            <a:ext cx="101095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Из списка воспитанников выбираем тех, кого необходимо перевести. Для этого галочками отмечаем нужных воспитанников 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 воспитанников в приказ </a:t>
            </a:r>
          </a:p>
        </p:txBody>
      </p:sp>
      <p:pic>
        <p:nvPicPr>
          <p:cNvPr id="3" name="Изображение 2" descr="Снимок экрана 2020-06-08 в 14.4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7" y="1790131"/>
            <a:ext cx="9032535" cy="44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857" y="600044"/>
            <a:ext cx="525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нажимаем кнопку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endParaRPr lang="ru-RU" sz="2400" b="1" i="1" dirty="0"/>
          </a:p>
        </p:txBody>
      </p:sp>
      <p:pic>
        <p:nvPicPr>
          <p:cNvPr id="4" name="Изображение 3" descr="Снимок экрана 2020-06-08 в 17.0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1396160"/>
            <a:ext cx="9087474" cy="47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607" y="302089"/>
            <a:ext cx="583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Зачисление новых воспитанников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9434" y="756833"/>
            <a:ext cx="87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/>
                <a:cs typeface="Times New Roman"/>
              </a:rPr>
              <a:t>Зачисление необходимо осуществлять в будущем учебном году</a:t>
            </a:r>
            <a:r>
              <a:rPr lang="ru-RU" b="1" i="1" dirty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33" y="1218498"/>
            <a:ext cx="1091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/>
                <a:cs typeface="Times New Roman"/>
              </a:rPr>
              <a:t>В разделе </a:t>
            </a:r>
            <a:r>
              <a:rPr lang="ru-RU" sz="2400" b="1" dirty="0">
                <a:latin typeface="Times New Roman"/>
                <a:cs typeface="Times New Roman"/>
              </a:rPr>
              <a:t>Управление – Движение воспитанников </a:t>
            </a:r>
            <a:r>
              <a:rPr lang="ru-RU" sz="2400" dirty="0">
                <a:latin typeface="Times New Roman"/>
                <a:cs typeface="Times New Roman"/>
              </a:rPr>
              <a:t>создаем приказ о зачислении в детсад. В графе </a:t>
            </a:r>
            <a:r>
              <a:rPr lang="ru-RU" sz="2400" b="1" dirty="0">
                <a:latin typeface="Times New Roman"/>
                <a:cs typeface="Times New Roman"/>
              </a:rPr>
              <a:t>Тип документа</a:t>
            </a:r>
            <a:r>
              <a:rPr lang="ru-RU" sz="2400" dirty="0">
                <a:latin typeface="Times New Roman"/>
                <a:cs typeface="Times New Roman"/>
              </a:rPr>
              <a:t> выбираем </a:t>
            </a:r>
            <a:r>
              <a:rPr lang="ru-RU" sz="2400" b="1" i="1" dirty="0">
                <a:latin typeface="Times New Roman"/>
                <a:cs typeface="Times New Roman"/>
              </a:rPr>
              <a:t>Зачисление в детсад</a:t>
            </a:r>
            <a:r>
              <a:rPr lang="ru-RU" sz="2400" b="1" dirty="0">
                <a:latin typeface="Times New Roman"/>
                <a:cs typeface="Times New Roman"/>
              </a:rPr>
              <a:t>, 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в графе </a:t>
            </a:r>
            <a:r>
              <a:rPr lang="ru-RU" sz="2400" b="1" dirty="0">
                <a:latin typeface="Times New Roman"/>
                <a:cs typeface="Times New Roman"/>
              </a:rPr>
              <a:t>Подтип документа </a:t>
            </a:r>
            <a:r>
              <a:rPr lang="ru-RU" sz="2400" dirty="0">
                <a:latin typeface="Times New Roman"/>
                <a:cs typeface="Times New Roman"/>
              </a:rPr>
              <a:t>выбираем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i="1" dirty="0">
                <a:latin typeface="Times New Roman"/>
                <a:cs typeface="Times New Roman"/>
              </a:rPr>
              <a:t>Все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затем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Изображение 4" descr="Снимок экрана 2020-06-08 в 14.2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929805"/>
            <a:ext cx="1692368" cy="3656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33598-1B7F-48A0-AD8E-2F1AFCA96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96" y="2929805"/>
            <a:ext cx="1719339" cy="4616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E104B7-6E33-4E16-8B31-F0D5CE0E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3" y="2929805"/>
            <a:ext cx="5210034" cy="36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733" y="230016"/>
            <a:ext cx="6547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Переход на новый 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9964" y="775429"/>
            <a:ext cx="106095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Право осуществлять переход на новый учебный год по умолчанию предоставлено Администратору системы в ДОО.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Переход на следующий учебный год возможен с 1 апреля.</a:t>
            </a:r>
          </a:p>
          <a:p>
            <a:pPr marL="752400" algn="ctr">
              <a:lnSpc>
                <a:spcPct val="150000"/>
              </a:lnSpc>
            </a:pPr>
            <a:r>
              <a:rPr lang="ru-RU" sz="2000" b="1" i="1" dirty="0">
                <a:latin typeface="Times New Roman"/>
                <a:cs typeface="Times New Roman"/>
              </a:rPr>
              <a:t>Рекомендуется НЕ АКТИВИРОВАТЬ переход на новый учебный год раньше начала каникул (не сохранятся изменения в текущем году)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/>
                <a:cs typeface="Times New Roman"/>
              </a:rPr>
              <a:t>3. Окончательно завершить процесс перехода на новый учебный год необходимо до 20 сентября.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/>
                <a:cs typeface="Times New Roman"/>
              </a:rPr>
              <a:t>4. Процесс перехода на следующий учебный год состоит </a:t>
            </a:r>
            <a:r>
              <a:rPr lang="ru-RU" sz="2000" dirty="0" smtClean="0">
                <a:latin typeface="Times New Roman"/>
                <a:cs typeface="Times New Roman"/>
              </a:rPr>
              <a:t>из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следующих </a:t>
            </a:r>
            <a:r>
              <a:rPr lang="ru-RU" sz="2000" dirty="0">
                <a:latin typeface="Times New Roman"/>
                <a:cs typeface="Times New Roman"/>
              </a:rPr>
              <a:t>этапов:</a:t>
            </a:r>
          </a:p>
          <a:p>
            <a:pPr marL="12096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подготовка к переходу на новый учебный год</a:t>
            </a:r>
          </a:p>
          <a:p>
            <a:pPr marL="12096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формирование следующего учебного года</a:t>
            </a:r>
          </a:p>
          <a:p>
            <a:pPr marL="12096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открытие нового года.</a:t>
            </a:r>
          </a:p>
          <a:p>
            <a:pPr marL="285750" indent="-285750">
              <a:buFont typeface="Arial"/>
              <a:buChar char="•"/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744" y="583932"/>
            <a:ext cx="1112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 открывшемся окне заполняем поля </a:t>
            </a:r>
            <a:r>
              <a:rPr lang="ru-RU" sz="2400" b="1" i="1" dirty="0">
                <a:latin typeface="Times New Roman"/>
                <a:cs typeface="Times New Roman"/>
              </a:rPr>
              <a:t>№ документа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 </a:t>
            </a:r>
            <a:r>
              <a:rPr lang="ru-RU" sz="2400" b="1" i="1" dirty="0">
                <a:latin typeface="Times New Roman"/>
                <a:cs typeface="Times New Roman"/>
              </a:rPr>
              <a:t>Дата документа</a:t>
            </a:r>
            <a:r>
              <a:rPr lang="ru-RU" sz="2400" b="1" dirty="0">
                <a:latin typeface="Times New Roman"/>
                <a:cs typeface="Times New Roman"/>
              </a:rPr>
              <a:t>.</a:t>
            </a:r>
            <a:r>
              <a:rPr lang="ru-RU" sz="2400" dirty="0">
                <a:latin typeface="Times New Roman"/>
                <a:cs typeface="Times New Roman"/>
              </a:rPr>
              <a:t>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 воспитанников в приказ</a:t>
            </a:r>
            <a:endParaRPr lang="ru-RU" sz="2400" i="1" dirty="0">
              <a:latin typeface="Times New Roman"/>
              <a:cs typeface="Times New Roman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43FE13-9AA0-4DEC-87C2-6AF1B0AB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5" y="1665306"/>
            <a:ext cx="6363588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592" y="410485"/>
            <a:ext cx="866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Выбираем один из способов для движения воспитанников. </a:t>
            </a:r>
          </a:p>
          <a:p>
            <a:r>
              <a:rPr lang="ru-RU" sz="2400" b="1" dirty="0">
                <a:latin typeface="Times New Roman"/>
                <a:cs typeface="Times New Roman"/>
              </a:rPr>
              <a:t>Подробную информацию узнаем, нажав значок «Справка»</a:t>
            </a:r>
          </a:p>
        </p:txBody>
      </p:sp>
      <p:pic>
        <p:nvPicPr>
          <p:cNvPr id="3" name="Изображение 2" descr="Снимок экрана 2020-06-08 в 18.0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92" y="1712313"/>
            <a:ext cx="7997041" cy="47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4" y="897410"/>
            <a:ext cx="1105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После того, как созданы все приказы о движении воспитанников, необходимо открыть новый учебный год.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r="71659" b="50257"/>
          <a:stretch/>
        </p:blipFill>
        <p:spPr>
          <a:xfrm>
            <a:off x="501950" y="2961106"/>
            <a:ext cx="4531582" cy="3722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0986" y="1798772"/>
            <a:ext cx="5361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В открывшемся окне нажимаем кнопку</a:t>
            </a:r>
          </a:p>
          <a:p>
            <a:pPr algn="ctr"/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b="1" i="1" dirty="0">
                <a:latin typeface="Times New Roman"/>
                <a:cs typeface="Times New Roman"/>
              </a:rPr>
              <a:t>Открыть новый год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078" y="50227"/>
            <a:ext cx="4189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III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этап.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Открытие учебного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4C358C-D878-4990-96BB-FB2483651F00}"/>
              </a:ext>
            </a:extLst>
          </p:cNvPr>
          <p:cNvSpPr/>
          <p:nvPr/>
        </p:nvSpPr>
        <p:spPr>
          <a:xfrm>
            <a:off x="728568" y="1744592"/>
            <a:ext cx="474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 будущем учебном году выбираем раздел </a:t>
            </a:r>
            <a:r>
              <a:rPr lang="ru-RU" sz="2400" b="1" i="1" dirty="0">
                <a:latin typeface="Times New Roman"/>
                <a:cs typeface="Times New Roman"/>
              </a:rPr>
              <a:t>Планирование         Учебный год и периоды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  <a:endParaRPr lang="ru-RU" sz="24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BB4FD6-ADB4-4701-9247-0D5580D92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88" y="3012205"/>
            <a:ext cx="4779663" cy="36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854" y="156937"/>
            <a:ext cx="946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В новом учебном году необходимо заполнить следующие разделы:</a:t>
            </a:r>
          </a:p>
          <a:p>
            <a:r>
              <a:rPr lang="ru-RU" sz="2400" b="1" dirty="0">
                <a:latin typeface="Times New Roman"/>
                <a:cs typeface="Times New Roman"/>
              </a:rPr>
              <a:t>1. Планирование (все подразделы); </a:t>
            </a:r>
          </a:p>
          <a:p>
            <a:r>
              <a:rPr lang="ru-RU" sz="2400" b="1" dirty="0">
                <a:latin typeface="Times New Roman"/>
                <a:cs typeface="Times New Roman"/>
              </a:rPr>
              <a:t>2. Обучение (предметы); </a:t>
            </a:r>
          </a:p>
          <a:p>
            <a:r>
              <a:rPr lang="ru-RU" sz="2400" b="1" dirty="0">
                <a:latin typeface="Times New Roman"/>
                <a:cs typeface="Times New Roman"/>
              </a:rPr>
              <a:t>3. Расписание (помещения, время занятий, составить расписание). </a:t>
            </a:r>
          </a:p>
        </p:txBody>
      </p:sp>
      <p:pic>
        <p:nvPicPr>
          <p:cNvPr id="3" name="Изображение 2" descr="Снимок экрана 2020-06-08 в 18.0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65" y="1829304"/>
            <a:ext cx="7884691" cy="48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94488"/>
              </p:ext>
            </p:extLst>
          </p:nvPr>
        </p:nvGraphicFramePr>
        <p:xfrm>
          <a:off x="892130" y="1160509"/>
          <a:ext cx="10642580" cy="513828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32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0090"/>
                          </a:solidFill>
                          <a:latin typeface="Times New Roman"/>
                          <a:cs typeface="Times New Roman"/>
                        </a:rPr>
                        <a:t>текущий учебный год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будущий учебный год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latin typeface="Times New Roman"/>
                          <a:cs typeface="Times New Roman"/>
                        </a:rPr>
                        <a:t>Проверить актуальность списка сотрудников </a:t>
                      </a:r>
                      <a:endParaRPr lang="ru-RU" sz="24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Создать список групп следующего учебного года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Выпустить детей из детского сада (создать документ типа </a:t>
                      </a:r>
                      <a:r>
                        <a:rPr lang="ru-RU" sz="2400" b="1" dirty="0" smtClean="0">
                          <a:latin typeface="Times New Roman"/>
                          <a:cs typeface="Times New Roman"/>
                        </a:rPr>
                        <a:t>«Выпускники»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Провести летнее зачисление и выбытие воспитанников (создать документ типа </a:t>
                      </a:r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«Зачисление/Выбытие из детского сада »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Перевести детей на следующий</a:t>
                      </a:r>
                      <a:r>
                        <a:rPr lang="ru-RU" sz="2400" baseline="0" dirty="0" smtClean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(создать один документ о движении на всех детей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/>
                          <a:cs typeface="Times New Roman"/>
                        </a:rPr>
                        <a:t>типа </a:t>
                      </a:r>
                      <a:r>
                        <a:rPr lang="ru-RU" sz="2400" b="1" baseline="0" dirty="0" smtClean="0">
                          <a:latin typeface="Times New Roman"/>
                          <a:cs typeface="Times New Roman"/>
                        </a:rPr>
                        <a:t>«Перевод на следующий год»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Отредактировать учебный план, предметы, расписание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44587" y="221409"/>
            <a:ext cx="407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Что необходимо сделать</a:t>
            </a:r>
          </a:p>
        </p:txBody>
      </p:sp>
    </p:spTree>
    <p:extLst>
      <p:ext uri="{BB962C8B-B14F-4D97-AF65-F5344CB8AC3E}">
        <p14:creationId xmlns:p14="http://schemas.microsoft.com/office/powerpoint/2010/main" val="50434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ДОО 9.05.2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8" y="717970"/>
            <a:ext cx="6757488" cy="562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8638" y="142698"/>
            <a:ext cx="916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ДОО, которые не работают в 2019/2020 учебном году в АИС СГО</a:t>
            </a:r>
            <a:endParaRPr lang="ru-RU" sz="2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38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128" y="0"/>
            <a:ext cx="11058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ДОО, которые не работают в 2019/2020 учебном году в АИС СГО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93" y="461665"/>
            <a:ext cx="4505092" cy="62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4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661" y="1903737"/>
            <a:ext cx="992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>
                <a:latin typeface="Times New Roman"/>
                <a:cs typeface="Times New Roman"/>
              </a:rPr>
              <a:t>В АИС СГО приказ о выпуске воспитанников из ДОО должен быть создан не позднее 20 августа </a:t>
            </a:r>
          </a:p>
          <a:p>
            <a:pPr indent="457200" algn="ctr"/>
            <a:r>
              <a:rPr lang="ru-RU" sz="2400" b="1" dirty="0">
                <a:latin typeface="Times New Roman"/>
                <a:cs typeface="Times New Roman"/>
              </a:rPr>
              <a:t>(для своевременного зачисления обучающихся в первый класс)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478" y="234639"/>
            <a:ext cx="1091327" cy="1014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3361" y="1216668"/>
            <a:ext cx="342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80" y="3695629"/>
            <a:ext cx="992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Полностью перейти на новый учебный год необходимо не позднее 20 сентября  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6391" y="4856850"/>
            <a:ext cx="9425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Разработать регламент работы в АИС СГО для </a:t>
            </a:r>
            <a:r>
              <a:rPr lang="ru-RU" sz="2400" b="1" dirty="0" smtClean="0">
                <a:latin typeface="Times New Roman"/>
                <a:cs typeface="Times New Roman"/>
              </a:rPr>
              <a:t>ДОО</a:t>
            </a:r>
          </a:p>
          <a:p>
            <a:pPr marL="738000" indent="-342900">
              <a:buFont typeface="Arial"/>
              <a:buChar char="•"/>
            </a:pPr>
            <a:r>
              <a:rPr lang="ru-RU" sz="2000" b="1" dirty="0" smtClean="0">
                <a:latin typeface="Times New Roman"/>
                <a:cs typeface="Times New Roman"/>
              </a:rPr>
              <a:t>информация для ввода </a:t>
            </a:r>
          </a:p>
          <a:p>
            <a:pPr marL="738000" indent="-342900">
              <a:buFont typeface="Arial"/>
              <a:buChar char="•"/>
            </a:pPr>
            <a:r>
              <a:rPr lang="ru-RU" sz="2000" b="1" dirty="0" smtClean="0">
                <a:latin typeface="Times New Roman"/>
                <a:cs typeface="Times New Roman"/>
              </a:rPr>
              <a:t>ответственные за работу в АИС СГО </a:t>
            </a:r>
          </a:p>
          <a:p>
            <a:pPr marL="738000" indent="-342900">
              <a:buFont typeface="Arial"/>
              <a:buChar char="•"/>
            </a:pPr>
            <a:r>
              <a:rPr lang="ru-RU" sz="2000" b="1" dirty="0" smtClean="0">
                <a:latin typeface="Times New Roman"/>
                <a:cs typeface="Times New Roman"/>
              </a:rPr>
              <a:t>даты исполнения работ</a:t>
            </a:r>
            <a:endParaRPr lang="ru-RU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596" y="398857"/>
            <a:ext cx="563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Часто  задаваемые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875" y="1572221"/>
            <a:ext cx="11115663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Как осуществить переход на новый учебный 2020/2021 год тем ДОО, которые находятся еще в 2017/2018 и 2018/2019 гг. 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Как правильно осуществлять перевод ребенка из одного ДОО в другой ДОО 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Как заполнять журнал посещаемости воспитанников в условиях карантина 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Как вести работу в «АИС  Сетевой город. Образование» во время ремонтных работ детского сада?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Как вести работу в «АИС  Сетевой город. Образование» в летний период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161" y="1033828"/>
            <a:ext cx="1103079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AutoNum type="arabicPeriod"/>
            </a:pPr>
            <a:r>
              <a:rPr lang="ru-RU" sz="2800" dirty="0">
                <a:latin typeface="Times New Roman"/>
                <a:cs typeface="Times New Roman"/>
              </a:rPr>
              <a:t>Поддерживать </a:t>
            </a:r>
            <a:r>
              <a:rPr lang="ru-RU" sz="2800" dirty="0" smtClean="0">
                <a:latin typeface="Times New Roman"/>
                <a:cs typeface="Times New Roman"/>
              </a:rPr>
              <a:t>актуальную </a:t>
            </a:r>
            <a:r>
              <a:rPr lang="ru-RU" sz="2800" dirty="0">
                <a:latin typeface="Times New Roman"/>
                <a:cs typeface="Times New Roman"/>
              </a:rPr>
              <a:t>информацию в карточке образовательной организации (должны быть обязательно заполнены </a:t>
            </a:r>
            <a:r>
              <a:rPr lang="ru-RU" sz="2800" b="1" u="sng" dirty="0">
                <a:latin typeface="Times New Roman"/>
                <a:cs typeface="Times New Roman"/>
              </a:rPr>
              <a:t>все поля</a:t>
            </a:r>
            <a:r>
              <a:rPr lang="ru-RU" sz="2800" dirty="0">
                <a:latin typeface="Times New Roman"/>
                <a:cs typeface="Times New Roman"/>
              </a:rPr>
              <a:t>)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800" dirty="0">
                <a:latin typeface="Times New Roman"/>
                <a:cs typeface="Times New Roman"/>
              </a:rPr>
              <a:t>Отражать актуальные сведения: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о движении воспитанников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о списочном составе сотрудников </a:t>
            </a:r>
          </a:p>
          <a:p>
            <a:pPr marL="1371600" lvl="2" indent="-457200" algn="just">
              <a:buFont typeface="Arial"/>
              <a:buChar char="•"/>
            </a:pPr>
            <a:r>
              <a:rPr lang="ru-RU" sz="2800" dirty="0">
                <a:latin typeface="Times New Roman"/>
                <a:cs typeface="Times New Roman"/>
              </a:rPr>
              <a:t>данные воспитанников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 личной карточке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800" dirty="0">
                <a:latin typeface="Times New Roman"/>
                <a:cs typeface="Times New Roman"/>
              </a:rPr>
              <a:t>Ежедневно заполнять журнал посещаемости воспитанников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sz="2800" dirty="0">
                <a:latin typeface="Times New Roman"/>
                <a:cs typeface="Times New Roman"/>
              </a:rPr>
              <a:t>В конце каждого учебного года своевременно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осуществлять переход на новый учебный год (в противном случае может привести к проблемам при зачислении в школу)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8483" y="215072"/>
            <a:ext cx="2572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Не забываем</a:t>
            </a:r>
          </a:p>
        </p:txBody>
      </p:sp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545" y="187842"/>
            <a:ext cx="774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I </a:t>
            </a:r>
            <a:r>
              <a:rPr lang="ru-RU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этап.  </a:t>
            </a:r>
          </a:p>
          <a:p>
            <a:r>
              <a:rPr lang="ru-RU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Подготовка к переходу на новый учебный год</a:t>
            </a:r>
            <a:endParaRPr lang="ru-RU" sz="28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86" y="1523218"/>
            <a:ext cx="801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 Проверяем актуальность списка сотрудников </a:t>
            </a:r>
          </a:p>
        </p:txBody>
      </p:sp>
      <p:pic>
        <p:nvPicPr>
          <p:cNvPr id="4" name="Изображение 3" descr="Снимок экрана 2020-06-08 в 11.2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42" y="2141436"/>
            <a:ext cx="1973180" cy="4261521"/>
          </a:xfrm>
          <a:prstGeom prst="rect">
            <a:avLst/>
          </a:prstGeom>
        </p:spPr>
      </p:pic>
      <p:pic>
        <p:nvPicPr>
          <p:cNvPr id="5" name="Изображение 4" descr="Снимок экрана 2020-06-08 в 11.3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91" y="2176238"/>
            <a:ext cx="6261400" cy="42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0-06-09 в 9.5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2" y="1416205"/>
            <a:ext cx="5628810" cy="50436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26309" y="694068"/>
            <a:ext cx="30700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http://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cs typeface="Times New Roman"/>
              </a:rPr>
              <a:t>sakhcdo.ru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endParaRPr lang="ru-RU" sz="3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3979" y="126824"/>
            <a:ext cx="87839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Центр цифровой трансформации образования</a:t>
            </a:r>
            <a:endParaRPr lang="ru-RU" sz="32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6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40366"/>
              </p:ext>
            </p:extLst>
          </p:nvPr>
        </p:nvGraphicFramePr>
        <p:xfrm>
          <a:off x="500685" y="1916343"/>
          <a:ext cx="2772089" cy="348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2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методист/телефон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Буторина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Инна Владимировна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 (4242) 55-62-06 (доб. 511#)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4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Александровск-Сахалинский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Анивский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Долинский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Корсаковский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Курильский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Макаровский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Невельский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52178"/>
              </p:ext>
            </p:extLst>
          </p:nvPr>
        </p:nvGraphicFramePr>
        <p:xfrm>
          <a:off x="3394892" y="1918453"/>
          <a:ext cx="2711029" cy="3515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1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9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методист/телефон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Домбровская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Виктория Сергеевна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 (4242) 55-62-06 (доб. 515#)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Ногликский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Охинский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Холмский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01132"/>
              </p:ext>
            </p:extLst>
          </p:nvPr>
        </p:nvGraphicFramePr>
        <p:xfrm>
          <a:off x="6264674" y="1904916"/>
          <a:ext cx="2796513" cy="35167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9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4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методист/телефон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Юрьевна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 (4242) 55-62-06 (доб. 508#)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636">
                <a:tc>
                  <a:txBody>
                    <a:bodyPr/>
                    <a:lstStyle/>
                    <a:p>
                      <a:endParaRPr lang="ru-RU" b="1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/>
                          <a:cs typeface="Times New Roman"/>
                        </a:rPr>
                        <a:t>Город Южно-Сахалинск</a:t>
                      </a:r>
                      <a:endParaRPr lang="ru-RU" sz="16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05394"/>
              </p:ext>
            </p:extLst>
          </p:nvPr>
        </p:nvGraphicFramePr>
        <p:xfrm>
          <a:off x="9175930" y="1904132"/>
          <a:ext cx="2730618" cy="355418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методист/телефон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Евгения Валерьевна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 (4242) 55-62-06 (доб. 510#)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Поронайский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Северо-Курильский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Смирныховский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Томаринский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Тымовский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Углегорский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Южно-Курильский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57387" y="83424"/>
            <a:ext cx="230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Контакты</a:t>
            </a:r>
            <a:endParaRPr lang="ru-RU" sz="3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348" y="899200"/>
            <a:ext cx="4597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E-mail</a:t>
            </a:r>
            <a:r>
              <a:rPr lang="ru-RU" sz="3200" b="1" dirty="0" smtClean="0">
                <a:latin typeface="Times New Roman"/>
                <a:cs typeface="Times New Roman"/>
              </a:rPr>
              <a:t>: </a:t>
            </a:r>
            <a:r>
              <a:rPr lang="en-US" sz="3200" b="1" u="sng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mr.tsdo@mail.ru</a:t>
            </a:r>
            <a:endParaRPr lang="ru-RU" sz="3200" b="1" u="sng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9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521" y="169682"/>
            <a:ext cx="1032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Если уволенный сотрудник числится как работающий, ему необходимо присвоить статус «Уволенный»</a:t>
            </a:r>
            <a:endParaRPr lang="ru-RU" sz="2400" b="1" dirty="0"/>
          </a:p>
        </p:txBody>
      </p:sp>
      <p:pic>
        <p:nvPicPr>
          <p:cNvPr id="3" name="Изображение 2" descr="Снимок экрана 2020-06-08 в 11.4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" y="969624"/>
            <a:ext cx="4836017" cy="3873092"/>
          </a:xfrm>
          <a:prstGeom prst="rect">
            <a:avLst/>
          </a:prstGeom>
        </p:spPr>
      </p:pic>
      <p:pic>
        <p:nvPicPr>
          <p:cNvPr id="4" name="Изображение 3" descr="Снимок экрана 2020-06-08 в 12.0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42" y="3127212"/>
            <a:ext cx="7668987" cy="36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936" y="78925"/>
            <a:ext cx="931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II </a:t>
            </a:r>
            <a:r>
              <a:rPr lang="ru-RU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этап.  </a:t>
            </a:r>
          </a:p>
          <a:p>
            <a:pPr algn="ctr"/>
            <a:r>
              <a:rPr lang="ru-RU" sz="2800" b="1" i="1" dirty="0">
                <a:solidFill>
                  <a:srgbClr val="000090"/>
                </a:solidFill>
                <a:latin typeface="Times New Roman"/>
                <a:cs typeface="Times New Roman"/>
              </a:rPr>
              <a:t>Формирование следующего учебного года</a:t>
            </a:r>
            <a:endParaRPr lang="ru-RU" sz="2800" b="1" i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969" y="1110080"/>
            <a:ext cx="108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Переходим в раздел </a:t>
            </a:r>
            <a:r>
              <a:rPr lang="ru-RU" sz="2400" b="1" i="1" dirty="0">
                <a:latin typeface="Times New Roman"/>
                <a:cs typeface="Times New Roman"/>
              </a:rPr>
              <a:t>Планирование</a:t>
            </a:r>
            <a:r>
              <a:rPr lang="ru-RU" sz="2400" b="1" dirty="0">
                <a:latin typeface="Times New Roman"/>
                <a:cs typeface="Times New Roman"/>
              </a:rPr>
              <a:t> - </a:t>
            </a:r>
            <a:r>
              <a:rPr lang="ru-RU" sz="2400" b="1" i="1" dirty="0">
                <a:latin typeface="Times New Roman"/>
                <a:cs typeface="Times New Roman"/>
              </a:rPr>
              <a:t>Учебный год и периоды </a:t>
            </a:r>
            <a:r>
              <a:rPr lang="ru-RU" sz="2400" b="1" dirty="0">
                <a:latin typeface="Times New Roman"/>
                <a:cs typeface="Times New Roman"/>
              </a:rPr>
              <a:t>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Формирование следующего года</a:t>
            </a:r>
            <a:r>
              <a:rPr lang="ru-RU" sz="2400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Изображение 4" descr="Снимок экрана 2020-06-08 в 12.0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8" y="2198916"/>
            <a:ext cx="10100768" cy="44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187" y="150666"/>
            <a:ext cx="1006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После нажатия кнопки </a:t>
            </a:r>
            <a:r>
              <a:rPr lang="ru-RU" sz="2400" b="1" i="1" dirty="0">
                <a:latin typeface="Times New Roman"/>
                <a:cs typeface="Times New Roman"/>
              </a:rPr>
              <a:t>Формирование следующего года </a:t>
            </a:r>
            <a:r>
              <a:rPr lang="ru-RU" sz="2400" b="1" dirty="0">
                <a:latin typeface="Times New Roman"/>
                <a:cs typeface="Times New Roman"/>
              </a:rPr>
              <a:t>интерфейс системы будет разделен на две части: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5534" y="947046"/>
            <a:ext cx="321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текущий учебный 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8753" y="3863511"/>
            <a:ext cx="344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будущий учебный год </a:t>
            </a:r>
          </a:p>
        </p:txBody>
      </p:sp>
      <p:pic>
        <p:nvPicPr>
          <p:cNvPr id="6" name="Изображение 5" descr="Снимок экрана 2020-06-08 в 12.1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9" y="1366757"/>
            <a:ext cx="6892327" cy="2490324"/>
          </a:xfrm>
          <a:prstGeom prst="rect">
            <a:avLst/>
          </a:prstGeom>
        </p:spPr>
      </p:pic>
      <p:pic>
        <p:nvPicPr>
          <p:cNvPr id="7" name="Изображение 6" descr="Снимок экрана 2020-06-08 в 12.1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21" y="4283073"/>
            <a:ext cx="7394310" cy="24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20-06-08 в 12.2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0" y="1759590"/>
            <a:ext cx="5626100" cy="2044700"/>
          </a:xfrm>
          <a:prstGeom prst="rect">
            <a:avLst/>
          </a:prstGeom>
        </p:spPr>
      </p:pic>
      <p:pic>
        <p:nvPicPr>
          <p:cNvPr id="8" name="Изображение 7" descr="Снимок экрана 2020-06-08 в 12.2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05" y="4177364"/>
            <a:ext cx="5575300" cy="200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9962" y="191428"/>
            <a:ext cx="1046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Для переключения между текущим и будущим учебными годами используется кнопка «В будущий </a:t>
            </a:r>
            <a:r>
              <a:rPr lang="ru-RU" sz="2400" b="1" dirty="0" err="1">
                <a:latin typeface="Times New Roman"/>
                <a:cs typeface="Times New Roman"/>
              </a:rPr>
              <a:t>уч.год</a:t>
            </a:r>
            <a:r>
              <a:rPr lang="ru-RU" sz="2400" b="1" dirty="0">
                <a:latin typeface="Times New Roman"/>
                <a:cs typeface="Times New Roman"/>
              </a:rPr>
              <a:t>-В текущий </a:t>
            </a:r>
            <a:r>
              <a:rPr lang="ru-RU" sz="2400" b="1" dirty="0" err="1">
                <a:latin typeface="Times New Roman"/>
                <a:cs typeface="Times New Roman"/>
              </a:rPr>
              <a:t>уч.год</a:t>
            </a:r>
            <a:r>
              <a:rPr lang="ru-RU" sz="2400" b="1" dirty="0">
                <a:latin typeface="Times New Roman"/>
                <a:cs typeface="Times New Roman"/>
              </a:rPr>
              <a:t>» в шапке страницы. </a:t>
            </a:r>
          </a:p>
        </p:txBody>
      </p:sp>
    </p:spTree>
    <p:extLst>
      <p:ext uri="{BB962C8B-B14F-4D97-AF65-F5344CB8AC3E}">
        <p14:creationId xmlns:p14="http://schemas.microsoft.com/office/powerpoint/2010/main" val="133511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173" y="146007"/>
            <a:ext cx="440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Выпуск воспитанников </a:t>
            </a:r>
          </a:p>
        </p:txBody>
      </p:sp>
      <p:pic>
        <p:nvPicPr>
          <p:cNvPr id="3" name="Изображение 2" descr="Снимок экрана 2020-06-08 в 14.2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50" y="1930140"/>
            <a:ext cx="2182196" cy="4715377"/>
          </a:xfrm>
          <a:prstGeom prst="rect">
            <a:avLst/>
          </a:prstGeom>
        </p:spPr>
      </p:pic>
      <p:pic>
        <p:nvPicPr>
          <p:cNvPr id="4" name="Изображение 3" descr="Снимок экрана 2020-06-08 в 14.2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38" y="1925874"/>
            <a:ext cx="6755769" cy="475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965" y="640046"/>
            <a:ext cx="108295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В разделе </a:t>
            </a:r>
            <a:r>
              <a:rPr lang="ru-RU" sz="2400" b="1" i="1" dirty="0">
                <a:latin typeface="Times New Roman"/>
                <a:cs typeface="Times New Roman"/>
              </a:rPr>
              <a:t>«Движение воспитанников» </a:t>
            </a:r>
            <a:r>
              <a:rPr lang="ru-RU" sz="2400" b="1" dirty="0">
                <a:latin typeface="Times New Roman"/>
                <a:cs typeface="Times New Roman"/>
              </a:rPr>
              <a:t>создаем приказ о выпуске воспитанников. Для этого в графе тип документа выбираем </a:t>
            </a:r>
            <a:r>
              <a:rPr lang="ru-RU" sz="2400" b="1" i="1" dirty="0">
                <a:latin typeface="Times New Roman"/>
                <a:cs typeface="Times New Roman"/>
              </a:rPr>
              <a:t>Выпускники</a:t>
            </a:r>
            <a:r>
              <a:rPr lang="ru-RU" sz="2400" b="1" dirty="0">
                <a:latin typeface="Times New Roman"/>
                <a:cs typeface="Times New Roman"/>
              </a:rPr>
              <a:t>, затем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34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20-06-08 в 14.4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0" y="1685620"/>
            <a:ext cx="5657151" cy="4466964"/>
          </a:xfrm>
          <a:prstGeom prst="rect">
            <a:avLst/>
          </a:prstGeom>
        </p:spPr>
      </p:pic>
      <p:pic>
        <p:nvPicPr>
          <p:cNvPr id="4" name="Изображение 3" descr="Снимок экрана 2020-06-08 в 14.41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24" y="4050295"/>
            <a:ext cx="6507176" cy="2616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955" y="290021"/>
            <a:ext cx="6129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/>
                <a:cs typeface="Times New Roman"/>
              </a:rPr>
              <a:t>В открывшемся окне заполняем графы </a:t>
            </a:r>
            <a:r>
              <a:rPr lang="ru-RU" sz="2400" b="1" i="1" dirty="0">
                <a:latin typeface="Times New Roman"/>
                <a:cs typeface="Times New Roman"/>
              </a:rPr>
              <a:t>№ документа </a:t>
            </a:r>
            <a:r>
              <a:rPr lang="ru-RU" sz="2400" b="1" dirty="0">
                <a:latin typeface="Times New Roman"/>
                <a:cs typeface="Times New Roman"/>
              </a:rPr>
              <a:t>и </a:t>
            </a:r>
            <a:r>
              <a:rPr lang="ru-RU" sz="2400" b="1" i="1" dirty="0">
                <a:latin typeface="Times New Roman"/>
                <a:cs typeface="Times New Roman"/>
              </a:rPr>
              <a:t>Дата документа </a:t>
            </a:r>
            <a:r>
              <a:rPr lang="ru-RU" sz="2400" b="1" dirty="0">
                <a:latin typeface="Times New Roman"/>
                <a:cs typeface="Times New Roman"/>
              </a:rPr>
              <a:t>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 воспитанников в приказ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9725" y="2650193"/>
            <a:ext cx="51297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Выбираем группу, из которой выпускаются воспитанники и нажимаем кнопку </a:t>
            </a:r>
            <a:r>
              <a:rPr lang="ru-RU" sz="2400" b="1" i="1" dirty="0">
                <a:latin typeface="Times New Roman"/>
                <a:cs typeface="Times New Roman"/>
              </a:rPr>
              <a:t>Добавить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347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1986</TotalTime>
  <Words>954</Words>
  <Application>Microsoft Office PowerPoint</Application>
  <PresentationFormat>Широкоэкранный</PresentationFormat>
  <Paragraphs>135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Контур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работе с учениками на индивидуальном обучении в АИС СГО</dc:title>
  <dc:creator>Аудитория1</dc:creator>
  <cp:lastModifiedBy>Kornienko</cp:lastModifiedBy>
  <cp:revision>149</cp:revision>
  <dcterms:created xsi:type="dcterms:W3CDTF">2020-02-10T04:00:38Z</dcterms:created>
  <dcterms:modified xsi:type="dcterms:W3CDTF">2020-06-17T05:26:17Z</dcterms:modified>
</cp:coreProperties>
</file>