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4" r:id="rId3"/>
    <p:sldId id="268" r:id="rId4"/>
    <p:sldId id="262" r:id="rId5"/>
    <p:sldId id="259" r:id="rId6"/>
    <p:sldId id="277" r:id="rId7"/>
    <p:sldId id="318" r:id="rId8"/>
    <p:sldId id="472" r:id="rId9"/>
    <p:sldId id="476" r:id="rId10"/>
    <p:sldId id="470" r:id="rId11"/>
    <p:sldId id="347" r:id="rId12"/>
    <p:sldId id="348" r:id="rId13"/>
    <p:sldId id="363" r:id="rId14"/>
    <p:sldId id="483" r:id="rId15"/>
    <p:sldId id="374" r:id="rId16"/>
    <p:sldId id="384" r:id="rId17"/>
    <p:sldId id="482" r:id="rId18"/>
    <p:sldId id="430" r:id="rId19"/>
    <p:sldId id="440" r:id="rId20"/>
    <p:sldId id="443" r:id="rId21"/>
    <p:sldId id="445" r:id="rId22"/>
    <p:sldId id="446" r:id="rId23"/>
    <p:sldId id="448" r:id="rId24"/>
    <p:sldId id="449" r:id="rId25"/>
    <p:sldId id="479" r:id="rId26"/>
    <p:sldId id="296" r:id="rId27"/>
    <p:sldId id="452" r:id="rId28"/>
    <p:sldId id="466" r:id="rId29"/>
    <p:sldId id="4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AEDDEF"/>
    <a:srgbClr val="D3E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00" d="100"/>
          <a:sy n="100" d="100"/>
        </p:scale>
        <p:origin x="816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8AE290-CE2C-4148-88A8-E74B1077972D}" type="doc">
      <dgm:prSet loTypeId="urn:microsoft.com/office/officeart/2005/8/layout/hierarchy2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30B6CC-9C86-4178-AD59-ECFD4E406758}">
      <dgm:prSet phldrT="[Текст]" custT="1"/>
      <dgm:spPr/>
      <dgm:t>
        <a:bodyPr/>
        <a:lstStyle/>
        <a:p>
          <a:pPr algn="ctr"/>
          <a:r>
            <a:rPr lang="ru-RU" sz="1600" i="0" dirty="0" smtClean="0">
              <a:latin typeface="+mn-lt"/>
            </a:rPr>
            <a:t>оценку условий образовательной деятельности </a:t>
          </a:r>
          <a:r>
            <a:rPr lang="ru-RU" sz="1600" b="1" i="0" dirty="0" smtClean="0">
              <a:latin typeface="+mn-lt"/>
            </a:rPr>
            <a:t>(</a:t>
          </a:r>
          <a:r>
            <a:rPr lang="en-US" sz="1600" b="1" i="0" dirty="0" smtClean="0">
              <a:latin typeface="+mn-lt"/>
            </a:rPr>
            <a:t>ECERS)</a:t>
          </a:r>
          <a:endParaRPr lang="ru-RU" sz="1600" i="0" dirty="0">
            <a:latin typeface="+mn-lt"/>
          </a:endParaRPr>
        </a:p>
      </dgm:t>
    </dgm:pt>
    <dgm:pt modelId="{740E96AC-DBBE-4952-8EAF-A0ECF0C185D0}" type="parTrans" cxnId="{6D0E122C-D7A1-49EB-B479-981DEBA07349}">
      <dgm:prSet custT="1"/>
      <dgm:spPr/>
      <dgm:t>
        <a:bodyPr/>
        <a:lstStyle/>
        <a:p>
          <a:endParaRPr lang="ru-RU" sz="1600" dirty="0"/>
        </a:p>
      </dgm:t>
    </dgm:pt>
    <dgm:pt modelId="{3D74FFD6-4214-4D88-879E-3BC07EC92633}" type="sibTrans" cxnId="{6D0E122C-D7A1-49EB-B479-981DEBA07349}">
      <dgm:prSet/>
      <dgm:spPr/>
      <dgm:t>
        <a:bodyPr/>
        <a:lstStyle/>
        <a:p>
          <a:endParaRPr lang="ru-RU"/>
        </a:p>
      </dgm:t>
    </dgm:pt>
    <dgm:pt modelId="{C7555892-6764-472C-849F-FA62B67C6294}">
      <dgm:prSet phldrT="[Текст]" custT="1"/>
      <dgm:spPr/>
      <dgm:t>
        <a:bodyPr/>
        <a:lstStyle/>
        <a:p>
          <a:r>
            <a:rPr lang="ru-RU" sz="1500" b="0" dirty="0" smtClean="0"/>
            <a:t>оценку эффективности педагогических воздействий (процесс)</a:t>
          </a:r>
          <a:endParaRPr lang="ru-RU" sz="1500" b="0" dirty="0"/>
        </a:p>
      </dgm:t>
    </dgm:pt>
    <dgm:pt modelId="{0A31E4F5-6915-491A-90BB-DB303E8C3E4B}" type="parTrans" cxnId="{73C8D302-19B8-4F0E-BC73-A113E6E201C8}">
      <dgm:prSet custT="1"/>
      <dgm:spPr/>
      <dgm:t>
        <a:bodyPr/>
        <a:lstStyle/>
        <a:p>
          <a:endParaRPr lang="ru-RU" sz="1600" dirty="0"/>
        </a:p>
      </dgm:t>
    </dgm:pt>
    <dgm:pt modelId="{C9A8E00F-5370-46F7-BCC7-B28F9B9FEBE9}" type="sibTrans" cxnId="{73C8D302-19B8-4F0E-BC73-A113E6E201C8}">
      <dgm:prSet/>
      <dgm:spPr/>
      <dgm:t>
        <a:bodyPr/>
        <a:lstStyle/>
        <a:p>
          <a:endParaRPr lang="ru-RU"/>
        </a:p>
      </dgm:t>
    </dgm:pt>
    <dgm:pt modelId="{E65A65C9-8DFA-4B41-8EAF-FCECEF07AD2B}">
      <dgm:prSet phldrT="[Текст]" custT="1"/>
      <dgm:spPr/>
      <dgm:t>
        <a:bodyPr/>
        <a:lstStyle/>
        <a:p>
          <a:r>
            <a:rPr lang="ru-RU" sz="1600" b="0" i="0" dirty="0" smtClean="0">
              <a:latin typeface="+mn-lt"/>
            </a:rPr>
            <a:t>Мониторинг индивидуальных достижений (результат) </a:t>
          </a:r>
          <a:endParaRPr lang="ru-RU" sz="1600" b="0" i="0" dirty="0">
            <a:latin typeface="+mn-lt"/>
          </a:endParaRPr>
        </a:p>
      </dgm:t>
    </dgm:pt>
    <dgm:pt modelId="{74C144B0-C8AB-40EF-8BD0-12CA77AB3130}" type="parTrans" cxnId="{DAB9BE4A-C185-4083-92E7-14BCF800220F}">
      <dgm:prSet custT="1"/>
      <dgm:spPr/>
      <dgm:t>
        <a:bodyPr/>
        <a:lstStyle/>
        <a:p>
          <a:endParaRPr lang="ru-RU" sz="1600" dirty="0"/>
        </a:p>
      </dgm:t>
    </dgm:pt>
    <dgm:pt modelId="{B303C2A3-997B-48B4-9B97-10B4DA6FB2A2}" type="sibTrans" cxnId="{DAB9BE4A-C185-4083-92E7-14BCF800220F}">
      <dgm:prSet/>
      <dgm:spPr/>
      <dgm:t>
        <a:bodyPr/>
        <a:lstStyle/>
        <a:p>
          <a:endParaRPr lang="ru-RU"/>
        </a:p>
      </dgm:t>
    </dgm:pt>
    <dgm:pt modelId="{688B61E0-EA4C-46EB-9096-EF8A44DE289E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Система </a:t>
          </a:r>
        </a:p>
        <a:p>
          <a:r>
            <a:rPr lang="ru-RU" sz="1600" b="0" dirty="0" smtClean="0">
              <a:latin typeface="+mn-lt"/>
            </a:rPr>
            <a:t>оценки </a:t>
          </a:r>
        </a:p>
        <a:p>
          <a:r>
            <a:rPr lang="ru-RU" sz="1600" b="0" dirty="0" smtClean="0">
              <a:latin typeface="+mn-lt"/>
            </a:rPr>
            <a:t>включает</a:t>
          </a:r>
          <a:endParaRPr lang="ru-RU" sz="1600" b="0" dirty="0">
            <a:latin typeface="+mn-lt"/>
          </a:endParaRPr>
        </a:p>
      </dgm:t>
    </dgm:pt>
    <dgm:pt modelId="{6BFE58C7-5C21-4021-9BA1-35E9E29A5049}" type="sibTrans" cxnId="{1322C577-E009-4D5D-95BD-652353471726}">
      <dgm:prSet/>
      <dgm:spPr/>
      <dgm:t>
        <a:bodyPr/>
        <a:lstStyle/>
        <a:p>
          <a:endParaRPr lang="ru-RU"/>
        </a:p>
      </dgm:t>
    </dgm:pt>
    <dgm:pt modelId="{EC721B53-14D3-4A6B-8FC2-19503C9DCD90}" type="parTrans" cxnId="{1322C577-E009-4D5D-95BD-652353471726}">
      <dgm:prSet/>
      <dgm:spPr/>
      <dgm:t>
        <a:bodyPr/>
        <a:lstStyle/>
        <a:p>
          <a:endParaRPr lang="ru-RU"/>
        </a:p>
      </dgm:t>
    </dgm:pt>
    <dgm:pt modelId="{193DCB30-2FBA-4B8D-8F97-889DD3333AB4}" type="pres">
      <dgm:prSet presAssocID="{B08AE290-CE2C-4148-88A8-E74B107797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D6B887-BE1A-4F65-8D81-BCF04984AA33}" type="pres">
      <dgm:prSet presAssocID="{688B61E0-EA4C-46EB-9096-EF8A44DE289E}" presName="root1" presStyleCnt="0"/>
      <dgm:spPr/>
      <dgm:t>
        <a:bodyPr/>
        <a:lstStyle/>
        <a:p>
          <a:endParaRPr lang="ru-RU"/>
        </a:p>
      </dgm:t>
    </dgm:pt>
    <dgm:pt modelId="{600FA451-FD86-4274-A9B9-63D8F81FCA71}" type="pres">
      <dgm:prSet presAssocID="{688B61E0-EA4C-46EB-9096-EF8A44DE28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39F9D8-A2A9-4496-9DB4-88E880132E3C}" type="pres">
      <dgm:prSet presAssocID="{688B61E0-EA4C-46EB-9096-EF8A44DE289E}" presName="level2hierChild" presStyleCnt="0"/>
      <dgm:spPr/>
      <dgm:t>
        <a:bodyPr/>
        <a:lstStyle/>
        <a:p>
          <a:endParaRPr lang="ru-RU"/>
        </a:p>
      </dgm:t>
    </dgm:pt>
    <dgm:pt modelId="{1B6E9A9B-52DA-49E2-B63D-60F85DC63D33}" type="pres">
      <dgm:prSet presAssocID="{740E96AC-DBBE-4952-8EAF-A0ECF0C185D0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786CC97-145A-488C-B7AB-6DF168901F71}" type="pres">
      <dgm:prSet presAssocID="{740E96AC-DBBE-4952-8EAF-A0ECF0C185D0}" presName="connTx" presStyleLbl="parChTrans1D2" presStyleIdx="0" presStyleCnt="3"/>
      <dgm:spPr/>
      <dgm:t>
        <a:bodyPr/>
        <a:lstStyle/>
        <a:p>
          <a:endParaRPr lang="ru-RU"/>
        </a:p>
      </dgm:t>
    </dgm:pt>
    <dgm:pt modelId="{AA0A5943-9088-4495-A6D4-398F095E8C51}" type="pres">
      <dgm:prSet presAssocID="{A730B6CC-9C86-4178-AD59-ECFD4E406758}" presName="root2" presStyleCnt="0"/>
      <dgm:spPr/>
      <dgm:t>
        <a:bodyPr/>
        <a:lstStyle/>
        <a:p>
          <a:endParaRPr lang="ru-RU"/>
        </a:p>
      </dgm:t>
    </dgm:pt>
    <dgm:pt modelId="{DB7F614E-1DFB-41B6-97B1-187976EDB9E1}" type="pres">
      <dgm:prSet presAssocID="{A730B6CC-9C86-4178-AD59-ECFD4E40675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1D481C-791E-4E6E-A17E-AD4D7CD89D66}" type="pres">
      <dgm:prSet presAssocID="{A730B6CC-9C86-4178-AD59-ECFD4E406758}" presName="level3hierChild" presStyleCnt="0"/>
      <dgm:spPr/>
      <dgm:t>
        <a:bodyPr/>
        <a:lstStyle/>
        <a:p>
          <a:endParaRPr lang="ru-RU"/>
        </a:p>
      </dgm:t>
    </dgm:pt>
    <dgm:pt modelId="{EEB8B3F3-ADF6-4DED-9402-8DE67AEF0D7A}" type="pres">
      <dgm:prSet presAssocID="{0A31E4F5-6915-491A-90BB-DB303E8C3E4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05235718-D27B-42AB-8274-814CD390C28E}" type="pres">
      <dgm:prSet presAssocID="{0A31E4F5-6915-491A-90BB-DB303E8C3E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C6538BB-E407-4779-B6F7-3AC046E73F30}" type="pres">
      <dgm:prSet presAssocID="{C7555892-6764-472C-849F-FA62B67C6294}" presName="root2" presStyleCnt="0"/>
      <dgm:spPr/>
      <dgm:t>
        <a:bodyPr/>
        <a:lstStyle/>
        <a:p>
          <a:endParaRPr lang="ru-RU"/>
        </a:p>
      </dgm:t>
    </dgm:pt>
    <dgm:pt modelId="{83ACF97E-5197-49D4-BE32-DF57574E0245}" type="pres">
      <dgm:prSet presAssocID="{C7555892-6764-472C-849F-FA62B67C629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FCDAC3-7CA3-4785-A7B9-AFF5387EF0DD}" type="pres">
      <dgm:prSet presAssocID="{C7555892-6764-472C-849F-FA62B67C6294}" presName="level3hierChild" presStyleCnt="0"/>
      <dgm:spPr/>
      <dgm:t>
        <a:bodyPr/>
        <a:lstStyle/>
        <a:p>
          <a:endParaRPr lang="ru-RU"/>
        </a:p>
      </dgm:t>
    </dgm:pt>
    <dgm:pt modelId="{3F1A472E-9439-4034-9C00-E1644BA5F9EC}" type="pres">
      <dgm:prSet presAssocID="{74C144B0-C8AB-40EF-8BD0-12CA77AB313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303F15F-80A7-4CCA-B909-C7146B262939}" type="pres">
      <dgm:prSet presAssocID="{74C144B0-C8AB-40EF-8BD0-12CA77AB313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C307C75-3B78-4C10-AB64-CDB045E477FE}" type="pres">
      <dgm:prSet presAssocID="{E65A65C9-8DFA-4B41-8EAF-FCECEF07AD2B}" presName="root2" presStyleCnt="0"/>
      <dgm:spPr/>
      <dgm:t>
        <a:bodyPr/>
        <a:lstStyle/>
        <a:p>
          <a:endParaRPr lang="ru-RU"/>
        </a:p>
      </dgm:t>
    </dgm:pt>
    <dgm:pt modelId="{AA72E0E5-97C5-48E8-B73B-3D3759FFEFC6}" type="pres">
      <dgm:prSet presAssocID="{E65A65C9-8DFA-4B41-8EAF-FCECEF07AD2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E19F38-0D3E-4650-84B8-3BBD0725C007}" type="pres">
      <dgm:prSet presAssocID="{E65A65C9-8DFA-4B41-8EAF-FCECEF07AD2B}" presName="level3hierChild" presStyleCnt="0"/>
      <dgm:spPr/>
      <dgm:t>
        <a:bodyPr/>
        <a:lstStyle/>
        <a:p>
          <a:endParaRPr lang="ru-RU"/>
        </a:p>
      </dgm:t>
    </dgm:pt>
  </dgm:ptLst>
  <dgm:cxnLst>
    <dgm:cxn modelId="{4BFA0C3D-D778-4D80-A627-99FE7C825EBE}" type="presOf" srcId="{74C144B0-C8AB-40EF-8BD0-12CA77AB3130}" destId="{3F1A472E-9439-4034-9C00-E1644BA5F9EC}" srcOrd="0" destOrd="0" presId="urn:microsoft.com/office/officeart/2005/8/layout/hierarchy2"/>
    <dgm:cxn modelId="{6D0E122C-D7A1-49EB-B479-981DEBA07349}" srcId="{688B61E0-EA4C-46EB-9096-EF8A44DE289E}" destId="{A730B6CC-9C86-4178-AD59-ECFD4E406758}" srcOrd="0" destOrd="0" parTransId="{740E96AC-DBBE-4952-8EAF-A0ECF0C185D0}" sibTransId="{3D74FFD6-4214-4D88-879E-3BC07EC92633}"/>
    <dgm:cxn modelId="{1322C577-E009-4D5D-95BD-652353471726}" srcId="{B08AE290-CE2C-4148-88A8-E74B1077972D}" destId="{688B61E0-EA4C-46EB-9096-EF8A44DE289E}" srcOrd="0" destOrd="0" parTransId="{EC721B53-14D3-4A6B-8FC2-19503C9DCD90}" sibTransId="{6BFE58C7-5C21-4021-9BA1-35E9E29A5049}"/>
    <dgm:cxn modelId="{123DB6BD-94A0-43ED-8D40-C7DC749A8096}" type="presOf" srcId="{C7555892-6764-472C-849F-FA62B67C6294}" destId="{83ACF97E-5197-49D4-BE32-DF57574E0245}" srcOrd="0" destOrd="0" presId="urn:microsoft.com/office/officeart/2005/8/layout/hierarchy2"/>
    <dgm:cxn modelId="{8633BEB8-2D2D-47F7-AD26-7413860830BD}" type="presOf" srcId="{B08AE290-CE2C-4148-88A8-E74B1077972D}" destId="{193DCB30-2FBA-4B8D-8F97-889DD3333AB4}" srcOrd="0" destOrd="0" presId="urn:microsoft.com/office/officeart/2005/8/layout/hierarchy2"/>
    <dgm:cxn modelId="{EF4B9F8D-DD50-4D6C-BA3E-207D3EF11912}" type="presOf" srcId="{74C144B0-C8AB-40EF-8BD0-12CA77AB3130}" destId="{0303F15F-80A7-4CCA-B909-C7146B262939}" srcOrd="1" destOrd="0" presId="urn:microsoft.com/office/officeart/2005/8/layout/hierarchy2"/>
    <dgm:cxn modelId="{73C8D302-19B8-4F0E-BC73-A113E6E201C8}" srcId="{688B61E0-EA4C-46EB-9096-EF8A44DE289E}" destId="{C7555892-6764-472C-849F-FA62B67C6294}" srcOrd="1" destOrd="0" parTransId="{0A31E4F5-6915-491A-90BB-DB303E8C3E4B}" sibTransId="{C9A8E00F-5370-46F7-BCC7-B28F9B9FEBE9}"/>
    <dgm:cxn modelId="{1742406F-C32C-41CA-A65B-409C9385E359}" type="presOf" srcId="{E65A65C9-8DFA-4B41-8EAF-FCECEF07AD2B}" destId="{AA72E0E5-97C5-48E8-B73B-3D3759FFEFC6}" srcOrd="0" destOrd="0" presId="urn:microsoft.com/office/officeart/2005/8/layout/hierarchy2"/>
    <dgm:cxn modelId="{F8CF97EA-DC05-4DC4-B383-29A8DA5B3408}" type="presOf" srcId="{740E96AC-DBBE-4952-8EAF-A0ECF0C185D0}" destId="{8786CC97-145A-488C-B7AB-6DF168901F71}" srcOrd="1" destOrd="0" presId="urn:microsoft.com/office/officeart/2005/8/layout/hierarchy2"/>
    <dgm:cxn modelId="{DAB9BE4A-C185-4083-92E7-14BCF800220F}" srcId="{688B61E0-EA4C-46EB-9096-EF8A44DE289E}" destId="{E65A65C9-8DFA-4B41-8EAF-FCECEF07AD2B}" srcOrd="2" destOrd="0" parTransId="{74C144B0-C8AB-40EF-8BD0-12CA77AB3130}" sibTransId="{B303C2A3-997B-48B4-9B97-10B4DA6FB2A2}"/>
    <dgm:cxn modelId="{5DE1AD80-84A9-4E98-9FCE-06920EADADA4}" type="presOf" srcId="{688B61E0-EA4C-46EB-9096-EF8A44DE289E}" destId="{600FA451-FD86-4274-A9B9-63D8F81FCA71}" srcOrd="0" destOrd="0" presId="urn:microsoft.com/office/officeart/2005/8/layout/hierarchy2"/>
    <dgm:cxn modelId="{E300E4C1-CC83-449B-BBFF-0DB64F7376A9}" type="presOf" srcId="{0A31E4F5-6915-491A-90BB-DB303E8C3E4B}" destId="{EEB8B3F3-ADF6-4DED-9402-8DE67AEF0D7A}" srcOrd="0" destOrd="0" presId="urn:microsoft.com/office/officeart/2005/8/layout/hierarchy2"/>
    <dgm:cxn modelId="{4A6CE73B-E752-47A3-90FB-7ED41682A77C}" type="presOf" srcId="{740E96AC-DBBE-4952-8EAF-A0ECF0C185D0}" destId="{1B6E9A9B-52DA-49E2-B63D-60F85DC63D33}" srcOrd="0" destOrd="0" presId="urn:microsoft.com/office/officeart/2005/8/layout/hierarchy2"/>
    <dgm:cxn modelId="{85B1A1CB-CECA-43FA-BD66-ACAE6E2AA5F5}" type="presOf" srcId="{A730B6CC-9C86-4178-AD59-ECFD4E406758}" destId="{DB7F614E-1DFB-41B6-97B1-187976EDB9E1}" srcOrd="0" destOrd="0" presId="urn:microsoft.com/office/officeart/2005/8/layout/hierarchy2"/>
    <dgm:cxn modelId="{EB413D6B-CF23-483B-B686-E3F9B12AC948}" type="presOf" srcId="{0A31E4F5-6915-491A-90BB-DB303E8C3E4B}" destId="{05235718-D27B-42AB-8274-814CD390C28E}" srcOrd="1" destOrd="0" presId="urn:microsoft.com/office/officeart/2005/8/layout/hierarchy2"/>
    <dgm:cxn modelId="{3F03D7BA-83CE-4F39-BA18-F68C843FE554}" type="presParOf" srcId="{193DCB30-2FBA-4B8D-8F97-889DD3333AB4}" destId="{5DD6B887-BE1A-4F65-8D81-BCF04984AA33}" srcOrd="0" destOrd="0" presId="urn:microsoft.com/office/officeart/2005/8/layout/hierarchy2"/>
    <dgm:cxn modelId="{DE615F4C-DBF5-4581-B9A8-7823D60F68E1}" type="presParOf" srcId="{5DD6B887-BE1A-4F65-8D81-BCF04984AA33}" destId="{600FA451-FD86-4274-A9B9-63D8F81FCA71}" srcOrd="0" destOrd="0" presId="urn:microsoft.com/office/officeart/2005/8/layout/hierarchy2"/>
    <dgm:cxn modelId="{52C035E3-AA7B-4310-B86F-E9FA6D6A9E21}" type="presParOf" srcId="{5DD6B887-BE1A-4F65-8D81-BCF04984AA33}" destId="{6839F9D8-A2A9-4496-9DB4-88E880132E3C}" srcOrd="1" destOrd="0" presId="urn:microsoft.com/office/officeart/2005/8/layout/hierarchy2"/>
    <dgm:cxn modelId="{80A47CCA-3372-4D79-B2BD-88820039B497}" type="presParOf" srcId="{6839F9D8-A2A9-4496-9DB4-88E880132E3C}" destId="{1B6E9A9B-52DA-49E2-B63D-60F85DC63D33}" srcOrd="0" destOrd="0" presId="urn:microsoft.com/office/officeart/2005/8/layout/hierarchy2"/>
    <dgm:cxn modelId="{218F0675-381D-4AA9-8928-4E9617F7991C}" type="presParOf" srcId="{1B6E9A9B-52DA-49E2-B63D-60F85DC63D33}" destId="{8786CC97-145A-488C-B7AB-6DF168901F71}" srcOrd="0" destOrd="0" presId="urn:microsoft.com/office/officeart/2005/8/layout/hierarchy2"/>
    <dgm:cxn modelId="{DD48DCF5-FD86-4404-92E4-3B2F43546532}" type="presParOf" srcId="{6839F9D8-A2A9-4496-9DB4-88E880132E3C}" destId="{AA0A5943-9088-4495-A6D4-398F095E8C51}" srcOrd="1" destOrd="0" presId="urn:microsoft.com/office/officeart/2005/8/layout/hierarchy2"/>
    <dgm:cxn modelId="{76A55CCD-56B7-4284-8404-B6434611FF65}" type="presParOf" srcId="{AA0A5943-9088-4495-A6D4-398F095E8C51}" destId="{DB7F614E-1DFB-41B6-97B1-187976EDB9E1}" srcOrd="0" destOrd="0" presId="urn:microsoft.com/office/officeart/2005/8/layout/hierarchy2"/>
    <dgm:cxn modelId="{AB7A1465-5CB4-4C90-8E80-61147F1C9EE7}" type="presParOf" srcId="{AA0A5943-9088-4495-A6D4-398F095E8C51}" destId="{371D481C-791E-4E6E-A17E-AD4D7CD89D66}" srcOrd="1" destOrd="0" presId="urn:microsoft.com/office/officeart/2005/8/layout/hierarchy2"/>
    <dgm:cxn modelId="{59C8492C-E4A2-40D1-8F6B-4F3F42C60DDD}" type="presParOf" srcId="{6839F9D8-A2A9-4496-9DB4-88E880132E3C}" destId="{EEB8B3F3-ADF6-4DED-9402-8DE67AEF0D7A}" srcOrd="2" destOrd="0" presId="urn:microsoft.com/office/officeart/2005/8/layout/hierarchy2"/>
    <dgm:cxn modelId="{617B4D23-F965-4437-88C9-3D1F09116A9C}" type="presParOf" srcId="{EEB8B3F3-ADF6-4DED-9402-8DE67AEF0D7A}" destId="{05235718-D27B-42AB-8274-814CD390C28E}" srcOrd="0" destOrd="0" presId="urn:microsoft.com/office/officeart/2005/8/layout/hierarchy2"/>
    <dgm:cxn modelId="{1DC03654-560C-4C93-934C-FC9D49CED881}" type="presParOf" srcId="{6839F9D8-A2A9-4496-9DB4-88E880132E3C}" destId="{5C6538BB-E407-4779-B6F7-3AC046E73F30}" srcOrd="3" destOrd="0" presId="urn:microsoft.com/office/officeart/2005/8/layout/hierarchy2"/>
    <dgm:cxn modelId="{43B695D2-7AA4-4EED-A6BA-4D39DB741B76}" type="presParOf" srcId="{5C6538BB-E407-4779-B6F7-3AC046E73F30}" destId="{83ACF97E-5197-49D4-BE32-DF57574E0245}" srcOrd="0" destOrd="0" presId="urn:microsoft.com/office/officeart/2005/8/layout/hierarchy2"/>
    <dgm:cxn modelId="{FF972724-91A3-448A-A39D-723094761E99}" type="presParOf" srcId="{5C6538BB-E407-4779-B6F7-3AC046E73F30}" destId="{B1FCDAC3-7CA3-4785-A7B9-AFF5387EF0DD}" srcOrd="1" destOrd="0" presId="urn:microsoft.com/office/officeart/2005/8/layout/hierarchy2"/>
    <dgm:cxn modelId="{A2385453-F60A-4C90-8F52-B4F5D8ABFE23}" type="presParOf" srcId="{6839F9D8-A2A9-4496-9DB4-88E880132E3C}" destId="{3F1A472E-9439-4034-9C00-E1644BA5F9EC}" srcOrd="4" destOrd="0" presId="urn:microsoft.com/office/officeart/2005/8/layout/hierarchy2"/>
    <dgm:cxn modelId="{FBD4B406-8018-4202-A774-3916DA6442F0}" type="presParOf" srcId="{3F1A472E-9439-4034-9C00-E1644BA5F9EC}" destId="{0303F15F-80A7-4CCA-B909-C7146B262939}" srcOrd="0" destOrd="0" presId="urn:microsoft.com/office/officeart/2005/8/layout/hierarchy2"/>
    <dgm:cxn modelId="{C81476BB-D76B-4AE3-8719-8F4B9B93280D}" type="presParOf" srcId="{6839F9D8-A2A9-4496-9DB4-88E880132E3C}" destId="{5C307C75-3B78-4C10-AB64-CDB045E477FE}" srcOrd="5" destOrd="0" presId="urn:microsoft.com/office/officeart/2005/8/layout/hierarchy2"/>
    <dgm:cxn modelId="{6BE3791B-91B1-48EE-9920-C8D344575BC2}" type="presParOf" srcId="{5C307C75-3B78-4C10-AB64-CDB045E477FE}" destId="{AA72E0E5-97C5-48E8-B73B-3D3759FFEFC6}" srcOrd="0" destOrd="0" presId="urn:microsoft.com/office/officeart/2005/8/layout/hierarchy2"/>
    <dgm:cxn modelId="{C3E07BF9-BAE1-4697-9853-DFAB65B7570F}" type="presParOf" srcId="{5C307C75-3B78-4C10-AB64-CDB045E477FE}" destId="{9DE19F38-0D3E-4650-84B8-3BBD0725C00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8AE290-CE2C-4148-88A8-E74B1077972D}" type="doc">
      <dgm:prSet loTypeId="urn:microsoft.com/office/officeart/2005/8/layout/hierarchy2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30B6CC-9C86-4178-AD59-ECFD4E406758}">
      <dgm:prSet phldrT="[Текст]" custT="1"/>
      <dgm:spPr/>
      <dgm:t>
        <a:bodyPr/>
        <a:lstStyle/>
        <a:p>
          <a:pPr algn="ctr"/>
          <a:r>
            <a:rPr lang="ru-RU" sz="1600" i="0" dirty="0" smtClean="0">
              <a:latin typeface="+mn-lt"/>
            </a:rPr>
            <a:t>оценку условий образовательной деятельности </a:t>
          </a:r>
          <a:r>
            <a:rPr lang="ru-RU" sz="1600" b="1" i="0" dirty="0" smtClean="0">
              <a:latin typeface="+mn-lt"/>
            </a:rPr>
            <a:t>(</a:t>
          </a:r>
          <a:r>
            <a:rPr lang="en-US" sz="1600" b="1" i="0" dirty="0" smtClean="0">
              <a:latin typeface="+mn-lt"/>
            </a:rPr>
            <a:t>ECERS)</a:t>
          </a:r>
          <a:endParaRPr lang="ru-RU" sz="1600" i="0" dirty="0">
            <a:latin typeface="+mn-lt"/>
          </a:endParaRPr>
        </a:p>
      </dgm:t>
    </dgm:pt>
    <dgm:pt modelId="{740E96AC-DBBE-4952-8EAF-A0ECF0C185D0}" type="parTrans" cxnId="{6D0E122C-D7A1-49EB-B479-981DEBA07349}">
      <dgm:prSet custT="1"/>
      <dgm:spPr/>
      <dgm:t>
        <a:bodyPr/>
        <a:lstStyle/>
        <a:p>
          <a:endParaRPr lang="ru-RU" sz="1600" dirty="0"/>
        </a:p>
      </dgm:t>
    </dgm:pt>
    <dgm:pt modelId="{3D74FFD6-4214-4D88-879E-3BC07EC92633}" type="sibTrans" cxnId="{6D0E122C-D7A1-49EB-B479-981DEBA07349}">
      <dgm:prSet/>
      <dgm:spPr/>
      <dgm:t>
        <a:bodyPr/>
        <a:lstStyle/>
        <a:p>
          <a:endParaRPr lang="ru-RU"/>
        </a:p>
      </dgm:t>
    </dgm:pt>
    <dgm:pt modelId="{C7555892-6764-472C-849F-FA62B67C6294}">
      <dgm:prSet phldrT="[Текст]" custT="1"/>
      <dgm:spPr/>
      <dgm:t>
        <a:bodyPr/>
        <a:lstStyle/>
        <a:p>
          <a:r>
            <a:rPr lang="ru-RU" sz="1600" b="0" dirty="0" smtClean="0"/>
            <a:t>оценку эффективности педагогических воздействий (процесс)</a:t>
          </a:r>
          <a:endParaRPr lang="ru-RU" sz="1600" b="0" dirty="0"/>
        </a:p>
      </dgm:t>
    </dgm:pt>
    <dgm:pt modelId="{0A31E4F5-6915-491A-90BB-DB303E8C3E4B}" type="parTrans" cxnId="{73C8D302-19B8-4F0E-BC73-A113E6E201C8}">
      <dgm:prSet custT="1"/>
      <dgm:spPr/>
      <dgm:t>
        <a:bodyPr/>
        <a:lstStyle/>
        <a:p>
          <a:endParaRPr lang="ru-RU" sz="1600" dirty="0"/>
        </a:p>
      </dgm:t>
    </dgm:pt>
    <dgm:pt modelId="{C9A8E00F-5370-46F7-BCC7-B28F9B9FEBE9}" type="sibTrans" cxnId="{73C8D302-19B8-4F0E-BC73-A113E6E201C8}">
      <dgm:prSet/>
      <dgm:spPr/>
      <dgm:t>
        <a:bodyPr/>
        <a:lstStyle/>
        <a:p>
          <a:endParaRPr lang="ru-RU"/>
        </a:p>
      </dgm:t>
    </dgm:pt>
    <dgm:pt modelId="{E65A65C9-8DFA-4B41-8EAF-FCECEF07AD2B}">
      <dgm:prSet phldrT="[Текст]" custT="1"/>
      <dgm:spPr/>
      <dgm:t>
        <a:bodyPr/>
        <a:lstStyle/>
        <a:p>
          <a:r>
            <a:rPr lang="ru-RU" sz="1600" b="0" i="0" dirty="0" smtClean="0">
              <a:latin typeface="+mn-lt"/>
            </a:rPr>
            <a:t>Мониторинг индивидуальных достижений (результат) </a:t>
          </a:r>
          <a:endParaRPr lang="ru-RU" sz="1600" b="0" i="0" dirty="0">
            <a:latin typeface="+mn-lt"/>
          </a:endParaRPr>
        </a:p>
      </dgm:t>
    </dgm:pt>
    <dgm:pt modelId="{74C144B0-C8AB-40EF-8BD0-12CA77AB3130}" type="parTrans" cxnId="{DAB9BE4A-C185-4083-92E7-14BCF800220F}">
      <dgm:prSet custT="1"/>
      <dgm:spPr/>
      <dgm:t>
        <a:bodyPr/>
        <a:lstStyle/>
        <a:p>
          <a:endParaRPr lang="ru-RU" sz="1600" dirty="0"/>
        </a:p>
      </dgm:t>
    </dgm:pt>
    <dgm:pt modelId="{B303C2A3-997B-48B4-9B97-10B4DA6FB2A2}" type="sibTrans" cxnId="{DAB9BE4A-C185-4083-92E7-14BCF800220F}">
      <dgm:prSet/>
      <dgm:spPr/>
      <dgm:t>
        <a:bodyPr/>
        <a:lstStyle/>
        <a:p>
          <a:endParaRPr lang="ru-RU"/>
        </a:p>
      </dgm:t>
    </dgm:pt>
    <dgm:pt modelId="{688B61E0-EA4C-46EB-9096-EF8A44DE289E}">
      <dgm:prSet phldrT="[Текст]" custT="1"/>
      <dgm:spPr/>
      <dgm:t>
        <a:bodyPr/>
        <a:lstStyle/>
        <a:p>
          <a:r>
            <a:rPr lang="ru-RU" sz="1600" b="0" dirty="0" smtClean="0">
              <a:latin typeface="+mn-lt"/>
            </a:rPr>
            <a:t>Система </a:t>
          </a:r>
        </a:p>
        <a:p>
          <a:r>
            <a:rPr lang="ru-RU" sz="1600" b="0" dirty="0" smtClean="0">
              <a:latin typeface="+mn-lt"/>
            </a:rPr>
            <a:t>оценки </a:t>
          </a:r>
        </a:p>
        <a:p>
          <a:r>
            <a:rPr lang="ru-RU" sz="1600" b="0" dirty="0" smtClean="0">
              <a:latin typeface="+mn-lt"/>
            </a:rPr>
            <a:t>включает</a:t>
          </a:r>
          <a:endParaRPr lang="ru-RU" sz="1600" b="0" dirty="0">
            <a:latin typeface="+mn-lt"/>
          </a:endParaRPr>
        </a:p>
      </dgm:t>
    </dgm:pt>
    <dgm:pt modelId="{6BFE58C7-5C21-4021-9BA1-35E9E29A5049}" type="sibTrans" cxnId="{1322C577-E009-4D5D-95BD-652353471726}">
      <dgm:prSet/>
      <dgm:spPr/>
      <dgm:t>
        <a:bodyPr/>
        <a:lstStyle/>
        <a:p>
          <a:endParaRPr lang="ru-RU"/>
        </a:p>
      </dgm:t>
    </dgm:pt>
    <dgm:pt modelId="{EC721B53-14D3-4A6B-8FC2-19503C9DCD90}" type="parTrans" cxnId="{1322C577-E009-4D5D-95BD-652353471726}">
      <dgm:prSet/>
      <dgm:spPr/>
      <dgm:t>
        <a:bodyPr/>
        <a:lstStyle/>
        <a:p>
          <a:endParaRPr lang="ru-RU"/>
        </a:p>
      </dgm:t>
    </dgm:pt>
    <dgm:pt modelId="{193DCB30-2FBA-4B8D-8F97-889DD3333AB4}" type="pres">
      <dgm:prSet presAssocID="{B08AE290-CE2C-4148-88A8-E74B107797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D6B887-BE1A-4F65-8D81-BCF04984AA33}" type="pres">
      <dgm:prSet presAssocID="{688B61E0-EA4C-46EB-9096-EF8A44DE289E}" presName="root1" presStyleCnt="0"/>
      <dgm:spPr/>
      <dgm:t>
        <a:bodyPr/>
        <a:lstStyle/>
        <a:p>
          <a:endParaRPr lang="ru-RU"/>
        </a:p>
      </dgm:t>
    </dgm:pt>
    <dgm:pt modelId="{600FA451-FD86-4274-A9B9-63D8F81FCA71}" type="pres">
      <dgm:prSet presAssocID="{688B61E0-EA4C-46EB-9096-EF8A44DE28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39F9D8-A2A9-4496-9DB4-88E880132E3C}" type="pres">
      <dgm:prSet presAssocID="{688B61E0-EA4C-46EB-9096-EF8A44DE289E}" presName="level2hierChild" presStyleCnt="0"/>
      <dgm:spPr/>
      <dgm:t>
        <a:bodyPr/>
        <a:lstStyle/>
        <a:p>
          <a:endParaRPr lang="ru-RU"/>
        </a:p>
      </dgm:t>
    </dgm:pt>
    <dgm:pt modelId="{1B6E9A9B-52DA-49E2-B63D-60F85DC63D33}" type="pres">
      <dgm:prSet presAssocID="{740E96AC-DBBE-4952-8EAF-A0ECF0C185D0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786CC97-145A-488C-B7AB-6DF168901F71}" type="pres">
      <dgm:prSet presAssocID="{740E96AC-DBBE-4952-8EAF-A0ECF0C185D0}" presName="connTx" presStyleLbl="parChTrans1D2" presStyleIdx="0" presStyleCnt="3"/>
      <dgm:spPr/>
      <dgm:t>
        <a:bodyPr/>
        <a:lstStyle/>
        <a:p>
          <a:endParaRPr lang="ru-RU"/>
        </a:p>
      </dgm:t>
    </dgm:pt>
    <dgm:pt modelId="{AA0A5943-9088-4495-A6D4-398F095E8C51}" type="pres">
      <dgm:prSet presAssocID="{A730B6CC-9C86-4178-AD59-ECFD4E406758}" presName="root2" presStyleCnt="0"/>
      <dgm:spPr/>
      <dgm:t>
        <a:bodyPr/>
        <a:lstStyle/>
        <a:p>
          <a:endParaRPr lang="ru-RU"/>
        </a:p>
      </dgm:t>
    </dgm:pt>
    <dgm:pt modelId="{DB7F614E-1DFB-41B6-97B1-187976EDB9E1}" type="pres">
      <dgm:prSet presAssocID="{A730B6CC-9C86-4178-AD59-ECFD4E40675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1D481C-791E-4E6E-A17E-AD4D7CD89D66}" type="pres">
      <dgm:prSet presAssocID="{A730B6CC-9C86-4178-AD59-ECFD4E406758}" presName="level3hierChild" presStyleCnt="0"/>
      <dgm:spPr/>
      <dgm:t>
        <a:bodyPr/>
        <a:lstStyle/>
        <a:p>
          <a:endParaRPr lang="ru-RU"/>
        </a:p>
      </dgm:t>
    </dgm:pt>
    <dgm:pt modelId="{EEB8B3F3-ADF6-4DED-9402-8DE67AEF0D7A}" type="pres">
      <dgm:prSet presAssocID="{0A31E4F5-6915-491A-90BB-DB303E8C3E4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05235718-D27B-42AB-8274-814CD390C28E}" type="pres">
      <dgm:prSet presAssocID="{0A31E4F5-6915-491A-90BB-DB303E8C3E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C6538BB-E407-4779-B6F7-3AC046E73F30}" type="pres">
      <dgm:prSet presAssocID="{C7555892-6764-472C-849F-FA62B67C6294}" presName="root2" presStyleCnt="0"/>
      <dgm:spPr/>
      <dgm:t>
        <a:bodyPr/>
        <a:lstStyle/>
        <a:p>
          <a:endParaRPr lang="ru-RU"/>
        </a:p>
      </dgm:t>
    </dgm:pt>
    <dgm:pt modelId="{83ACF97E-5197-49D4-BE32-DF57574E0245}" type="pres">
      <dgm:prSet presAssocID="{C7555892-6764-472C-849F-FA62B67C6294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FCDAC3-7CA3-4785-A7B9-AFF5387EF0DD}" type="pres">
      <dgm:prSet presAssocID="{C7555892-6764-472C-849F-FA62B67C6294}" presName="level3hierChild" presStyleCnt="0"/>
      <dgm:spPr/>
      <dgm:t>
        <a:bodyPr/>
        <a:lstStyle/>
        <a:p>
          <a:endParaRPr lang="ru-RU"/>
        </a:p>
      </dgm:t>
    </dgm:pt>
    <dgm:pt modelId="{3F1A472E-9439-4034-9C00-E1644BA5F9EC}" type="pres">
      <dgm:prSet presAssocID="{74C144B0-C8AB-40EF-8BD0-12CA77AB313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303F15F-80A7-4CCA-B909-C7146B262939}" type="pres">
      <dgm:prSet presAssocID="{74C144B0-C8AB-40EF-8BD0-12CA77AB313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C307C75-3B78-4C10-AB64-CDB045E477FE}" type="pres">
      <dgm:prSet presAssocID="{E65A65C9-8DFA-4B41-8EAF-FCECEF07AD2B}" presName="root2" presStyleCnt="0"/>
      <dgm:spPr/>
      <dgm:t>
        <a:bodyPr/>
        <a:lstStyle/>
        <a:p>
          <a:endParaRPr lang="ru-RU"/>
        </a:p>
      </dgm:t>
    </dgm:pt>
    <dgm:pt modelId="{AA72E0E5-97C5-48E8-B73B-3D3759FFEFC6}" type="pres">
      <dgm:prSet presAssocID="{E65A65C9-8DFA-4B41-8EAF-FCECEF07AD2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E19F38-0D3E-4650-84B8-3BBD0725C007}" type="pres">
      <dgm:prSet presAssocID="{E65A65C9-8DFA-4B41-8EAF-FCECEF07AD2B}" presName="level3hierChild" presStyleCnt="0"/>
      <dgm:spPr/>
      <dgm:t>
        <a:bodyPr/>
        <a:lstStyle/>
        <a:p>
          <a:endParaRPr lang="ru-RU"/>
        </a:p>
      </dgm:t>
    </dgm:pt>
  </dgm:ptLst>
  <dgm:cxnLst>
    <dgm:cxn modelId="{4BFA0C3D-D778-4D80-A627-99FE7C825EBE}" type="presOf" srcId="{74C144B0-C8AB-40EF-8BD0-12CA77AB3130}" destId="{3F1A472E-9439-4034-9C00-E1644BA5F9EC}" srcOrd="0" destOrd="0" presId="urn:microsoft.com/office/officeart/2005/8/layout/hierarchy2"/>
    <dgm:cxn modelId="{6D0E122C-D7A1-49EB-B479-981DEBA07349}" srcId="{688B61E0-EA4C-46EB-9096-EF8A44DE289E}" destId="{A730B6CC-9C86-4178-AD59-ECFD4E406758}" srcOrd="0" destOrd="0" parTransId="{740E96AC-DBBE-4952-8EAF-A0ECF0C185D0}" sibTransId="{3D74FFD6-4214-4D88-879E-3BC07EC92633}"/>
    <dgm:cxn modelId="{1322C577-E009-4D5D-95BD-652353471726}" srcId="{B08AE290-CE2C-4148-88A8-E74B1077972D}" destId="{688B61E0-EA4C-46EB-9096-EF8A44DE289E}" srcOrd="0" destOrd="0" parTransId="{EC721B53-14D3-4A6B-8FC2-19503C9DCD90}" sibTransId="{6BFE58C7-5C21-4021-9BA1-35E9E29A5049}"/>
    <dgm:cxn modelId="{123DB6BD-94A0-43ED-8D40-C7DC749A8096}" type="presOf" srcId="{C7555892-6764-472C-849F-FA62B67C6294}" destId="{83ACF97E-5197-49D4-BE32-DF57574E0245}" srcOrd="0" destOrd="0" presId="urn:microsoft.com/office/officeart/2005/8/layout/hierarchy2"/>
    <dgm:cxn modelId="{8633BEB8-2D2D-47F7-AD26-7413860830BD}" type="presOf" srcId="{B08AE290-CE2C-4148-88A8-E74B1077972D}" destId="{193DCB30-2FBA-4B8D-8F97-889DD3333AB4}" srcOrd="0" destOrd="0" presId="urn:microsoft.com/office/officeart/2005/8/layout/hierarchy2"/>
    <dgm:cxn modelId="{EF4B9F8D-DD50-4D6C-BA3E-207D3EF11912}" type="presOf" srcId="{74C144B0-C8AB-40EF-8BD0-12CA77AB3130}" destId="{0303F15F-80A7-4CCA-B909-C7146B262939}" srcOrd="1" destOrd="0" presId="urn:microsoft.com/office/officeart/2005/8/layout/hierarchy2"/>
    <dgm:cxn modelId="{73C8D302-19B8-4F0E-BC73-A113E6E201C8}" srcId="{688B61E0-EA4C-46EB-9096-EF8A44DE289E}" destId="{C7555892-6764-472C-849F-FA62B67C6294}" srcOrd="1" destOrd="0" parTransId="{0A31E4F5-6915-491A-90BB-DB303E8C3E4B}" sibTransId="{C9A8E00F-5370-46F7-BCC7-B28F9B9FEBE9}"/>
    <dgm:cxn modelId="{1742406F-C32C-41CA-A65B-409C9385E359}" type="presOf" srcId="{E65A65C9-8DFA-4B41-8EAF-FCECEF07AD2B}" destId="{AA72E0E5-97C5-48E8-B73B-3D3759FFEFC6}" srcOrd="0" destOrd="0" presId="urn:microsoft.com/office/officeart/2005/8/layout/hierarchy2"/>
    <dgm:cxn modelId="{F8CF97EA-DC05-4DC4-B383-29A8DA5B3408}" type="presOf" srcId="{740E96AC-DBBE-4952-8EAF-A0ECF0C185D0}" destId="{8786CC97-145A-488C-B7AB-6DF168901F71}" srcOrd="1" destOrd="0" presId="urn:microsoft.com/office/officeart/2005/8/layout/hierarchy2"/>
    <dgm:cxn modelId="{DAB9BE4A-C185-4083-92E7-14BCF800220F}" srcId="{688B61E0-EA4C-46EB-9096-EF8A44DE289E}" destId="{E65A65C9-8DFA-4B41-8EAF-FCECEF07AD2B}" srcOrd="2" destOrd="0" parTransId="{74C144B0-C8AB-40EF-8BD0-12CA77AB3130}" sibTransId="{B303C2A3-997B-48B4-9B97-10B4DA6FB2A2}"/>
    <dgm:cxn modelId="{5DE1AD80-84A9-4E98-9FCE-06920EADADA4}" type="presOf" srcId="{688B61E0-EA4C-46EB-9096-EF8A44DE289E}" destId="{600FA451-FD86-4274-A9B9-63D8F81FCA71}" srcOrd="0" destOrd="0" presId="urn:microsoft.com/office/officeart/2005/8/layout/hierarchy2"/>
    <dgm:cxn modelId="{E300E4C1-CC83-449B-BBFF-0DB64F7376A9}" type="presOf" srcId="{0A31E4F5-6915-491A-90BB-DB303E8C3E4B}" destId="{EEB8B3F3-ADF6-4DED-9402-8DE67AEF0D7A}" srcOrd="0" destOrd="0" presId="urn:microsoft.com/office/officeart/2005/8/layout/hierarchy2"/>
    <dgm:cxn modelId="{4A6CE73B-E752-47A3-90FB-7ED41682A77C}" type="presOf" srcId="{740E96AC-DBBE-4952-8EAF-A0ECF0C185D0}" destId="{1B6E9A9B-52DA-49E2-B63D-60F85DC63D33}" srcOrd="0" destOrd="0" presId="urn:microsoft.com/office/officeart/2005/8/layout/hierarchy2"/>
    <dgm:cxn modelId="{85B1A1CB-CECA-43FA-BD66-ACAE6E2AA5F5}" type="presOf" srcId="{A730B6CC-9C86-4178-AD59-ECFD4E406758}" destId="{DB7F614E-1DFB-41B6-97B1-187976EDB9E1}" srcOrd="0" destOrd="0" presId="urn:microsoft.com/office/officeart/2005/8/layout/hierarchy2"/>
    <dgm:cxn modelId="{EB413D6B-CF23-483B-B686-E3F9B12AC948}" type="presOf" srcId="{0A31E4F5-6915-491A-90BB-DB303E8C3E4B}" destId="{05235718-D27B-42AB-8274-814CD390C28E}" srcOrd="1" destOrd="0" presId="urn:microsoft.com/office/officeart/2005/8/layout/hierarchy2"/>
    <dgm:cxn modelId="{3F03D7BA-83CE-4F39-BA18-F68C843FE554}" type="presParOf" srcId="{193DCB30-2FBA-4B8D-8F97-889DD3333AB4}" destId="{5DD6B887-BE1A-4F65-8D81-BCF04984AA33}" srcOrd="0" destOrd="0" presId="urn:microsoft.com/office/officeart/2005/8/layout/hierarchy2"/>
    <dgm:cxn modelId="{DE615F4C-DBF5-4581-B9A8-7823D60F68E1}" type="presParOf" srcId="{5DD6B887-BE1A-4F65-8D81-BCF04984AA33}" destId="{600FA451-FD86-4274-A9B9-63D8F81FCA71}" srcOrd="0" destOrd="0" presId="urn:microsoft.com/office/officeart/2005/8/layout/hierarchy2"/>
    <dgm:cxn modelId="{52C035E3-AA7B-4310-B86F-E9FA6D6A9E21}" type="presParOf" srcId="{5DD6B887-BE1A-4F65-8D81-BCF04984AA33}" destId="{6839F9D8-A2A9-4496-9DB4-88E880132E3C}" srcOrd="1" destOrd="0" presId="urn:microsoft.com/office/officeart/2005/8/layout/hierarchy2"/>
    <dgm:cxn modelId="{80A47CCA-3372-4D79-B2BD-88820039B497}" type="presParOf" srcId="{6839F9D8-A2A9-4496-9DB4-88E880132E3C}" destId="{1B6E9A9B-52DA-49E2-B63D-60F85DC63D33}" srcOrd="0" destOrd="0" presId="urn:microsoft.com/office/officeart/2005/8/layout/hierarchy2"/>
    <dgm:cxn modelId="{218F0675-381D-4AA9-8928-4E9617F7991C}" type="presParOf" srcId="{1B6E9A9B-52DA-49E2-B63D-60F85DC63D33}" destId="{8786CC97-145A-488C-B7AB-6DF168901F71}" srcOrd="0" destOrd="0" presId="urn:microsoft.com/office/officeart/2005/8/layout/hierarchy2"/>
    <dgm:cxn modelId="{DD48DCF5-FD86-4404-92E4-3B2F43546532}" type="presParOf" srcId="{6839F9D8-A2A9-4496-9DB4-88E880132E3C}" destId="{AA0A5943-9088-4495-A6D4-398F095E8C51}" srcOrd="1" destOrd="0" presId="urn:microsoft.com/office/officeart/2005/8/layout/hierarchy2"/>
    <dgm:cxn modelId="{76A55CCD-56B7-4284-8404-B6434611FF65}" type="presParOf" srcId="{AA0A5943-9088-4495-A6D4-398F095E8C51}" destId="{DB7F614E-1DFB-41B6-97B1-187976EDB9E1}" srcOrd="0" destOrd="0" presId="urn:microsoft.com/office/officeart/2005/8/layout/hierarchy2"/>
    <dgm:cxn modelId="{AB7A1465-5CB4-4C90-8E80-61147F1C9EE7}" type="presParOf" srcId="{AA0A5943-9088-4495-A6D4-398F095E8C51}" destId="{371D481C-791E-4E6E-A17E-AD4D7CD89D66}" srcOrd="1" destOrd="0" presId="urn:microsoft.com/office/officeart/2005/8/layout/hierarchy2"/>
    <dgm:cxn modelId="{59C8492C-E4A2-40D1-8F6B-4F3F42C60DDD}" type="presParOf" srcId="{6839F9D8-A2A9-4496-9DB4-88E880132E3C}" destId="{EEB8B3F3-ADF6-4DED-9402-8DE67AEF0D7A}" srcOrd="2" destOrd="0" presId="urn:microsoft.com/office/officeart/2005/8/layout/hierarchy2"/>
    <dgm:cxn modelId="{617B4D23-F965-4437-88C9-3D1F09116A9C}" type="presParOf" srcId="{EEB8B3F3-ADF6-4DED-9402-8DE67AEF0D7A}" destId="{05235718-D27B-42AB-8274-814CD390C28E}" srcOrd="0" destOrd="0" presId="urn:microsoft.com/office/officeart/2005/8/layout/hierarchy2"/>
    <dgm:cxn modelId="{1DC03654-560C-4C93-934C-FC9D49CED881}" type="presParOf" srcId="{6839F9D8-A2A9-4496-9DB4-88E880132E3C}" destId="{5C6538BB-E407-4779-B6F7-3AC046E73F30}" srcOrd="3" destOrd="0" presId="urn:microsoft.com/office/officeart/2005/8/layout/hierarchy2"/>
    <dgm:cxn modelId="{43B695D2-7AA4-4EED-A6BA-4D39DB741B76}" type="presParOf" srcId="{5C6538BB-E407-4779-B6F7-3AC046E73F30}" destId="{83ACF97E-5197-49D4-BE32-DF57574E0245}" srcOrd="0" destOrd="0" presId="urn:microsoft.com/office/officeart/2005/8/layout/hierarchy2"/>
    <dgm:cxn modelId="{FF972724-91A3-448A-A39D-723094761E99}" type="presParOf" srcId="{5C6538BB-E407-4779-B6F7-3AC046E73F30}" destId="{B1FCDAC3-7CA3-4785-A7B9-AFF5387EF0DD}" srcOrd="1" destOrd="0" presId="urn:microsoft.com/office/officeart/2005/8/layout/hierarchy2"/>
    <dgm:cxn modelId="{A2385453-F60A-4C90-8F52-B4F5D8ABFE23}" type="presParOf" srcId="{6839F9D8-A2A9-4496-9DB4-88E880132E3C}" destId="{3F1A472E-9439-4034-9C00-E1644BA5F9EC}" srcOrd="4" destOrd="0" presId="urn:microsoft.com/office/officeart/2005/8/layout/hierarchy2"/>
    <dgm:cxn modelId="{FBD4B406-8018-4202-A774-3916DA6442F0}" type="presParOf" srcId="{3F1A472E-9439-4034-9C00-E1644BA5F9EC}" destId="{0303F15F-80A7-4CCA-B909-C7146B262939}" srcOrd="0" destOrd="0" presId="urn:microsoft.com/office/officeart/2005/8/layout/hierarchy2"/>
    <dgm:cxn modelId="{C81476BB-D76B-4AE3-8719-8F4B9B93280D}" type="presParOf" srcId="{6839F9D8-A2A9-4496-9DB4-88E880132E3C}" destId="{5C307C75-3B78-4C10-AB64-CDB045E477FE}" srcOrd="5" destOrd="0" presId="urn:microsoft.com/office/officeart/2005/8/layout/hierarchy2"/>
    <dgm:cxn modelId="{6BE3791B-91B1-48EE-9920-C8D344575BC2}" type="presParOf" srcId="{5C307C75-3B78-4C10-AB64-CDB045E477FE}" destId="{AA72E0E5-97C5-48E8-B73B-3D3759FFEFC6}" srcOrd="0" destOrd="0" presId="urn:microsoft.com/office/officeart/2005/8/layout/hierarchy2"/>
    <dgm:cxn modelId="{C3E07BF9-BAE1-4697-9853-DFAB65B7570F}" type="presParOf" srcId="{5C307C75-3B78-4C10-AB64-CDB045E477FE}" destId="{9DE19F38-0D3E-4650-84B8-3BBD0725C00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FA451-FD86-4274-A9B9-63D8F81FCA71}">
      <dsp:nvSpPr>
        <dsp:cNvPr id="0" name=""/>
        <dsp:cNvSpPr/>
      </dsp:nvSpPr>
      <dsp:spPr>
        <a:xfrm>
          <a:off x="376945" y="1219739"/>
          <a:ext cx="2118314" cy="1059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Система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оценки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включает</a:t>
          </a:r>
          <a:endParaRPr lang="ru-RU" sz="1600" b="0" kern="1200" dirty="0">
            <a:latin typeface="+mn-lt"/>
          </a:endParaRPr>
        </a:p>
      </dsp:txBody>
      <dsp:txXfrm>
        <a:off x="407967" y="1250761"/>
        <a:ext cx="2056270" cy="997113"/>
      </dsp:txXfrm>
    </dsp:sp>
    <dsp:sp modelId="{1B6E9A9B-52DA-49E2-B63D-60F85DC63D33}">
      <dsp:nvSpPr>
        <dsp:cNvPr id="0" name=""/>
        <dsp:cNvSpPr/>
      </dsp:nvSpPr>
      <dsp:spPr>
        <a:xfrm rot="18289469">
          <a:off x="2177040" y="1113056"/>
          <a:ext cx="14837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837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81829" y="1103208"/>
        <a:ext cx="74188" cy="74188"/>
      </dsp:txXfrm>
    </dsp:sp>
    <dsp:sp modelId="{DB7F614E-1DFB-41B6-97B1-187976EDB9E1}">
      <dsp:nvSpPr>
        <dsp:cNvPr id="0" name=""/>
        <dsp:cNvSpPr/>
      </dsp:nvSpPr>
      <dsp:spPr>
        <a:xfrm>
          <a:off x="3342586" y="1708"/>
          <a:ext cx="2118314" cy="1059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latin typeface="+mn-lt"/>
            </a:rPr>
            <a:t>оценку условий образовательной деятельности </a:t>
          </a:r>
          <a:r>
            <a:rPr lang="ru-RU" sz="1600" b="1" i="0" kern="1200" dirty="0" smtClean="0">
              <a:latin typeface="+mn-lt"/>
            </a:rPr>
            <a:t>(</a:t>
          </a:r>
          <a:r>
            <a:rPr lang="en-US" sz="1600" b="1" i="0" kern="1200" dirty="0" smtClean="0">
              <a:latin typeface="+mn-lt"/>
            </a:rPr>
            <a:t>ECERS)</a:t>
          </a:r>
          <a:endParaRPr lang="ru-RU" sz="1600" i="0" kern="1200" dirty="0">
            <a:latin typeface="+mn-lt"/>
          </a:endParaRPr>
        </a:p>
      </dsp:txBody>
      <dsp:txXfrm>
        <a:off x="3373608" y="32730"/>
        <a:ext cx="2056270" cy="997113"/>
      </dsp:txXfrm>
    </dsp:sp>
    <dsp:sp modelId="{EEB8B3F3-ADF6-4DED-9402-8DE67AEF0D7A}">
      <dsp:nvSpPr>
        <dsp:cNvPr id="0" name=""/>
        <dsp:cNvSpPr/>
      </dsp:nvSpPr>
      <dsp:spPr>
        <a:xfrm>
          <a:off x="2495260" y="1722071"/>
          <a:ext cx="84732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4732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97740" y="1728134"/>
        <a:ext cx="42366" cy="42366"/>
      </dsp:txXfrm>
    </dsp:sp>
    <dsp:sp modelId="{83ACF97E-5197-49D4-BE32-DF57574E0245}">
      <dsp:nvSpPr>
        <dsp:cNvPr id="0" name=""/>
        <dsp:cNvSpPr/>
      </dsp:nvSpPr>
      <dsp:spPr>
        <a:xfrm>
          <a:off x="3342586" y="1219739"/>
          <a:ext cx="2118314" cy="1059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/>
            <a:t>оценку эффективности педагогических воздействий (процесс)</a:t>
          </a:r>
          <a:endParaRPr lang="ru-RU" sz="1500" b="0" kern="1200" dirty="0"/>
        </a:p>
      </dsp:txBody>
      <dsp:txXfrm>
        <a:off x="3373608" y="1250761"/>
        <a:ext cx="2056270" cy="997113"/>
      </dsp:txXfrm>
    </dsp:sp>
    <dsp:sp modelId="{3F1A472E-9439-4034-9C00-E1644BA5F9EC}">
      <dsp:nvSpPr>
        <dsp:cNvPr id="0" name=""/>
        <dsp:cNvSpPr/>
      </dsp:nvSpPr>
      <dsp:spPr>
        <a:xfrm rot="3310531">
          <a:off x="2177040" y="2331087"/>
          <a:ext cx="14837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837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81829" y="2321239"/>
        <a:ext cx="74188" cy="74188"/>
      </dsp:txXfrm>
    </dsp:sp>
    <dsp:sp modelId="{AA72E0E5-97C5-48E8-B73B-3D3759FFEFC6}">
      <dsp:nvSpPr>
        <dsp:cNvPr id="0" name=""/>
        <dsp:cNvSpPr/>
      </dsp:nvSpPr>
      <dsp:spPr>
        <a:xfrm>
          <a:off x="3342586" y="2437770"/>
          <a:ext cx="2118314" cy="10591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latin typeface="+mn-lt"/>
            </a:rPr>
            <a:t>Мониторинг индивидуальных достижений (результат) </a:t>
          </a:r>
          <a:endParaRPr lang="ru-RU" sz="1600" b="0" i="0" kern="1200" dirty="0">
            <a:latin typeface="+mn-lt"/>
          </a:endParaRPr>
        </a:p>
      </dsp:txBody>
      <dsp:txXfrm>
        <a:off x="3373608" y="2468792"/>
        <a:ext cx="2056270" cy="997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FA451-FD86-4274-A9B9-63D8F81FCA71}">
      <dsp:nvSpPr>
        <dsp:cNvPr id="0" name=""/>
        <dsp:cNvSpPr/>
      </dsp:nvSpPr>
      <dsp:spPr>
        <a:xfrm>
          <a:off x="327346" y="1358089"/>
          <a:ext cx="2358585" cy="1179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Система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оценки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+mn-lt"/>
            </a:rPr>
            <a:t>включает</a:t>
          </a:r>
          <a:endParaRPr lang="ru-RU" sz="1600" b="0" kern="1200" dirty="0">
            <a:latin typeface="+mn-lt"/>
          </a:endParaRPr>
        </a:p>
      </dsp:txBody>
      <dsp:txXfrm>
        <a:off x="361886" y="1392629"/>
        <a:ext cx="2289505" cy="1110212"/>
      </dsp:txXfrm>
    </dsp:sp>
    <dsp:sp modelId="{1B6E9A9B-52DA-49E2-B63D-60F85DC63D33}">
      <dsp:nvSpPr>
        <dsp:cNvPr id="0" name=""/>
        <dsp:cNvSpPr/>
      </dsp:nvSpPr>
      <dsp:spPr>
        <a:xfrm rot="18289469">
          <a:off x="2331618" y="1242395"/>
          <a:ext cx="165206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5206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116348" y="1228340"/>
        <a:ext cx="82603" cy="82603"/>
      </dsp:txXfrm>
    </dsp:sp>
    <dsp:sp modelId="{DB7F614E-1DFB-41B6-97B1-187976EDB9E1}">
      <dsp:nvSpPr>
        <dsp:cNvPr id="0" name=""/>
        <dsp:cNvSpPr/>
      </dsp:nvSpPr>
      <dsp:spPr>
        <a:xfrm>
          <a:off x="3629367" y="1902"/>
          <a:ext cx="2358585" cy="1179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 smtClean="0">
              <a:latin typeface="+mn-lt"/>
            </a:rPr>
            <a:t>оценку условий образовательной деятельности </a:t>
          </a:r>
          <a:r>
            <a:rPr lang="ru-RU" sz="1600" b="1" i="0" kern="1200" dirty="0" smtClean="0">
              <a:latin typeface="+mn-lt"/>
            </a:rPr>
            <a:t>(</a:t>
          </a:r>
          <a:r>
            <a:rPr lang="en-US" sz="1600" b="1" i="0" kern="1200" dirty="0" smtClean="0">
              <a:latin typeface="+mn-lt"/>
            </a:rPr>
            <a:t>ECERS)</a:t>
          </a:r>
          <a:endParaRPr lang="ru-RU" sz="1600" i="0" kern="1200" dirty="0">
            <a:latin typeface="+mn-lt"/>
          </a:endParaRPr>
        </a:p>
      </dsp:txBody>
      <dsp:txXfrm>
        <a:off x="3663907" y="36442"/>
        <a:ext cx="2289505" cy="1110212"/>
      </dsp:txXfrm>
    </dsp:sp>
    <dsp:sp modelId="{EEB8B3F3-ADF6-4DED-9402-8DE67AEF0D7A}">
      <dsp:nvSpPr>
        <dsp:cNvPr id="0" name=""/>
        <dsp:cNvSpPr/>
      </dsp:nvSpPr>
      <dsp:spPr>
        <a:xfrm>
          <a:off x="2685932" y="1920489"/>
          <a:ext cx="943434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43434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134064" y="1924149"/>
        <a:ext cx="47171" cy="47171"/>
      </dsp:txXfrm>
    </dsp:sp>
    <dsp:sp modelId="{83ACF97E-5197-49D4-BE32-DF57574E0245}">
      <dsp:nvSpPr>
        <dsp:cNvPr id="0" name=""/>
        <dsp:cNvSpPr/>
      </dsp:nvSpPr>
      <dsp:spPr>
        <a:xfrm>
          <a:off x="3629367" y="1358089"/>
          <a:ext cx="2358585" cy="1179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/>
            <a:t>оценку эффективности педагогических воздействий (процесс)</a:t>
          </a:r>
          <a:endParaRPr lang="ru-RU" sz="1600" b="0" kern="1200" dirty="0"/>
        </a:p>
      </dsp:txBody>
      <dsp:txXfrm>
        <a:off x="3663907" y="1392629"/>
        <a:ext cx="2289505" cy="1110212"/>
      </dsp:txXfrm>
    </dsp:sp>
    <dsp:sp modelId="{3F1A472E-9439-4034-9C00-E1644BA5F9EC}">
      <dsp:nvSpPr>
        <dsp:cNvPr id="0" name=""/>
        <dsp:cNvSpPr/>
      </dsp:nvSpPr>
      <dsp:spPr>
        <a:xfrm rot="3310531">
          <a:off x="2331618" y="2598582"/>
          <a:ext cx="165206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652062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116348" y="2584527"/>
        <a:ext cx="82603" cy="82603"/>
      </dsp:txXfrm>
    </dsp:sp>
    <dsp:sp modelId="{AA72E0E5-97C5-48E8-B73B-3D3759FFEFC6}">
      <dsp:nvSpPr>
        <dsp:cNvPr id="0" name=""/>
        <dsp:cNvSpPr/>
      </dsp:nvSpPr>
      <dsp:spPr>
        <a:xfrm>
          <a:off x="3629367" y="2714275"/>
          <a:ext cx="2358585" cy="11792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latin typeface="+mn-lt"/>
            </a:rPr>
            <a:t>Мониторинг индивидуальных достижений (результат) </a:t>
          </a:r>
          <a:endParaRPr lang="ru-RU" sz="1600" b="0" i="0" kern="1200" dirty="0">
            <a:latin typeface="+mn-lt"/>
          </a:endParaRPr>
        </a:p>
      </dsp:txBody>
      <dsp:txXfrm>
        <a:off x="3663907" y="2748815"/>
        <a:ext cx="2289505" cy="1110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24F0F-A98D-47C2-A597-1F7B525B5574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52887-307F-4C06-B2B4-50EB2D55301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15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BE50A84D-9FEA-402E-8849-2A31DCDC04E7}" type="slidenum">
              <a:rPr lang="ru-RU" altLang="ru-RU">
                <a:solidFill>
                  <a:srgbClr val="000000"/>
                </a:solidFill>
                <a:latin typeface="Tahoma" panose="020B060403050404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lang="ru-RU" altLang="ru-RU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47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xfrm>
            <a:off x="679450" y="4716463"/>
            <a:ext cx="54387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5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26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35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45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5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8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15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7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36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17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52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5AA0-443C-4574-9FB9-646D4F3075FE}" type="datetimeFigureOut">
              <a:rPr lang="ru-RU" smtClean="0"/>
              <a:t>03.05.2020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DBCB-342C-4331-B5D5-5ACAC8ABABE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87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2411413"/>
            <a:ext cx="12192000" cy="38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внутренней системы </a:t>
            </a:r>
            <a:endParaRPr lang="ru-RU" sz="2000" b="1" dirty="0" smtClean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оценки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дошкольного образования</a:t>
            </a:r>
            <a:endParaRPr lang="ru-RU" altLang="ru-RU" sz="20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000" b="1" dirty="0" smtClean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Фомина </a:t>
            </a: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Надежда Борисовна, </a:t>
            </a:r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к.п.н.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rgbClr val="C00000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rgbClr val="C00000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rgbClr val="C00000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ru-RU" altLang="ru-RU" sz="2400" b="1" dirty="0" smtClean="0">
              <a:solidFill>
                <a:srgbClr val="C00000"/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ru-RU" alt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Tahoma" panose="020B0604030504040204" pitchFamily="34" charset="0"/>
              </a:rPr>
              <a:t>г. Москва</a:t>
            </a:r>
            <a:endParaRPr lang="ru-RU" altLang="ru-RU" sz="2000" dirty="0" smtClean="0">
              <a:solidFill>
                <a:schemeClr val="accent5">
                  <a:lumMod val="75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6" name="Picture 5" descr="http://kyzyl.edu17.ru/files/2016/07/kach_o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615" y="192088"/>
            <a:ext cx="1295523" cy="103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7"/>
          <a:stretch>
            <a:fillRect/>
          </a:stretch>
        </p:blipFill>
        <p:spPr bwMode="auto">
          <a:xfrm>
            <a:off x="545432" y="185738"/>
            <a:ext cx="189571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185562"/>
      </p:ext>
    </p:extLst>
  </p:cSld>
  <p:clrMapOvr>
    <a:masterClrMapping/>
  </p:clrMapOvr>
  <p:transition advTm="10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90808"/>
            <a:ext cx="12192000" cy="5604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Преемственность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 Связь с планируемыми результатами в начальной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школе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15038"/>
              </p:ext>
            </p:extLst>
          </p:nvPr>
        </p:nvGraphicFramePr>
        <p:xfrm>
          <a:off x="609600" y="810124"/>
          <a:ext cx="9135979" cy="5710994"/>
        </p:xfrm>
        <a:graphic>
          <a:graphicData uri="http://schemas.openxmlformats.org/drawingml/2006/table">
            <a:tbl>
              <a:tblPr/>
              <a:tblGrid>
                <a:gridCol w="4424305">
                  <a:extLst>
                    <a:ext uri="{9D8B030D-6E8A-4147-A177-3AD203B41FA5}">
                      <a16:colId xmlns:a16="http://schemas.microsoft.com/office/drawing/2014/main" val="2737270976"/>
                    </a:ext>
                  </a:extLst>
                </a:gridCol>
                <a:gridCol w="4711674">
                  <a:extLst>
                    <a:ext uri="{9D8B030D-6E8A-4147-A177-3AD203B41FA5}">
                      <a16:colId xmlns:a16="http://schemas.microsoft.com/office/drawing/2014/main" val="3573852904"/>
                    </a:ext>
                  </a:extLst>
                </a:gridCol>
              </a:tblGrid>
              <a:tr h="3047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6-7 лет ДО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849" marR="41849" marT="705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класс (новый стандарт - 2020) НО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3" marR="7053" marT="705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50254"/>
                  </a:ext>
                </a:extLst>
              </a:tr>
              <a:tr h="1028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2.2.4, Уверенно считает до 10 и дальше ( количественный и порядковый счет в пределах 20).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Называет числа в прямом (обратном) порядке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до 10, начиная с любого числа натурального ряда (в пределах 10).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1.1.Читает, записывает, сравнивает,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упорядочивает числа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0 до 20;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80972"/>
                  </a:ext>
                </a:extLst>
              </a:tr>
              <a:tr h="646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2.2.6.Знает 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 чисел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первого десятка.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1.2.Пересчитывает различные объекты, устанавливает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порядковый номер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объекта;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324760"/>
                  </a:ext>
                </a:extLst>
              </a:tr>
              <a:tr h="837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2.2.9.Различает величины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длину (ширину, высоту, объем (вместимость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массу (вес предметов) и способы их измерения.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2.1.Сравнивает объекты по длине, устанавливая между ними соотношение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длиннее/короче (выше/ниже, шире/уже);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выполняет разностное сравнение длин (больше/меньше на);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728248"/>
                  </a:ext>
                </a:extLst>
              </a:tr>
              <a:tr h="1028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2.2.10.Измеряет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длину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предметов, отрезки прямых линий, объемы жидких и сыпучих веществ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помощью условных мер.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Понимает зависимость между величиной меры и числом (результатом измерения).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2.2.Знает и использует единицы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длины: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сантиметр, дециметр и соотношение между ними;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009903"/>
                  </a:ext>
                </a:extLst>
              </a:tr>
              <a:tr h="837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2.2.11.Различает, называет: 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отрезок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угол,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круг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(овал), многоугольники (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треугольники, четырехугольники, пятиугольники и др.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шар, куб. </a:t>
                      </a:r>
                      <a:endParaRPr lang="ru-RU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4.1.Различает, называет геометрические фигуры: точку, прямую, отрезок, треугольник, прямоугольник (квадрат), круг; куб и шар;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01110"/>
                  </a:ext>
                </a:extLst>
              </a:tr>
              <a:tr h="1028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2.2.12.Умеет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ориентироваться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в окружающем пространстве и на плоскости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4.2.Устанавливает между объектами соотношения: слева/справа, дальше/ближе, между, перед/за, над/под; </a:t>
                      </a:r>
                      <a:r>
                        <a:rPr lang="ru-RU" sz="12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различает право и лево с точки зрения другого человека, понимает связь между объектом и его отражением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566" marR="101566" marT="101566" marB="10156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436403"/>
                  </a:ext>
                </a:extLst>
              </a:tr>
            </a:tbl>
          </a:graphicData>
        </a:graphic>
      </p:graphicFrame>
      <p:pic>
        <p:nvPicPr>
          <p:cNvPr id="6" name="Picture 4" descr="Книга &quot;От рождения до школы. Программа и краткие методические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929" y="1034714"/>
            <a:ext cx="1419839" cy="20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E60405-AD6C-484B-93BA-93B85DB2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111" y="3801978"/>
            <a:ext cx="1454711" cy="21014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2434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2"/>
          <p:cNvSpPr>
            <a:spLocks noGrp="1"/>
          </p:cNvSpPr>
          <p:nvPr>
            <p:ph idx="1"/>
          </p:nvPr>
        </p:nvSpPr>
        <p:spPr>
          <a:xfrm>
            <a:off x="550863" y="1363663"/>
            <a:ext cx="7959725" cy="4610100"/>
          </a:xfrm>
          <a:ln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b="1" i="1" dirty="0" smtClean="0"/>
              <a:t>Игровая ситуация «Собираем урожай овощей». </a:t>
            </a:r>
            <a:r>
              <a:rPr lang="ru-RU" altLang="ru-RU" sz="2000" i="1" dirty="0" smtClean="0"/>
              <a:t>(Занятие №6 в КТП)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dirty="0" smtClean="0"/>
              <a:t>На полу имитация огорода. Воспитатель предлагает детям посмотреть, что растет на огороде. Ребята перечисляют овощи. Воспитатель обобщает их ответы («это овощи»), затем выясняет: «Сколько овощей выросло на огороде?»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dirty="0" smtClean="0"/>
              <a:t>Воспитатель предлагает собрать овощи в машину (ввозит машину). Дети берут по одному овощу, а воспитатель уточняет: «Какой овощ ты взял? Сколько овощей ты взял?»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2000" dirty="0" smtClean="0"/>
              <a:t>Дети по очереди кладут овощи в машину и комментируют: «Я положил одну морковку (свеклу, картошку…)» Действия детей воспитатель сопровождает словами: «Овощей в машине становится больше». Когда ребята наполнят машину, воспитатель выясняет: «Сколько овощей в машине?»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altLang="ru-RU" sz="1400" i="1" dirty="0" smtClean="0"/>
              <a:t>И.А. Помораева, В.А. Позина. Занятия по формированию элементарных математических представлений во второй младшей группе детского сада, с. 15</a:t>
            </a:r>
            <a:endParaRPr lang="ru-RU" altLang="ru-RU" sz="2000" dirty="0" smtClean="0"/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25" y="2037557"/>
            <a:ext cx="227647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>
            <a:off x="0" y="13335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Условие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проведения  наблюдения - специально организованная игровая ситуация</a:t>
            </a:r>
            <a:endParaRPr lang="ru-RU" altLang="ru-RU" sz="1800" dirty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0" y="122238"/>
            <a:ext cx="12192000" cy="696912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Журнал наблюдений – форма фиксации полученных результатов</a:t>
            </a:r>
            <a:endParaRPr lang="ru-RU" altLang="ru-RU" sz="2400" dirty="0" smtClean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28" y="1607084"/>
            <a:ext cx="4179857" cy="4081554"/>
          </a:xfrm>
          <a:prstGeom prst="rect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340"/>
          <a:stretch/>
        </p:blipFill>
        <p:spPr>
          <a:xfrm>
            <a:off x="4723674" y="1828800"/>
            <a:ext cx="6997204" cy="3859838"/>
          </a:xfrm>
          <a:prstGeom prst="rect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352381" y="1540042"/>
            <a:ext cx="46605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математических представлений</a:t>
            </a:r>
            <a:endParaRPr lang="ru-RU" sz="1200" b="1" i="1" dirty="0"/>
          </a:p>
        </p:txBody>
      </p:sp>
    </p:spTree>
    <p:extLst>
      <p:ext uri="{BB962C8B-B14F-4D97-AF65-F5344CB8AC3E}">
        <p14:creationId xmlns:p14="http://schemas.microsoft.com/office/powerpoint/2010/main" val="17338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5"/>
          <p:cNvSpPr>
            <a:spLocks noChangeArrowheads="1"/>
          </p:cNvSpPr>
          <p:nvPr/>
        </p:nvSpPr>
        <p:spPr bwMode="auto">
          <a:xfrm>
            <a:off x="0" y="150813"/>
            <a:ext cx="1219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Чем отличается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диагностика 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 наблюдения?</a:t>
            </a:r>
          </a:p>
        </p:txBody>
      </p:sp>
      <p:sp>
        <p:nvSpPr>
          <p:cNvPr id="24579" name="Прямоугольник 1"/>
          <p:cNvSpPr>
            <a:spLocks noChangeArrowheads="1"/>
          </p:cNvSpPr>
          <p:nvPr/>
        </p:nvSpPr>
        <p:spPr bwMode="auto">
          <a:xfrm>
            <a:off x="838200" y="730251"/>
            <a:ext cx="4838700" cy="1077218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/>
              <a:t>Наблюдение</a:t>
            </a:r>
            <a:r>
              <a:rPr lang="ru-RU" altLang="ru-RU" sz="1600" dirty="0"/>
              <a:t> — описательный психологический исследовательский метод, заключающийся в целенаправленном и организованном восприятии и регистрации поведения изучаемого объекта (псих.).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24580" name="Picture 11" descr="https://www.mir-skazki.de/WebRoot/Store21/Shops/64268604/5932/6188/13DC/8CAF/4206/C0A8/2BB9/615E/214.jpg"/>
          <p:cNvPicPr>
            <a:picLocks noChangeAspect="1" noChangeArrowheads="1"/>
          </p:cNvPicPr>
          <p:nvPr/>
        </p:nvPicPr>
        <p:blipFill>
          <a:blip r:embed="rId2"/>
          <a:srcRect l="49895" t="23714" b="44406"/>
          <a:stretch>
            <a:fillRect/>
          </a:stretch>
        </p:blipFill>
        <p:spPr bwMode="auto">
          <a:xfrm>
            <a:off x="8808705" y="3057761"/>
            <a:ext cx="2727325" cy="1357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Прямоугольник 6"/>
          <p:cNvSpPr>
            <a:spLocks noChangeArrowheads="1"/>
          </p:cNvSpPr>
          <p:nvPr/>
        </p:nvSpPr>
        <p:spPr bwMode="auto">
          <a:xfrm>
            <a:off x="5857542" y="721184"/>
            <a:ext cx="5678488" cy="1077218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Диагностика </a:t>
            </a:r>
            <a:r>
              <a:rPr lang="ru-RU" altLang="ru-RU" sz="1600" dirty="0" smtClean="0">
                <a:solidFill>
                  <a:srgbClr val="000000"/>
                </a:solidFill>
              </a:rPr>
              <a:t> - процедура, основанная на методе наблюдения с </a:t>
            </a:r>
            <a:r>
              <a:rPr lang="ru-RU" altLang="ru-RU" sz="1600" b="1" i="1" u="sng" dirty="0" smtClean="0">
                <a:solidFill>
                  <a:srgbClr val="000000"/>
                </a:solidFill>
              </a:rPr>
              <a:t>фиксацией </a:t>
            </a:r>
            <a:r>
              <a:rPr lang="ru-RU" altLang="ru-RU" sz="1600" dirty="0" smtClean="0">
                <a:solidFill>
                  <a:srgbClr val="000000"/>
                </a:solidFill>
              </a:rPr>
              <a:t>результатов деятельности детей. В результате анализа диагностических материалов формируется оценка эффективности педагогических действий педагога.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942558"/>
            <a:ext cx="3362325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cs typeface="Tahoma" panose="020B0604030504040204" pitchFamily="34" charset="0"/>
              </a:rPr>
              <a:t>Условие проведения </a:t>
            </a:r>
            <a:r>
              <a:rPr lang="ru-RU" altLang="ru-RU" sz="1600" u="sng" dirty="0" smtClean="0">
                <a:cs typeface="Tahoma" panose="020B0604030504040204" pitchFamily="34" charset="0"/>
              </a:rPr>
              <a:t>наблюдения</a:t>
            </a:r>
            <a:r>
              <a:rPr lang="ru-RU" altLang="ru-RU" sz="1600" dirty="0" smtClean="0">
                <a:cs typeface="Tahoma" panose="020B0604030504040204" pitchFamily="34" charset="0"/>
              </a:rPr>
              <a:t> </a:t>
            </a:r>
            <a:r>
              <a:rPr lang="ru-RU" altLang="ru-RU" sz="1600" dirty="0">
                <a:cs typeface="Tahoma" panose="020B0604030504040204" pitchFamily="34" charset="0"/>
              </a:rPr>
              <a:t>– </a:t>
            </a:r>
            <a:r>
              <a:rPr lang="ru-RU" altLang="ru-RU" sz="1600" dirty="0" smtClean="0">
                <a:cs typeface="Tahoma" panose="020B0604030504040204" pitchFamily="34" charset="0"/>
              </a:rPr>
              <a:t>специально организованная </a:t>
            </a:r>
            <a:r>
              <a:rPr lang="ru-RU" altLang="ru-RU" sz="1600" dirty="0">
                <a:cs typeface="Tahoma" panose="020B0604030504040204" pitchFamily="34" charset="0"/>
              </a:rPr>
              <a:t>игровая ситуация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pic>
        <p:nvPicPr>
          <p:cNvPr id="1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0" t="41492" r="34825" b="22926"/>
          <a:stretch>
            <a:fillRect/>
          </a:stretch>
        </p:blipFill>
        <p:spPr bwMode="auto">
          <a:xfrm>
            <a:off x="838200" y="3057761"/>
            <a:ext cx="2727325" cy="17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200" y="5230805"/>
            <a:ext cx="2666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cs typeface="Tahoma" panose="020B0604030504040204" pitchFamily="34" charset="0"/>
              </a:rPr>
              <a:t>Занятие проводит воспитатель Евдокимова Е.И</a:t>
            </a:r>
            <a:r>
              <a:rPr lang="ru-RU" altLang="ru-RU" sz="1400" dirty="0" smtClean="0">
                <a:cs typeface="Tahoma" panose="020B0604030504040204" pitchFamily="34" charset="0"/>
              </a:rPr>
              <a:t>., Школа 17.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cs typeface="Tahoma" panose="020B0604030504040204" pitchFamily="34" charset="0"/>
              </a:rPr>
              <a:t>г. Москва</a:t>
            </a:r>
            <a:endParaRPr lang="ru-RU" altLang="ru-RU" sz="1400" dirty="0"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91204" y="4629255"/>
            <a:ext cx="30448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Планируемый результат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cs typeface="Calibri" panose="020F0502020204030204" pitchFamily="34" charset="0"/>
              </a:rPr>
              <a:t>3.1. </a:t>
            </a:r>
            <a:r>
              <a:rPr lang="ru-RU" altLang="ru-RU" sz="1600" dirty="0">
                <a:solidFill>
                  <a:srgbClr val="000000"/>
                </a:solidFill>
                <a:cs typeface="Calibri" panose="020F0502020204030204" pitchFamily="34" charset="0"/>
              </a:rPr>
              <a:t>Различает круг, квадрат, треугольник, предметы, имеющие углы и круглую форму</a:t>
            </a:r>
            <a:r>
              <a:rPr lang="ru-RU" altLang="ru-RU" sz="1600" dirty="0" smtClean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Задание</a:t>
            </a: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ru-RU" altLang="ru-RU" sz="1600" dirty="0">
                <a:solidFill>
                  <a:srgbClr val="000000"/>
                </a:solidFill>
                <a:cs typeface="Arial" panose="020B0604020202020204" pitchFamily="34" charset="0"/>
              </a:rPr>
              <a:t>Покажи круг, а теперь - квадрат, найди и покажи треугольник</a:t>
            </a:r>
            <a:r>
              <a:rPr lang="ru-RU" altLang="ru-RU" sz="16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ru-RU" altLang="ru-RU" sz="16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73705" y="2012583"/>
            <a:ext cx="3362325" cy="830997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cs typeface="Tahoma" panose="020B0604030504040204" pitchFamily="34" charset="0"/>
              </a:rPr>
              <a:t>Условие проведения  </a:t>
            </a:r>
            <a:r>
              <a:rPr lang="ru-RU" altLang="ru-RU" sz="1600" u="sng" dirty="0" smtClean="0">
                <a:cs typeface="Tahoma" panose="020B0604030504040204" pitchFamily="34" charset="0"/>
              </a:rPr>
              <a:t>диагностики </a:t>
            </a:r>
            <a:r>
              <a:rPr lang="ru-RU" altLang="ru-RU" sz="1600" dirty="0" smtClean="0">
                <a:cs typeface="Tahoma" panose="020B0604030504040204" pitchFamily="34" charset="0"/>
              </a:rPr>
              <a:t> </a:t>
            </a:r>
            <a:r>
              <a:rPr lang="ru-RU" altLang="ru-RU" sz="1600" dirty="0">
                <a:cs typeface="Tahoma" panose="020B0604030504040204" pitchFamily="34" charset="0"/>
              </a:rPr>
              <a:t>– специально </a:t>
            </a:r>
            <a:r>
              <a:rPr lang="ru-RU" altLang="ru-RU" sz="1600" dirty="0" smtClean="0">
                <a:cs typeface="Tahoma" panose="020B0604030504040204" pitchFamily="34" charset="0"/>
              </a:rPr>
              <a:t>подобранные материалы для задания</a:t>
            </a:r>
            <a:endParaRPr lang="ru-RU" altLang="ru-RU" sz="1600" dirty="0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4998" y="3057761"/>
            <a:ext cx="4126160" cy="2554545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Программой предусмотрена система мониторинга динамики развития детей, динамики их образовательных достижений, основанная на методе наблюдения и включающая: – педагогические наблюдения, педагогическую диагностику, связанную с оценкой эффективности педагогических действий с целью их дальнейшей </a:t>
            </a:r>
            <a:r>
              <a:rPr lang="ru-RU" sz="1600" dirty="0" smtClean="0"/>
              <a:t>оптимизации </a:t>
            </a:r>
          </a:p>
          <a:p>
            <a:pPr algn="r"/>
            <a:r>
              <a:rPr lang="ru-RU" sz="1600" dirty="0" smtClean="0"/>
              <a:t>ПООО ДО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0817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1305" y="232612"/>
            <a:ext cx="8357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4472C4">
                    <a:lumMod val="50000"/>
                  </a:srgbClr>
                </a:solidFill>
              </a:rPr>
              <a:t>Печатные  тетради  </a:t>
            </a:r>
            <a:r>
              <a:rPr lang="ru-RU" altLang="ru-RU" sz="2400" b="1" dirty="0">
                <a:solidFill>
                  <a:srgbClr val="4472C4">
                    <a:lumMod val="50000"/>
                  </a:srgbClr>
                </a:solidFill>
              </a:rPr>
              <a:t>авторов </a:t>
            </a:r>
            <a:r>
              <a:rPr lang="ru-RU" altLang="ru-RU" sz="2400" b="1" dirty="0" smtClean="0">
                <a:solidFill>
                  <a:srgbClr val="4472C4">
                    <a:lumMod val="50000"/>
                  </a:srgbClr>
                </a:solidFill>
              </a:rPr>
              <a:t>УМК «От рождения до школы»</a:t>
            </a:r>
            <a:endParaRPr lang="ru-RU" dirty="0"/>
          </a:p>
        </p:txBody>
      </p:sp>
      <p:pic>
        <p:nvPicPr>
          <p:cNvPr id="5" name="Рисунок 4" descr="https://static.my-shop.ru/product/3/66/6502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834189"/>
            <a:ext cx="1316864" cy="149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tatic.my-shop.ru/product/3/33/3256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803056"/>
            <a:ext cx="1387642" cy="149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tatic.my-shop.ru/product/3/66/6502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52" y="834189"/>
            <a:ext cx="1379621" cy="143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tatic.my-shop.ru/product/3/66/6502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63" y="834189"/>
            <a:ext cx="1194881" cy="143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7959" y="834189"/>
            <a:ext cx="962526" cy="1435769"/>
          </a:xfrm>
          <a:prstGeom prst="rect">
            <a:avLst/>
          </a:prstGeom>
        </p:spPr>
      </p:pic>
      <p:pic>
        <p:nvPicPr>
          <p:cNvPr id="14" name="Рисунок 13" descr="https://storage.ufamama.ru/images/cache/rowimages/Sliza_msbook_ru_25_11_2019_19_05___turbo_parser___samiy_udobniy_parser_saytov_dlya_sp_shsg_chetvertiy_god_obucheniya__schet__forma__velichina__4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10740" r="18548" b="52539"/>
          <a:stretch/>
        </p:blipFill>
        <p:spPr bwMode="auto">
          <a:xfrm>
            <a:off x="488774" y="2781938"/>
            <a:ext cx="3065061" cy="174056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t="14386"/>
          <a:stretch/>
        </p:blipFill>
        <p:spPr>
          <a:xfrm>
            <a:off x="8885254" y="2911642"/>
            <a:ext cx="2248982" cy="24414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Рисунок 15" descr="https://shkola7gnomov.ru/upload/resize_cache/iblock/04f/1500_800_1/04fed80eb833e819f50d3760153c9ead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9685" r="21276" b="28659"/>
          <a:stretch/>
        </p:blipFill>
        <p:spPr bwMode="auto">
          <a:xfrm>
            <a:off x="4588652" y="3652223"/>
            <a:ext cx="2868980" cy="26175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s://shkola7gnomov.ru/upload/resize_cache/iblock/04f/1500_800_1/04fed80eb833e819f50d3760153c9ead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75365" r="30606" b="7438"/>
          <a:stretch/>
        </p:blipFill>
        <p:spPr bwMode="auto">
          <a:xfrm>
            <a:off x="4374817" y="2332222"/>
            <a:ext cx="3296651" cy="1100789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s://storage.ufamama.ru/images/cache/rowimages/Sliza_msbook_ru_25_11_2019_19_05___turbo_parser___samiy_udobniy_parser_saytov_dlya_sp_shsg_chetvertiy_god_obucheniya__schet__forma__velichina__4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t="77516" r="31788" b="6296"/>
          <a:stretch/>
        </p:blipFill>
        <p:spPr bwMode="auto">
          <a:xfrm>
            <a:off x="488774" y="5068069"/>
            <a:ext cx="3241015" cy="104397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10"/>
          <a:srcRect l="19750" t="59764" r="63436" b="32152"/>
          <a:stretch/>
        </p:blipFill>
        <p:spPr bwMode="auto">
          <a:xfrm>
            <a:off x="8885254" y="5304924"/>
            <a:ext cx="2248982" cy="723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65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" y="138430"/>
            <a:ext cx="12191999" cy="433083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Педагогическая диагностика 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6954252" y="748104"/>
            <a:ext cx="4081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chemeClr val="accent5">
                    <a:lumMod val="75000"/>
                  </a:schemeClr>
                </a:solidFill>
              </a:rPr>
              <a:t>Связь с планируемым результатом – обязательное условие диагностики</a:t>
            </a:r>
            <a:endParaRPr lang="ru-RU" alt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0063" y="1768762"/>
            <a:ext cx="5433180" cy="11695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1.1 </a:t>
            </a:r>
            <a:r>
              <a:rPr lang="ru-RU" sz="1400" dirty="0">
                <a:solidFill>
                  <a:prstClr val="black"/>
                </a:solidFill>
              </a:rPr>
              <a:t>Умеет группировать предметы по цвету, размеру, форме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1.2 </a:t>
            </a:r>
            <a:r>
              <a:rPr lang="ru-RU" sz="1400" dirty="0">
                <a:solidFill>
                  <a:prstClr val="black"/>
                </a:solidFill>
              </a:rPr>
              <a:t>Может составлять при помощи взрослого группы из однородных предметов и выделять один предмет из группы.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1.3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. Умеет  находить в окружающей обстановке один и много одинаковых предметов</a:t>
            </a:r>
          </a:p>
        </p:txBody>
      </p:sp>
      <p:pic>
        <p:nvPicPr>
          <p:cNvPr id="1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25475" r="31229" b="17545"/>
          <a:stretch>
            <a:fillRect/>
          </a:stretch>
        </p:blipFill>
        <p:spPr bwMode="auto">
          <a:xfrm>
            <a:off x="604300" y="1684421"/>
            <a:ext cx="4577299" cy="2903622"/>
          </a:xfrm>
          <a:prstGeom prst="rect">
            <a:avLst/>
          </a:prstGeom>
          <a:noFill/>
          <a:ln w="9525">
            <a:solidFill>
              <a:srgbClr val="0070C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4299" y="739471"/>
            <a:ext cx="6629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Варианты диагностических работ, ориентированных на планируемые результаты.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3137" y="5165558"/>
            <a:ext cx="56869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altLang="ru-RU" sz="1400" dirty="0"/>
              <a:t>Автор </a:t>
            </a:r>
            <a:r>
              <a:rPr lang="ru-RU" altLang="ru-RU" sz="1400" dirty="0" smtClean="0"/>
              <a:t>заданий:   </a:t>
            </a:r>
            <a:r>
              <a:rPr lang="ru-RU" altLang="ru-RU" sz="1400" dirty="0"/>
              <a:t>Кузина Г.А, ГБОУ СОШ №17 г. Москва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520" b="2513"/>
          <a:stretch/>
        </p:blipFill>
        <p:spPr>
          <a:xfrm>
            <a:off x="7861947" y="3084713"/>
            <a:ext cx="1949411" cy="210169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Рисунок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1" b="50567"/>
          <a:stretch/>
        </p:blipFill>
        <p:spPr bwMode="auto">
          <a:xfrm>
            <a:off x="7042484" y="5577870"/>
            <a:ext cx="3317540" cy="872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781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9807" r="30314" b="21001"/>
          <a:stretch/>
        </p:blipFill>
        <p:spPr bwMode="auto">
          <a:xfrm>
            <a:off x="277028" y="662599"/>
            <a:ext cx="3768918" cy="19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5642" y="3288633"/>
            <a:ext cx="3257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1200" i="1" dirty="0"/>
              <a:t>Автор </a:t>
            </a:r>
            <a:r>
              <a:rPr lang="ru-RU" altLang="ru-RU" sz="1200" i="1" dirty="0" smtClean="0"/>
              <a:t>задания:   </a:t>
            </a:r>
            <a:r>
              <a:rPr lang="ru-RU" altLang="ru-RU" sz="1200" i="1" dirty="0"/>
              <a:t>Кузина Г.А, </a:t>
            </a:r>
            <a:endParaRPr lang="ru-RU" altLang="ru-RU" sz="1200" i="1" dirty="0" smtClean="0"/>
          </a:p>
          <a:p>
            <a:pPr lvl="0" algn="ctr">
              <a:spcBef>
                <a:spcPct val="0"/>
              </a:spcBef>
            </a:pPr>
            <a:r>
              <a:rPr lang="ru-RU" altLang="ru-RU" sz="1200" i="1" dirty="0" smtClean="0"/>
              <a:t>ГБОУ «Школа №17» </a:t>
            </a:r>
            <a:r>
              <a:rPr lang="ru-RU" altLang="ru-RU" sz="1200" i="1" dirty="0"/>
              <a:t>г. Москва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17925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Tahoma" panose="020B0604030504040204" pitchFamily="34" charset="0"/>
              </a:rPr>
              <a:t>План диагностической работы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028" y="3841149"/>
            <a:ext cx="390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cs typeface="Times New Roman" panose="02020603050405020304" pitchFamily="18" charset="0"/>
              </a:rPr>
              <a:t>Задание </a:t>
            </a:r>
            <a:r>
              <a:rPr lang="ru-RU" altLang="ru-RU" sz="1200" b="1" dirty="0" smtClean="0">
                <a:cs typeface="Times New Roman" panose="02020603050405020304" pitchFamily="18" charset="0"/>
              </a:rPr>
              <a:t>5</a:t>
            </a:r>
            <a:r>
              <a:rPr lang="ru-RU" altLang="ru-RU" sz="1200" dirty="0" smtClean="0">
                <a:cs typeface="Times New Roman" panose="02020603050405020304" pitchFamily="18" charset="0"/>
              </a:rPr>
              <a:t>. 2.2.5.По </a:t>
            </a:r>
            <a:r>
              <a:rPr lang="ru-RU" altLang="ru-RU" sz="1200" dirty="0">
                <a:cs typeface="Times New Roman" panose="02020603050405020304" pitchFamily="18" charset="0"/>
              </a:rPr>
              <a:t>указанию воспитателя дети находят маленький синий квадрат. Рядом закрашивают пустой квадратик в любой  цвет.</a:t>
            </a:r>
            <a:endParaRPr lang="ru-RU" altLang="ru-RU" sz="1200" dirty="0"/>
          </a:p>
        </p:txBody>
      </p:sp>
      <p:pic>
        <p:nvPicPr>
          <p:cNvPr id="11" name="Рисунок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9" t="56862" r="25753" b="12776"/>
          <a:stretch/>
        </p:blipFill>
        <p:spPr bwMode="auto">
          <a:xfrm>
            <a:off x="1248071" y="4594437"/>
            <a:ext cx="1967417" cy="112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flipH="1">
            <a:off x="826059" y="5729220"/>
            <a:ext cx="2811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i="1" dirty="0">
                <a:cs typeface="Tahoma" panose="020B0604030504040204" pitchFamily="34" charset="0"/>
              </a:rPr>
              <a:t>Автор теста: Сергеева  Т.Н., ГБОУ «Школа </a:t>
            </a:r>
            <a:r>
              <a:rPr lang="ru-RU" sz="1200" i="1" dirty="0" smtClean="0">
                <a:cs typeface="Tahoma" panose="020B0604030504040204" pitchFamily="34" charset="0"/>
              </a:rPr>
              <a:t>№17»</a:t>
            </a:r>
            <a:r>
              <a:rPr lang="ru-RU" altLang="ru-RU" sz="1200" i="1" dirty="0"/>
              <a:t> г. Москва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61811" y="874296"/>
            <a:ext cx="457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dirty="0" smtClean="0">
                <a:solidFill>
                  <a:prstClr val="black"/>
                </a:solidFill>
              </a:rPr>
              <a:t>Кодификатор для формирования плана диагностической работы по ФЭМП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8674" y="1492072"/>
            <a:ext cx="56468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2.2.1 Умеет группировать предметы по цвету, размеру, форме</a:t>
            </a:r>
          </a:p>
          <a:p>
            <a:pPr lvl="0"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2.2.2 Может составлять при помощи взрослого группы из однородных предметов и выделять один предмет из группы.</a:t>
            </a:r>
          </a:p>
          <a:p>
            <a:pPr lvl="0"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2.2.3. Умеет  находить в окружающей обстановке один и много одинаковых предметов</a:t>
            </a:r>
          </a:p>
          <a:p>
            <a:pPr>
              <a:defRPr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2.2.4.Правильно определяет количественное соотношение двух групп предметов; понимает конкретный смысл слов : «больше», «меньше», «столько же».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2.2.5.Различает круг,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квадрат, треугольник, предметы, имеющие углы и круглую форму.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400" dirty="0" smtClean="0">
                <a:solidFill>
                  <a:prstClr val="black"/>
                </a:solidFill>
              </a:rPr>
              <a:t>2.2.6.Понимает смысл обозначений: вверху — внизу, впереди — сзади, слева — справа, на, над-под, верхняя – нижняя (полоска).</a:t>
            </a:r>
          </a:p>
          <a:p>
            <a:pPr>
              <a:defRPr/>
            </a:pPr>
            <a:r>
              <a:rPr lang="ru-RU" sz="1400" dirty="0"/>
              <a:t>2.2.7.Понимает смысл слов</a:t>
            </a:r>
            <a:r>
              <a:rPr lang="ru-RU" sz="1400" b="1" dirty="0"/>
              <a:t>:</a:t>
            </a:r>
            <a:r>
              <a:rPr lang="ru-RU" sz="1400" dirty="0"/>
              <a:t> «утро», «вечер», «день», «ночь». </a:t>
            </a:r>
          </a:p>
          <a:p>
            <a:pPr lvl="0">
              <a:defRPr/>
            </a:pP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3" name="Рисунок 12" descr="http://lillu.ru/wa-data/public/shop/products/91/50/35091/images/92712/92712.97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195" r="16627" b="74207"/>
          <a:stretch/>
        </p:blipFill>
        <p:spPr bwMode="auto">
          <a:xfrm>
            <a:off x="5753100" y="4926302"/>
            <a:ext cx="4080712" cy="12645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2506" y="2534654"/>
            <a:ext cx="4203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2.2.3. Найди много грибов. Раскрась кружочек зеленым цветом. Найди один гриб. Раскрась кружочек желтым цветом. А где нет ни одного гриба? Раскрась кружочек красным цветом.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28674" y="4391026"/>
            <a:ext cx="5572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600" b="1" dirty="0" smtClean="0">
                <a:solidFill>
                  <a:srgbClr val="4472C4">
                    <a:lumMod val="50000"/>
                  </a:srgbClr>
                </a:solidFill>
                <a:cs typeface="Tahoma" panose="020B0604030504040204" pitchFamily="34" charset="0"/>
              </a:rPr>
              <a:t>Тетради издательства «Мозаика-синтез»</a:t>
            </a:r>
            <a:endParaRPr lang="ru-RU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141832"/>
            <a:ext cx="12192000" cy="2921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По мере выполнения заданий диагностики результаты в течение года </a:t>
            </a:r>
          </a:p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вносятся в аналитическую программу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2" t="424"/>
          <a:stretch/>
        </p:blipFill>
        <p:spPr>
          <a:xfrm>
            <a:off x="1157514" y="957943"/>
            <a:ext cx="9876971" cy="57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0" y="125639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Анализ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эффективности занятия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44" y="1456464"/>
            <a:ext cx="3740410" cy="249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7480144" y="4148461"/>
            <a:ext cx="3783434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cs typeface="Tahoma" panose="020B0604030504040204" pitchFamily="34" charset="0"/>
              </a:rPr>
              <a:t>Варианты заполнения результатов посещения занятия: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1600" dirty="0" smtClean="0">
                <a:cs typeface="Tahoma" panose="020B0604030504040204" pitchFamily="34" charset="0"/>
              </a:rPr>
              <a:t>Заполнение протокола анализа занятия.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ru-RU" altLang="ru-RU" sz="1600" dirty="0" smtClean="0">
                <a:cs typeface="Tahoma" panose="020B0604030504040204" pitchFamily="34" charset="0"/>
              </a:rPr>
              <a:t>Внесение данных в автоматизированную программу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708" t="4106"/>
          <a:stretch/>
        </p:blipFill>
        <p:spPr>
          <a:xfrm>
            <a:off x="672738" y="880442"/>
            <a:ext cx="6248725" cy="50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986" y="196864"/>
            <a:ext cx="12192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Внутренняя система оценки качества в ДО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413" y="2803418"/>
            <a:ext cx="48149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prstClr val="black"/>
              </a:buClr>
              <a:buSzPct val="90000"/>
              <a:tabLst>
                <a:tab pos="358775" algn="l"/>
              </a:tabLst>
              <a:defRPr/>
            </a:pPr>
            <a:r>
              <a:rPr lang="ru-RU" sz="1600" dirty="0">
                <a:solidFill>
                  <a:prstClr val="black"/>
                </a:solidFill>
              </a:rPr>
              <a:t>«…оценка качества  психолого-педагогических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условий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реализации основной образовательной программы, и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именно психолого-педагогические условия являются основным предметом оценки </a:t>
            </a:r>
            <a:r>
              <a:rPr lang="ru-RU" sz="1600" dirty="0">
                <a:solidFill>
                  <a:prstClr val="black"/>
                </a:solidFill>
              </a:rPr>
              <a:t>в предлагаемой системе оценки качества образования на уровне Организации».</a:t>
            </a:r>
          </a:p>
          <a:p>
            <a:pPr lvl="0" algn="just">
              <a:buClr>
                <a:prstClr val="black"/>
              </a:buClr>
              <a:buSzPct val="90000"/>
              <a:tabLst>
                <a:tab pos="358775" algn="l"/>
              </a:tabLst>
              <a:defRPr/>
            </a:pPr>
            <a:r>
              <a:rPr lang="ru-RU" sz="1600" dirty="0">
                <a:solidFill>
                  <a:prstClr val="black"/>
                </a:solidFill>
              </a:rPr>
              <a:t>Примерная основная образовательная программа дошкольного образования. Одобрена решением федерального учебно-методического объединения по общему образованию (протокол от 20 мая 2015 г. № 2/15). с. 18</a:t>
            </a:r>
            <a:endParaRPr lang="ru-RU" altLang="ru-RU" sz="16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51784729"/>
              </p:ext>
            </p:extLst>
          </p:nvPr>
        </p:nvGraphicFramePr>
        <p:xfrm>
          <a:off x="5637213" y="1555823"/>
          <a:ext cx="6315300" cy="3895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1188" y="992458"/>
            <a:ext cx="455136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/>
              <a:t>Стандарт включает в себя требования к:</a:t>
            </a:r>
          </a:p>
          <a:p>
            <a:pPr>
              <a:defRPr/>
            </a:pPr>
            <a:endParaRPr lang="ru-RU" sz="16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структуре Программы и ее объему;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условиям</a:t>
            </a:r>
            <a:r>
              <a:rPr lang="ru-RU" sz="1600" dirty="0"/>
              <a:t> реализации Программы;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результатам освоения Программы.</a:t>
            </a:r>
          </a:p>
        </p:txBody>
      </p:sp>
    </p:spTree>
    <p:extLst>
      <p:ext uri="{BB962C8B-B14F-4D97-AF65-F5344CB8AC3E}">
        <p14:creationId xmlns:p14="http://schemas.microsoft.com/office/powerpoint/2010/main" val="2587925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0" y="68573"/>
            <a:ext cx="122264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Особенности  формирования и оценки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предметных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результатов в системе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основного общего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образования (НОО, ООО,СОО)</a:t>
            </a:r>
          </a:p>
        </p:txBody>
      </p:sp>
      <p:pic>
        <p:nvPicPr>
          <p:cNvPr id="2253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9" y="3128858"/>
            <a:ext cx="935876" cy="93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9703" r="60690" b="76807"/>
          <a:stretch/>
        </p:blipFill>
        <p:spPr bwMode="auto">
          <a:xfrm>
            <a:off x="7834758" y="3046332"/>
            <a:ext cx="2731819" cy="64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8676" y="1071310"/>
            <a:ext cx="9316810" cy="135421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altLang="ru-RU" sz="1400" dirty="0">
                <a:solidFill>
                  <a:prstClr val="black"/>
                </a:solidFill>
              </a:rPr>
              <a:t>В соответствии со ст.2. 273-ФЗ 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400" dirty="0">
                <a:solidFill>
                  <a:prstClr val="black"/>
                </a:solidFill>
              </a:rPr>
              <a:t>«качество образования - комплексная характеристика образовательной деятельности и подготовки обучающегося, выражающая </a:t>
            </a:r>
            <a:r>
              <a:rPr lang="ru-RU" altLang="ru-RU" sz="1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степень их соответствия федеральным государственным образовательным стандартам</a:t>
            </a:r>
            <a:r>
              <a:rPr lang="ru-RU" altLang="ru-RU" sz="1200" dirty="0">
                <a:solidFill>
                  <a:srgbClr val="0070C0"/>
                </a:solidFill>
              </a:rPr>
              <a:t>, </a:t>
            </a:r>
            <a:r>
              <a:rPr lang="ru-RU" altLang="ru-RU" sz="1400" dirty="0">
                <a:solidFill>
                  <a:prstClr val="black"/>
                </a:solidFill>
              </a:rPr>
              <a:t>образовательным стандартам, федеральным государственным требованиям и (или) потребностям физического или юридического лица, в интересах которого осуществляется образовательная деятельность, в том числе </a:t>
            </a:r>
            <a:r>
              <a:rPr lang="ru-RU" altLang="ru-RU" sz="1200" b="1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степень достижения планируемых результатов образовательной программы».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490" y="2797323"/>
            <a:ext cx="4167813" cy="3689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9737" t="17755" r="14737" b="64745"/>
          <a:stretch/>
        </p:blipFill>
        <p:spPr>
          <a:xfrm>
            <a:off x="6781800" y="3807085"/>
            <a:ext cx="4552949" cy="719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50056"/>
          <a:stretch/>
        </p:blipFill>
        <p:spPr>
          <a:xfrm>
            <a:off x="6643674" y="4526158"/>
            <a:ext cx="4844687" cy="17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582" y="1430910"/>
            <a:ext cx="2973743" cy="2104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1"/>
          <p:cNvPicPr>
            <a:picLocks noChangeAspect="1"/>
          </p:cNvPicPr>
          <p:nvPr/>
        </p:nvPicPr>
        <p:blipFill>
          <a:blip r:embed="rId3"/>
          <a:srcRect l="25089" t="24632" r="24211" b="15720"/>
          <a:stretch>
            <a:fillRect/>
          </a:stretch>
        </p:blipFill>
        <p:spPr bwMode="auto">
          <a:xfrm>
            <a:off x="5031766" y="1975276"/>
            <a:ext cx="6187618" cy="4596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3878943"/>
            <a:ext cx="2671480" cy="218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956165" y="1336116"/>
            <a:ext cx="3670684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latin typeface="+mn-lt"/>
                <a:cs typeface="Tahoma" panose="020B0604030504040204" pitchFamily="34" charset="0"/>
              </a:rPr>
              <a:t>           Шиян И.Б., Шиян О.А.</a:t>
            </a:r>
          </a:p>
        </p:txBody>
      </p:sp>
      <p:pic>
        <p:nvPicPr>
          <p:cNvPr id="1028" name="Picture 4" descr="Шиян Ольга Александров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64" y="884600"/>
            <a:ext cx="790385" cy="7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sp.mgpu.ru/upload/iblock/171/1710fd8a8d819e6875808234f5434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65" y="922149"/>
            <a:ext cx="812778" cy="7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13002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  <a:t>Программы комплексной оценки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  <a:t>качества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cs typeface="Tahoma" panose="020B0604030504040204" pitchFamily="34" charset="0"/>
              </a:rPr>
              <a:t>образования (анализ условий)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-1" y="96838"/>
            <a:ext cx="12192000" cy="557212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Выбор параметров – минимальный уровень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/>
        </p:blipFill>
        <p:spPr>
          <a:xfrm>
            <a:off x="590550" y="1038226"/>
            <a:ext cx="8439150" cy="4743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7450" y="1076327"/>
            <a:ext cx="1139825" cy="806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16162" r="49973" b="44073"/>
          <a:stretch>
            <a:fillRect/>
          </a:stretch>
        </p:blipFill>
        <p:spPr bwMode="auto">
          <a:xfrm>
            <a:off x="9829800" y="2352676"/>
            <a:ext cx="19018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4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817"/>
          <a:stretch/>
        </p:blipFill>
        <p:spPr>
          <a:xfrm>
            <a:off x="1347788" y="954505"/>
            <a:ext cx="9631362" cy="5565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5136" y="481263"/>
            <a:ext cx="30560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Журнал экспертных оценок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16162" r="49973" b="44073"/>
          <a:stretch>
            <a:fillRect/>
          </a:stretch>
        </p:blipFill>
        <p:spPr bwMode="auto">
          <a:xfrm>
            <a:off x="912813" y="276225"/>
            <a:ext cx="18367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587875"/>
            <a:ext cx="183673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30019" r="50269" b="29707"/>
          <a:stretch>
            <a:fillRect/>
          </a:stretch>
        </p:blipFill>
        <p:spPr bwMode="auto">
          <a:xfrm>
            <a:off x="912813" y="2379663"/>
            <a:ext cx="18367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385" r="1149" b="1"/>
          <a:stretch/>
        </p:blipFill>
        <p:spPr>
          <a:xfrm>
            <a:off x="3465514" y="963385"/>
            <a:ext cx="7333116" cy="4864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5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-88900" y="119063"/>
            <a:ext cx="12280900" cy="522287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Журнал экспертных оценок (автоматизированная программа)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91" t="4632"/>
          <a:stretch/>
        </p:blipFill>
        <p:spPr>
          <a:xfrm>
            <a:off x="3488870" y="1669251"/>
            <a:ext cx="8063821" cy="4214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44394" y="883549"/>
            <a:ext cx="7108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cs typeface="Tahoma" panose="020B0604030504040204" pitchFamily="34" charset="0"/>
              </a:rPr>
              <a:t>В основе оценки – сравнение полученных результатов с эталоном</a:t>
            </a:r>
            <a:endParaRPr lang="ru-RU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3" y="2912606"/>
            <a:ext cx="2600145" cy="172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448101"/>
            <a:ext cx="12192000" cy="682389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Аналитическая программа – для внесения результатов диагностики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3883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ea typeface="+mj-ea"/>
                <a:cs typeface="Tahoma" panose="020B0604030504040204" pitchFamily="34" charset="0"/>
              </a:rPr>
              <a:t>Программное обеспечение оценки качества образования в ДО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2" t="424"/>
          <a:stretch/>
        </p:blipFill>
        <p:spPr>
          <a:xfrm>
            <a:off x="1279797" y="1047800"/>
            <a:ext cx="9632406" cy="56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1" y="100466"/>
            <a:ext cx="12191999" cy="549275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Программа анализа освоения ОП в группе (результаты диагностических работ)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741" t="7463" r="33334" b="13373"/>
          <a:stretch/>
        </p:blipFill>
        <p:spPr>
          <a:xfrm>
            <a:off x="5273058" y="4042702"/>
            <a:ext cx="1642410" cy="22217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flipH="1">
            <a:off x="417094" y="3601453"/>
            <a:ext cx="11774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Свидетельство о государственной регистрации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6" t="44596" r="146" b="-1"/>
          <a:stretch/>
        </p:blipFill>
        <p:spPr>
          <a:xfrm>
            <a:off x="489284" y="1155031"/>
            <a:ext cx="10980821" cy="2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1407097"/>
            <a:ext cx="3488594" cy="49882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945" t="7925" r="31666" b="8667"/>
          <a:stretch/>
        </p:blipFill>
        <p:spPr>
          <a:xfrm>
            <a:off x="8675914" y="1360714"/>
            <a:ext cx="3331602" cy="4895707"/>
          </a:xfrm>
          <a:prstGeom prst="rect">
            <a:avLst/>
          </a:prstGeom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t="21970" r="26804" b="60197"/>
          <a:stretch>
            <a:fillRect/>
          </a:stretch>
        </p:blipFill>
        <p:spPr bwMode="auto">
          <a:xfrm>
            <a:off x="3252652" y="242976"/>
            <a:ext cx="5184866" cy="6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84" y="5082814"/>
            <a:ext cx="1866040" cy="6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23340" r="32511" b="18385"/>
          <a:stretch/>
        </p:blipFill>
        <p:spPr bwMode="auto">
          <a:xfrm>
            <a:off x="3730051" y="1441931"/>
            <a:ext cx="4587305" cy="3291177"/>
          </a:xfrm>
          <a:prstGeom prst="rect">
            <a:avLst/>
          </a:prstGeom>
          <a:noFill/>
          <a:ln w="12700">
            <a:solidFill>
              <a:srgbClr val="AEDD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05326" y="5895975"/>
            <a:ext cx="3714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«Новый диск» г</a:t>
            </a:r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  <a:endParaRPr lang="ru-RU" sz="1600" b="1" i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" t="928" r="-1" b="1"/>
          <a:stretch/>
        </p:blipFill>
        <p:spPr>
          <a:xfrm>
            <a:off x="220721" y="3284821"/>
            <a:ext cx="7390570" cy="3281430"/>
          </a:xfrm>
          <a:prstGeom prst="rect">
            <a:avLst/>
          </a:prstGeom>
        </p:spPr>
      </p:pic>
      <p:pic>
        <p:nvPicPr>
          <p:cNvPr id="3" name="Рисунок 2" descr="C:\Users\User\Desktop\ДО\Пособие по ДО\ДО\обложк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9638" r="26389"/>
          <a:stretch/>
        </p:blipFill>
        <p:spPr bwMode="auto">
          <a:xfrm>
            <a:off x="220721" y="150789"/>
            <a:ext cx="2014479" cy="28926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7640" t="11044" r="40024" b="7722"/>
          <a:stretch/>
        </p:blipFill>
        <p:spPr bwMode="auto">
          <a:xfrm>
            <a:off x="8953863" y="378188"/>
            <a:ext cx="2485292" cy="2324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4513" t="27241" r="30821" b="16557"/>
          <a:stretch/>
        </p:blipFill>
        <p:spPr bwMode="auto">
          <a:xfrm>
            <a:off x="9007183" y="3300715"/>
            <a:ext cx="2594801" cy="2235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60294" y="248653"/>
            <a:ext cx="53450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Направления </a:t>
            </a:r>
            <a:r>
              <a:rPr lang="ru-RU" altLang="ru-RU" sz="1600" b="1" dirty="0" smtClean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 инновационной деятельности</a:t>
            </a:r>
            <a:r>
              <a:rPr lang="ru-RU" altLang="ru-RU" sz="1600" b="1" dirty="0">
                <a:solidFill>
                  <a:schemeClr val="accent5">
                    <a:lumMod val="75000"/>
                  </a:schemeClr>
                </a:solidFill>
                <a:cs typeface="Tahoma" panose="020B0604030504040204" pitchFamily="3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нормативно-правовой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базы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 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образовательной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ДО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КТП воспитателя с учетом планируемых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результатов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освоения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внутреннего мониторинга    </a:t>
            </a:r>
            <a:endParaRPr lang="ru-RU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 апробация диагностических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материалов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Освоение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навыков работы с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информационно-аналитическими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07182" y="5578957"/>
            <a:ext cx="2594801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sz="1400" b="1" i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Наблюдение </a:t>
            </a:r>
            <a:endParaRPr lang="ru-RU" sz="1400" b="1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8953863" y="2762168"/>
            <a:ext cx="2485292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Диагностическая работа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06898" y="6053015"/>
            <a:ext cx="2595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200" dirty="0"/>
              <a:t>Воспитатель </a:t>
            </a:r>
          </a:p>
          <a:p>
            <a:pPr lvl="0" algn="ctr"/>
            <a:r>
              <a:rPr lang="ru-RU" sz="1200" dirty="0"/>
              <a:t>Евдокимова  Е.В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 smtClean="0"/>
              <a:t> ГБОУ СОШ «Школа №17» г. Москва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757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Номер слайда 5"/>
          <p:cNvSpPr txBox="1">
            <a:spLocks noGrp="1"/>
          </p:cNvSpPr>
          <p:nvPr/>
        </p:nvSpPr>
        <p:spPr bwMode="auto">
          <a:xfrm>
            <a:off x="8320088" y="6381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rgbClr val="1663A5"/>
              </a:solidFill>
              <a:latin typeface="Verdana" panose="020B0604030504040204" pitchFamily="34" charset="0"/>
            </a:endParaRPr>
          </a:p>
        </p:txBody>
      </p:sp>
      <p:sp>
        <p:nvSpPr>
          <p:cNvPr id="110595" name="Rectangle 2"/>
          <p:cNvSpPr txBox="1">
            <a:spLocks noChangeArrowheads="1"/>
          </p:cNvSpPr>
          <p:nvPr/>
        </p:nvSpPr>
        <p:spPr bwMode="auto">
          <a:xfrm>
            <a:off x="43543" y="122018"/>
            <a:ext cx="1214845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Материалы 1-го занятия</a:t>
            </a:r>
            <a:endParaRPr lang="ru-RU" altLang="ru-RU" sz="2400" b="1" dirty="0">
              <a:solidFill>
                <a:schemeClr val="accent1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 descr="C:\Users\User\Desktop\ДО\Пособие по ДО\ДО\обложк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9638" r="26389"/>
          <a:stretch/>
        </p:blipFill>
        <p:spPr bwMode="auto">
          <a:xfrm>
            <a:off x="9658349" y="4001274"/>
            <a:ext cx="1887367" cy="2326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884" y="4393202"/>
            <a:ext cx="3826466" cy="210720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3387" t="16492" r="73080" b="72343"/>
          <a:stretch/>
        </p:blipFill>
        <p:spPr bwMode="auto">
          <a:xfrm>
            <a:off x="798808" y="1472072"/>
            <a:ext cx="3667126" cy="1943100"/>
          </a:xfrm>
          <a:prstGeom prst="rect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855" y="1127624"/>
            <a:ext cx="4514524" cy="28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1034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533" t="12561" r="29649" b="56842"/>
          <a:stretch/>
        </p:blipFill>
        <p:spPr>
          <a:xfrm>
            <a:off x="1923556" y="1693970"/>
            <a:ext cx="3175222" cy="2114414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120879" y="3931773"/>
            <a:ext cx="5069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Внешняя оценка не осуществляется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42753"/>
          <a:stretch/>
        </p:blipFill>
        <p:spPr>
          <a:xfrm>
            <a:off x="0" y="17237"/>
            <a:ext cx="12191999" cy="1505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5835" y="4516827"/>
            <a:ext cx="5774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4.3. Целевые ориентиры не подлежат непосредственной оценке, в том числе в виде педагогической диагностики (мониторинга), и не являются основанием для их формального сравнения с реальными достижениями детей. Они не являются основой объективной оценки соответствия установленным требованиям образовательной деятельности и подготовки </a:t>
            </a:r>
            <a:r>
              <a:rPr lang="ru-RU" sz="1400" dirty="0" smtClean="0"/>
              <a:t>детей. </a:t>
            </a:r>
            <a:r>
              <a:rPr lang="ru-RU" sz="1400" dirty="0"/>
              <a:t>Освоение Программы не сопровождается проведением промежуточных аттестаций и итоговой аттестации </a:t>
            </a:r>
            <a:r>
              <a:rPr lang="ru-RU" sz="1400" dirty="0" smtClean="0"/>
              <a:t>воспитанников.</a:t>
            </a:r>
            <a:endParaRPr lang="ru-RU" sz="1100" b="0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910" y="2697343"/>
            <a:ext cx="4952999" cy="2930524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330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199" y="2682509"/>
            <a:ext cx="6809569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Организация и проведение педагогического мониторинга </a:t>
            </a:r>
            <a:r>
              <a:rPr lang="ru-RU" altLang="ru-RU" dirty="0"/>
              <a:t>освоения детьми образовательной программы и анализ образовательной работы в группе детей раннего и/или дошкольного </a:t>
            </a:r>
            <a:r>
              <a:rPr lang="ru-RU" altLang="ru-RU" dirty="0" smtClean="0"/>
              <a:t>возраста.</a:t>
            </a:r>
            <a:endParaRPr lang="ru-RU" altLang="ru-RU" dirty="0"/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dirty="0"/>
          </a:p>
          <a:p>
            <a:pPr marL="285750" indent="-285750"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Должен </a:t>
            </a:r>
            <a:r>
              <a:rPr lang="ru-RU" altLang="ru-RU" dirty="0"/>
              <a:t>уметь использовать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методы и средства анализа психолого-педагогического мониторинга, позволяющие оценить </a:t>
            </a:r>
            <a:r>
              <a:rPr lang="ru-RU" altLang="ru-RU" dirty="0" smtClean="0">
                <a:solidFill>
                  <a:schemeClr val="accent5">
                    <a:lumMod val="75000"/>
                  </a:schemeClr>
                </a:solidFill>
              </a:rPr>
              <a:t>результаты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</a:rPr>
              <a:t>освоения детьми образовательных программ, </a:t>
            </a:r>
            <a:r>
              <a:rPr lang="ru-RU" altLang="ru-RU" dirty="0"/>
              <a:t>степень сформированности у них качеств, необходимых для дальнейшего обучения и развития на следующих уровнях </a:t>
            </a:r>
            <a:r>
              <a:rPr lang="ru-RU" altLang="ru-RU" dirty="0" smtClean="0"/>
              <a:t>обучения.</a:t>
            </a:r>
            <a:endParaRPr lang="ru-RU" altLang="ru-RU" dirty="0"/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04" y="3165229"/>
            <a:ext cx="3147077" cy="195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0" y="13017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Внутренняя оценка – педагогический мониторинг!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085" t="20013" r="11210" b="9267"/>
          <a:stretch/>
        </p:blipFill>
        <p:spPr>
          <a:xfrm>
            <a:off x="1469028" y="1058297"/>
            <a:ext cx="5275190" cy="13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39750" y="1358900"/>
            <a:ext cx="1111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endParaRPr lang="ru-RU" altLang="ru-RU" sz="2400" dirty="0" smtClean="0">
              <a:latin typeface="+mn-lt"/>
            </a:endParaRPr>
          </a:p>
        </p:txBody>
      </p:sp>
      <p:sp>
        <p:nvSpPr>
          <p:cNvPr id="17411" name="Прямоугольник 6"/>
          <p:cNvSpPr>
            <a:spLocks noChangeArrowheads="1"/>
          </p:cNvSpPr>
          <p:nvPr/>
        </p:nvSpPr>
        <p:spPr bwMode="auto">
          <a:xfrm>
            <a:off x="0" y="81696"/>
            <a:ext cx="1219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Примерная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основная образовательная программа </a:t>
            </a:r>
            <a:endParaRPr lang="ru-RU" altLang="ru-RU" sz="24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дошкольного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образования  (ПООП  ДО)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074614328"/>
              </p:ext>
            </p:extLst>
          </p:nvPr>
        </p:nvGraphicFramePr>
        <p:xfrm>
          <a:off x="6096000" y="1824013"/>
          <a:ext cx="5837847" cy="3498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t="5914" b="12574"/>
          <a:stretch/>
        </p:blipFill>
        <p:spPr>
          <a:xfrm>
            <a:off x="1377950" y="911958"/>
            <a:ext cx="3489325" cy="2395406"/>
          </a:xfrm>
          <a:prstGeom prst="rect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339724" y="3573331"/>
            <a:ext cx="5565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  <a:tab pos="228600" algn="l"/>
              </a:tabLst>
            </a:pP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Программой предусмотрена система мониторинга динамики развития детей, динамики их образовательных достижений, основанная на методе наблюдения и включающая</a:t>
            </a: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  <a:tabLst>
                <a:tab pos="180340" algn="l"/>
                <a:tab pos="228600" algn="l"/>
              </a:tabLs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  <a:tab pos="228600" algn="l"/>
              </a:tabLst>
            </a:pP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педагогические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наблюдения,</a:t>
            </a: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 педагогическую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диагностику,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связанную с оценкой эффективности педагогических действий с целью их дальнейшей </a:t>
            </a: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оптимизации;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  <a:tab pos="228600" algn="l"/>
              </a:tabLst>
            </a:pP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детские </a:t>
            </a: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портфолио, фиксирующие достижения ребенка в ходе образовательной деятельности; </a:t>
            </a:r>
            <a:endParaRPr lang="ru-RU" sz="16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  <a:tab pos="228600" algn="l"/>
              </a:tabLst>
            </a:pP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карты </a:t>
            </a: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развития ребенка; </a:t>
            </a:r>
            <a:endParaRPr lang="ru-RU" sz="16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340" algn="l"/>
                <a:tab pos="228600" algn="l"/>
              </a:tabLst>
            </a:pPr>
            <a:r>
              <a:rPr lang="ru-RU" sz="16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различные </a:t>
            </a:r>
            <a:r>
              <a:rPr lang="ru-RU" sz="1600" dirty="0">
                <a:ea typeface="SimSun" panose="02010600030101010101" pitchFamily="2" charset="-122"/>
                <a:cs typeface="Times New Roman" panose="02020603050405020304" pitchFamily="18" charset="0"/>
              </a:rPr>
              <a:t>шкалы индивидуального развития.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3"/>
          <p:cNvSpPr>
            <a:spLocks noChangeArrowheads="1"/>
          </p:cNvSpPr>
          <p:nvPr/>
        </p:nvSpPr>
        <p:spPr bwMode="auto">
          <a:xfrm>
            <a:off x="0" y="10436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Формирование программы внутренней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оценки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качества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образования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 ДО </a:t>
            </a: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(ВСОКО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ДО)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627286" y="1797278"/>
            <a:ext cx="6851200" cy="299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Изучение 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нормативных </a:t>
            </a: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оценки качества в </a:t>
            </a: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положений, приказов, других регулирующих </a:t>
            </a: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календарно-тематического планирования с учетом УМК и планируемых результатов освоения ОП.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Освоение навыков работы с программным обеспечением.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апробированной </a:t>
            </a:r>
            <a:r>
              <a:rPr lang="ru-RU" alt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модели в штатный </a:t>
            </a:r>
            <a:r>
              <a:rPr lang="ru-RU" alt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режим.</a:t>
            </a:r>
            <a:endParaRPr lang="ru-RU" alt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334" y="1110343"/>
            <a:ext cx="4331209" cy="5107441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582075" y="5336246"/>
            <a:ext cx="4941622" cy="461665"/>
          </a:xfrm>
          <a:prstGeom prst="rect">
            <a:avLst/>
          </a:prstGeom>
          <a:ln w="3175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системе внутренней оценки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0343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4765" y="551941"/>
            <a:ext cx="6070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1600" b="1" dirty="0" smtClean="0">
                <a:ea typeface="Tahoma" panose="020B0604030504040204" pitchFamily="34" charset="0"/>
                <a:cs typeface="Tahoma" panose="020B0604030504040204" pitchFamily="34" charset="0"/>
              </a:rPr>
              <a:t>Материалы для планирования:</a:t>
            </a:r>
          </a:p>
          <a:p>
            <a:pPr algn="just">
              <a:spcBef>
                <a:spcPct val="0"/>
              </a:spcBef>
            </a:pPr>
            <a:endParaRPr lang="ru-RU" altLang="ru-RU" sz="1600" dirty="0"/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/>
              <a:t>Образовательная программа ДО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/>
              <a:t>Программа и краткие методические  рекомендации</a:t>
            </a:r>
          </a:p>
          <a:p>
            <a:pPr marL="342900" indent="-342900" algn="just">
              <a:spcBef>
                <a:spcPct val="0"/>
              </a:spcBef>
              <a:buFont typeface="+mj-lt"/>
              <a:buAutoNum type="arabicPeriod"/>
            </a:pPr>
            <a:r>
              <a:rPr lang="ru-RU" altLang="ru-RU" sz="1600" dirty="0" smtClean="0"/>
              <a:t>Методическое пособие</a:t>
            </a:r>
            <a:endParaRPr lang="ru-RU" altLang="ru-RU" sz="1600" dirty="0"/>
          </a:p>
        </p:txBody>
      </p:sp>
      <p:pic>
        <p:nvPicPr>
          <p:cNvPr id="5" name="Picture 14" descr="https://mmedia.ozone.ru/multimedia/10195846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262" y="3739500"/>
            <a:ext cx="1528700" cy="21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s://mmedia.ozone.ru/multimedia/1022695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44" y="3739500"/>
            <a:ext cx="1479335" cy="21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b="1268"/>
          <a:stretch/>
        </p:blipFill>
        <p:spPr bwMode="auto">
          <a:xfrm>
            <a:off x="8101431" y="1296743"/>
            <a:ext cx="1454088" cy="198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5097" y="4170146"/>
            <a:ext cx="70887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altLang="ru-RU" sz="1600" i="1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Дата</a:t>
            </a: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– распределение с учетом количества занятий  в год -34 часа.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№ занятия – по порядку.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Программное содержание </a:t>
            </a: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из пособия по направлению деятельности, 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раздел « Примерное распределение программного материала на год».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Планируемый результат </a:t>
            </a:r>
            <a:r>
              <a:rPr lang="ru-RU" altLang="ru-RU" sz="16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из кодификатора.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 smtClean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Форма </a:t>
            </a:r>
            <a:r>
              <a:rPr lang="ru-RU" altLang="ru-RU" sz="1600" dirty="0">
                <a:solidFill>
                  <a:schemeClr val="accent5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 план диагностики – </a:t>
            </a: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 соответствии с содержанием и целями</a:t>
            </a:r>
          </a:p>
          <a:p>
            <a:pPr lvl="0" algn="just">
              <a:spcBef>
                <a:spcPct val="0"/>
              </a:spcBef>
            </a:pPr>
            <a:r>
              <a:rPr lang="ru-RU" altLang="ru-RU" sz="16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занятий : изучать, повторять, закреплять, </a:t>
            </a:r>
            <a:r>
              <a:rPr lang="ru-RU" altLang="ru-RU" sz="1600" dirty="0">
                <a:ea typeface="Tahoma" panose="020B0604030504040204" pitchFamily="34" charset="0"/>
                <a:cs typeface="Tahoma" panose="020B0604030504040204" pitchFamily="34" charset="0"/>
              </a:rPr>
              <a:t>совершенствовать.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46709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Формирование календарно-тематического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планирования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94" t="912" r="1765" b="5977"/>
          <a:stretch/>
        </p:blipFill>
        <p:spPr>
          <a:xfrm>
            <a:off x="9977438" y="1304925"/>
            <a:ext cx="1462087" cy="2002216"/>
          </a:xfrm>
          <a:prstGeom prst="rect">
            <a:avLst/>
          </a:prstGeom>
          <a:ln w="3175">
            <a:solidFill>
              <a:srgbClr val="969696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36022" y="1911280"/>
            <a:ext cx="573622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80"/>
              </a:lnSpc>
              <a:spcAft>
                <a:spcPts val="800"/>
              </a:spcAft>
            </a:pP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Календарно-тематическое планирование по направлению деятельности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080"/>
              </a:lnSpc>
              <a:spcAft>
                <a:spcPts val="800"/>
              </a:spcAft>
            </a:pP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элементарных математических представлений»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080"/>
              </a:lnSpc>
              <a:spcAft>
                <a:spcPts val="800"/>
              </a:spcAft>
            </a:pPr>
            <a:r>
              <a:rPr lang="ru-RU" sz="9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Младшая группа. 3-4 года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680" algn="ctr">
              <a:lnSpc>
                <a:spcPts val="1080"/>
              </a:lnSpc>
              <a:spcAft>
                <a:spcPts val="800"/>
              </a:spcAft>
            </a:pPr>
            <a:r>
              <a:rPr lang="ru-RU" sz="9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часов в неделю – 1. Общее количество - 34 часа.</a:t>
            </a:r>
            <a:endParaRPr lang="ru-RU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680" algn="ctr">
              <a:lnSpc>
                <a:spcPts val="1080"/>
              </a:lnSpc>
              <a:spcAft>
                <a:spcPts val="800"/>
              </a:spcAft>
            </a:pPr>
            <a:r>
              <a:rPr lang="ru-RU" sz="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(начало занятий по ФЭМП с 3 недели сентября)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1670"/>
              </p:ext>
            </p:extLst>
          </p:nvPr>
        </p:nvGraphicFramePr>
        <p:xfrm>
          <a:off x="391886" y="3244380"/>
          <a:ext cx="7201987" cy="800689"/>
        </p:xfrm>
        <a:graphic>
          <a:graphicData uri="http://schemas.openxmlformats.org/drawingml/2006/table">
            <a:tbl>
              <a:tblPr/>
              <a:tblGrid>
                <a:gridCol w="650219">
                  <a:extLst>
                    <a:ext uri="{9D8B030D-6E8A-4147-A177-3AD203B41FA5}">
                      <a16:colId xmlns:a16="http://schemas.microsoft.com/office/drawing/2014/main" val="2345861336"/>
                    </a:ext>
                  </a:extLst>
                </a:gridCol>
                <a:gridCol w="675485">
                  <a:extLst>
                    <a:ext uri="{9D8B030D-6E8A-4147-A177-3AD203B41FA5}">
                      <a16:colId xmlns:a16="http://schemas.microsoft.com/office/drawing/2014/main" val="991076852"/>
                    </a:ext>
                  </a:extLst>
                </a:gridCol>
                <a:gridCol w="2567984">
                  <a:extLst>
                    <a:ext uri="{9D8B030D-6E8A-4147-A177-3AD203B41FA5}">
                      <a16:colId xmlns:a16="http://schemas.microsoft.com/office/drawing/2014/main" val="1189864439"/>
                    </a:ext>
                  </a:extLst>
                </a:gridCol>
                <a:gridCol w="2159452">
                  <a:extLst>
                    <a:ext uri="{9D8B030D-6E8A-4147-A177-3AD203B41FA5}">
                      <a16:colId xmlns:a16="http://schemas.microsoft.com/office/drawing/2014/main" val="1529504991"/>
                    </a:ext>
                  </a:extLst>
                </a:gridCol>
                <a:gridCol w="1148847">
                  <a:extLst>
                    <a:ext uri="{9D8B030D-6E8A-4147-A177-3AD203B41FA5}">
                      <a16:colId xmlns:a16="http://schemas.microsoft.com/office/drawing/2014/main" val="222056156"/>
                    </a:ext>
                  </a:extLst>
                </a:gridCol>
              </a:tblGrid>
              <a:tr h="2238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занятия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Программное содержание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Планируемый результат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 и план диагностики 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935193"/>
                  </a:ext>
                </a:extLst>
              </a:tr>
              <a:tr h="5398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8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неделя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Занятие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Закреплять умение различать и называть шар и куб, независимо от цвета и величины фигур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2.2.5. Различает круг, квадрат, треугольник, предметы, имеющие углы и круглую форму.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234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7326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cs typeface="Tahoma" panose="020B0604030504040204" pitchFamily="34" charset="0"/>
              </a:rPr>
              <a:t>Модель календарно- тематического планирования (КТП) воспитателя </a:t>
            </a:r>
            <a:b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cs typeface="Tahoma" panose="020B0604030504040204" pitchFamily="34" charset="0"/>
              </a:rPr>
            </a:b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cs typeface="Tahoma" panose="020B0604030504040204" pitchFamily="34" charset="0"/>
              </a:rPr>
              <a:t>с учетом планируемых результатов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90" t="26653" r="487"/>
          <a:stretch/>
        </p:blipFill>
        <p:spPr>
          <a:xfrm>
            <a:off x="1433945" y="2143125"/>
            <a:ext cx="9324110" cy="4470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990601"/>
            <a:ext cx="9553575" cy="10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s://mmedia.ozone.ru/multimedia/1022695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39" y="860586"/>
            <a:ext cx="2434616" cy="34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mag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09" y="1823401"/>
            <a:ext cx="2256504" cy="338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58889" y="6096000"/>
            <a:ext cx="13693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Программа и краткие методические </a:t>
            </a:r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рекомендации для каждого возрастного </a:t>
            </a:r>
          </a:p>
          <a:p>
            <a:pPr algn="ctr"/>
            <a:r>
              <a:rPr lang="ru-RU" altLang="ru-RU" b="1" dirty="0" smtClean="0">
                <a:solidFill>
                  <a:schemeClr val="accent5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периода развития ребенка</a:t>
            </a:r>
            <a:endParaRPr lang="ru-RU" dirty="0">
              <a:solidFill>
                <a:schemeClr val="accent5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5630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</a:rPr>
              <a:t>Вопрос – где найти планируемые результаты освоения </a:t>
            </a:r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ОП?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От рождения до школы. Программа и краткие методические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569" y="1298893"/>
            <a:ext cx="2434616" cy="34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нига &quot;От рождения до школы. Программа и краткие методические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37" y="2386288"/>
            <a:ext cx="2439632" cy="35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1707</Words>
  <Application>Microsoft Office PowerPoint</Application>
  <PresentationFormat>Широкоэкранный</PresentationFormat>
  <Paragraphs>182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SimSun</vt:lpstr>
      <vt:lpstr>Arial</vt:lpstr>
      <vt:lpstr>Calibri</vt:lpstr>
      <vt:lpstr>Calibri Light</vt:lpstr>
      <vt:lpstr>Tahoma</vt:lpstr>
      <vt:lpstr>Times New Roman</vt:lpstr>
      <vt:lpstr>Verdana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Преемственность. Связь с планируемыми результатами в начальной школе</vt:lpstr>
      <vt:lpstr>Презентация PowerPoint</vt:lpstr>
      <vt:lpstr>Журнал наблюдений – форма фиксации полученных результатов</vt:lpstr>
      <vt:lpstr>Презентация PowerPoint</vt:lpstr>
      <vt:lpstr>Презентация PowerPoint</vt:lpstr>
      <vt:lpstr>Педагогическая диагностика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параметров – минимальный уровень</vt:lpstr>
      <vt:lpstr>Презентация PowerPoint</vt:lpstr>
      <vt:lpstr>Презентация PowerPoint</vt:lpstr>
      <vt:lpstr>Журнал экспертных оценок (автоматизированная программа)</vt:lpstr>
      <vt:lpstr>Аналитическая программа – для внесения результатов диагностики</vt:lpstr>
      <vt:lpstr>Программа анализа освоения ОП в группе (результаты диагностических работ) 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154</cp:revision>
  <dcterms:created xsi:type="dcterms:W3CDTF">2019-11-30T10:46:38Z</dcterms:created>
  <dcterms:modified xsi:type="dcterms:W3CDTF">2020-05-03T09:15:43Z</dcterms:modified>
</cp:coreProperties>
</file>