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DE366-63AC-4189-AAEE-68F042333F2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3203E-FC3C-4B97-AE6D-239FDDF8F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40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3203E-FC3C-4B97-AE6D-239FDDF8FE6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7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751B4-FC08-4855-4FF3-EFD58A219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AD5A4E-0847-77DF-73AC-882BEC693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37AB13-9A61-410D-E45C-0F685636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4DFB01-10DF-B129-65DF-0ACBF24E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2A757E-D390-CA9A-C764-CEC36668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8F70F-664C-4383-FFE6-09033A7C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91AA06-77A8-8FF8-6CCA-89F598965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FE7AF5-F455-DE87-3819-5468E425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BF62DF-0321-0297-84C6-BC1F4350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904B3B-0E4A-3EB6-8111-8CD74215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6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35BB5E9-C182-9A55-B228-F86B274AA0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E16532-B144-037A-8B33-7F870E642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04F75-0A26-3167-FDCC-A3EC3CBC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CC198E-F73F-083C-B9B6-83302BBE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03C8D2-EBB9-FE8D-95E9-80083D32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06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8BFB8-4A28-F42E-08A7-EEA5CEC1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9EE8EE-3E76-A774-4629-73BC020AB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18BDC-0834-B0BF-B5A4-E3CB468E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74D541-F5A3-13E9-84DE-ED91BD54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337425-60D9-8D46-E116-82E9FFF4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2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6C948-41DE-F3B2-5FEC-45E106EF7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B4366D-D566-8E8A-4713-076E39285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64AED8-D555-BE7E-44F2-7C64026B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F920A9-A442-F3C7-F40C-331FBA0D7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6DB0C3-9D86-6E36-C844-A1125F64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6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06875-3795-C280-6F79-9ABE41DB1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EA3EB4-0CCD-9075-8E01-A0DCE6242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F98549-61FF-A05C-B0FA-B460C66D3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EACA54-EB04-FFE3-4DAF-2F8C6AE8E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F99E7D-6511-1650-53FA-975D9CEC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12D1B8-29DB-E8ED-C416-0F8B02C7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3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FFD33-6681-6295-83E0-693167C0C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0A3B3A-6E4D-98C7-F240-0F4C145EF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7116B0-E863-0FE1-2341-152655D76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4959E6-60C9-70E0-6994-CF8F63118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BCBA1E-B51F-0680-058C-C88A0EF76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12504C-2D65-9033-538E-C5A8C50A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FE06CEF-150F-9F0C-E8FB-2180D30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1EB16F-70E3-6AAC-CD46-55864BB1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28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CC29F-04C7-3BC1-CEF6-B7A6D331E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7553728-11FE-365D-BF21-FEA6661D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52D7BD-237F-6B35-1CDC-029F40B0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FD4CF95-DA01-298A-51DE-738E06FF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5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7B9D184-6784-89F1-2881-F1CDE8AA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892151-9D6D-7A36-F282-BB7692E9E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8777E3-D2EB-964D-7B63-92F309F9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6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151FC-6DF2-7364-8A43-D2D968AC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21C272-06D6-B3B2-2F7D-4B94FC8C3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6CE871-A372-EE91-F308-9D343CE3D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393B8-9A85-C74C-7A39-392C078FB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7B0573-285B-2543-5837-712DD753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567DD4-FA52-B85D-B49F-F36CE48A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2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464B5-090D-CBE8-2209-4F6C16134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AA64AE-B755-D938-37AB-5E97B1DAA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36543F-6172-B8C6-8362-F3FF958EB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1F1067-A097-DB9A-0CB9-E5D7987D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8D1D35-9BB8-6966-1237-071A2AF8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E0935B-969C-D807-50D9-B7C4C1D1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78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218F0-B6F3-9BE4-34D3-A9FC0398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D62242-7181-EA46-0F05-B151F7441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8FF4CB-B800-7FD4-8E59-2D497E3E9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CCCCE-37CA-4DEC-B932-7A6529AC632F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15BF84-ACA5-AB43-7E6F-2408242E3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9D9429-4048-9B84-90E4-26829BBBC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1B21-7556-4DFD-A699-90B42FB28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3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t.rcoko65.ru/node/363" TargetMode="External"/><Relationship Id="rId2" Type="http://schemas.openxmlformats.org/officeDocument/2006/relationships/hyperlink" Target="https://forms.yandex.ru/u/63080e202c8bcb9ae9ead9a2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n.y.zakharova@sakhalin.gov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yandex.ru/u/63080e202c8bcb9ae9ead9a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.maksimets@sakhalin.gov.ru" TargetMode="External"/><Relationship Id="rId2" Type="http://schemas.openxmlformats.org/officeDocument/2006/relationships/hyperlink" Target="mailto:n.y.zakharova@sakhalin.gov.ru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m.bondar@sakhalin.gov.ru" TargetMode="External"/><Relationship Id="rId4" Type="http://schemas.openxmlformats.org/officeDocument/2006/relationships/hyperlink" Target="http://ct.rcoko65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0DD04C9-0016-1DA1-A63E-445C7E32B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305" y="735981"/>
            <a:ext cx="10359390" cy="51295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Мониторинг </a:t>
            </a:r>
            <a:br>
              <a:rPr lang="ru-RU" sz="5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материально-технической оснащенности общеобразовательных организаций </a:t>
            </a:r>
            <a:br>
              <a:rPr lang="ru-RU" sz="54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5400" b="1" dirty="0" smtClean="0">
                <a:solidFill>
                  <a:srgbClr val="002060"/>
                </a:solidFill>
                <a:latin typeface="+mn-lt"/>
              </a:rPr>
              <a:t>Сахалинской области</a:t>
            </a:r>
            <a:endParaRPr lang="ru-RU" sz="5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7321801" y="5865542"/>
            <a:ext cx="4643458" cy="83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i="1" dirty="0" smtClean="0">
                <a:solidFill>
                  <a:srgbClr val="002060"/>
                </a:solidFill>
                <a:latin typeface="+mn-lt"/>
              </a:rPr>
              <a:t>ГБУ РЦОКОСО 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+mn-lt"/>
              </a:rPr>
              <a:t>Центр цифровой трансформации образования</a:t>
            </a:r>
            <a:endParaRPr lang="ru-RU" sz="2000" i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41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63" y="129442"/>
            <a:ext cx="11876049" cy="1509117"/>
          </a:xfrm>
        </p:spPr>
        <p:txBody>
          <a:bodyPr>
            <a:normAutofit/>
          </a:bodyPr>
          <a:lstStyle/>
          <a:p>
            <a:pPr algn="just"/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>Цель </a:t>
            </a:r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>мониторинга </a:t>
            </a: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 оценка </a:t>
            </a:r>
            <a:r>
              <a:rPr lang="ru-RU" sz="1800" dirty="0">
                <a:solidFill>
                  <a:srgbClr val="002060"/>
                </a:solidFill>
                <a:latin typeface="+mn-lt"/>
              </a:rPr>
              <a:t>материально-технических условий образовательных организаций для эффективного финансового планирования мероприятий по замене, обновлению компьютерного, презентационного, офисного, специализированного и серверного оборудования, формированию резервного фонда оборудования</a:t>
            </a:r>
            <a:endParaRPr lang="ru-RU" sz="1800" b="1" i="1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-412598" y="1399997"/>
            <a:ext cx="8653350" cy="810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+mn-lt"/>
              </a:rPr>
              <a:t>Сроки проведения мониторинга </a:t>
            </a:r>
            <a:r>
              <a:rPr lang="ru-RU" sz="2400" b="1" i="1" dirty="0" smtClean="0">
                <a:latin typeface="+mn-lt"/>
              </a:rPr>
              <a:t>06.09.2022-30.09.2022</a:t>
            </a:r>
            <a:endParaRPr lang="ru-RU" sz="2400" b="1" i="1" dirty="0"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75" y="2118371"/>
            <a:ext cx="3133493" cy="4536397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4337824" y="2045909"/>
            <a:ext cx="1408357" cy="618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+mn-lt"/>
              </a:rPr>
              <a:t>Итог</a:t>
            </a:r>
            <a:endParaRPr lang="ru-RU" sz="24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215" y="2043111"/>
            <a:ext cx="5895691" cy="465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79" y="269174"/>
            <a:ext cx="3485543" cy="629019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>Ход мониторинга</a:t>
            </a:r>
            <a:endParaRPr lang="ru-RU" sz="3200" b="1" i="1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189571" y="898193"/>
            <a:ext cx="10803138" cy="5754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AutoNum type="arabicPeriod"/>
            </a:pPr>
            <a:r>
              <a:rPr lang="ru-RU" sz="2400" i="1" dirty="0" smtClean="0"/>
              <a:t>Заполнить </a:t>
            </a:r>
            <a:r>
              <a:rPr lang="ru-RU" sz="2400" i="1" dirty="0" err="1" smtClean="0"/>
              <a:t>Яндекс.Форму</a:t>
            </a:r>
            <a:r>
              <a:rPr lang="ru-RU" sz="2400" i="1" dirty="0" smtClean="0"/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+mn-lt"/>
              </a:rPr>
              <a:t>(ОО)</a:t>
            </a:r>
            <a:r>
              <a:rPr lang="ru-RU" sz="2400" b="1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000" u="sng" dirty="0" smtClean="0">
                <a:latin typeface="+mn-lt"/>
                <a:hlinkClick r:id="rId2"/>
              </a:rPr>
              <a:t>https</a:t>
            </a:r>
            <a:r>
              <a:rPr lang="ru-RU" sz="2000" u="sng" dirty="0">
                <a:latin typeface="+mn-lt"/>
                <a:hlinkClick r:id="rId2"/>
              </a:rPr>
              <a:t>://forms.yandex.ru/u/63080e202c8bcb9ae9ead9a2</a:t>
            </a:r>
            <a:r>
              <a:rPr lang="ru-RU" sz="2000" u="sng" dirty="0" smtClean="0">
                <a:latin typeface="+mn-lt"/>
                <a:hlinkClick r:id="rId2"/>
              </a:rPr>
              <a:t>/</a:t>
            </a:r>
            <a:endParaRPr lang="ru-RU" sz="2000" u="sng" dirty="0" smtClean="0">
              <a:latin typeface="+mn-lt"/>
            </a:endParaRPr>
          </a:p>
          <a:p>
            <a:pPr algn="ctr"/>
            <a:endParaRPr lang="ru-RU" sz="2000" b="1" dirty="0" smtClean="0">
              <a:latin typeface="+mn-lt"/>
            </a:endParaRPr>
          </a:p>
          <a:p>
            <a:pPr algn="ctr"/>
            <a:r>
              <a:rPr lang="ru-RU" sz="2000" b="1" dirty="0" smtClean="0">
                <a:latin typeface="+mn-lt"/>
              </a:rPr>
              <a:t>(только ОО, которые не заполнили !)</a:t>
            </a:r>
          </a:p>
          <a:p>
            <a:endParaRPr lang="ru-RU" sz="2400" u="sng" dirty="0">
              <a:solidFill>
                <a:srgbClr val="002060"/>
              </a:solidFill>
              <a:latin typeface="+mn-lt"/>
            </a:endParaRPr>
          </a:p>
          <a:p>
            <a:endParaRPr lang="ru-RU" sz="2400" b="1" i="1" dirty="0" smtClean="0"/>
          </a:p>
          <a:p>
            <a:r>
              <a:rPr lang="ru-RU" sz="2400" b="1" i="1" dirty="0" smtClean="0"/>
              <a:t>2</a:t>
            </a:r>
            <a:r>
              <a:rPr lang="ru-RU" sz="2400" b="1" i="1" dirty="0"/>
              <a:t>.</a:t>
            </a:r>
            <a:r>
              <a:rPr lang="en-US" sz="2400" b="1" i="1" dirty="0"/>
              <a:t> </a:t>
            </a:r>
            <a:r>
              <a:rPr lang="ru-RU" sz="2400" i="1" dirty="0" smtClean="0"/>
              <a:t>Заполнить Форму мониторинга </a:t>
            </a:r>
            <a:r>
              <a:rPr lang="ru-RU" sz="2400" b="1" i="1" dirty="0" smtClean="0">
                <a:solidFill>
                  <a:srgbClr val="002060"/>
                </a:solidFill>
                <a:latin typeface="+mn-lt"/>
              </a:rPr>
              <a:t>(ОО)</a:t>
            </a:r>
            <a:r>
              <a:rPr lang="ru-RU" sz="2400" b="1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000" u="sng" dirty="0" smtClean="0">
                <a:latin typeface="+mn-lt"/>
                <a:hlinkClick r:id="rId3"/>
              </a:rPr>
              <a:t>http</a:t>
            </a:r>
            <a:r>
              <a:rPr lang="en-US" sz="2000" u="sng" dirty="0">
                <a:latin typeface="+mn-lt"/>
                <a:hlinkClick r:id="rId3"/>
              </a:rPr>
              <a:t>://</a:t>
            </a:r>
            <a:r>
              <a:rPr lang="en-US" sz="2000" u="sng" dirty="0" smtClean="0">
                <a:latin typeface="+mn-lt"/>
                <a:hlinkClick r:id="rId3"/>
              </a:rPr>
              <a:t>ct.rcoko65.ru/node/363</a:t>
            </a:r>
            <a:endParaRPr lang="ru-RU" sz="2000" u="sng" dirty="0" smtClean="0">
              <a:latin typeface="+mn-lt"/>
            </a:endParaRPr>
          </a:p>
          <a:p>
            <a:endParaRPr lang="ru-RU" sz="2400" u="sng" dirty="0">
              <a:solidFill>
                <a:srgbClr val="002060"/>
              </a:solidFill>
            </a:endParaRPr>
          </a:p>
          <a:p>
            <a:endParaRPr lang="ru-RU" sz="2400" b="1" i="1" dirty="0" smtClean="0"/>
          </a:p>
          <a:p>
            <a:r>
              <a:rPr lang="ru-RU" sz="2400" b="1" i="1" dirty="0" smtClean="0"/>
              <a:t>3. </a:t>
            </a:r>
            <a:r>
              <a:rPr lang="ru-RU" sz="2400" i="1" dirty="0" smtClean="0"/>
              <a:t>Проверить заполненную форму мониторинга </a:t>
            </a:r>
            <a:r>
              <a:rPr lang="ru-RU" sz="2400" b="1" i="1" dirty="0" smtClean="0">
                <a:solidFill>
                  <a:srgbClr val="002060"/>
                </a:solidFill>
                <a:latin typeface="+mn-lt"/>
              </a:rPr>
              <a:t>(МОУО)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b="1" i="1" dirty="0" smtClean="0"/>
          </a:p>
          <a:p>
            <a:r>
              <a:rPr lang="ru-RU" sz="2400" b="1" i="1" dirty="0" smtClean="0"/>
              <a:t>4. </a:t>
            </a:r>
            <a:r>
              <a:rPr lang="ru-RU" sz="2400" i="1" dirty="0" smtClean="0"/>
              <a:t>Направить заполненные формы мониторинга в срок до </a:t>
            </a:r>
            <a:r>
              <a:rPr lang="ru-RU" sz="2400" b="1" i="1" dirty="0" smtClean="0">
                <a:solidFill>
                  <a:srgbClr val="FF0000"/>
                </a:solidFill>
              </a:rPr>
              <a:t>19.10.2022 </a:t>
            </a:r>
            <a:r>
              <a:rPr lang="ru-RU" sz="2400" b="1" i="1" dirty="0">
                <a:solidFill>
                  <a:srgbClr val="002060"/>
                </a:solidFill>
                <a:latin typeface="+mn-lt"/>
              </a:rPr>
              <a:t>(МОУО)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i="1" dirty="0" smtClean="0"/>
              <a:t>    на электронную почту   </a:t>
            </a:r>
            <a:r>
              <a:rPr lang="en-US" sz="2000" dirty="0">
                <a:latin typeface="+mn-lt"/>
                <a:hlinkClick r:id="rId4"/>
              </a:rPr>
              <a:t>n.y.zakharova@sakhalin.gov.ru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 </a:t>
            </a:r>
            <a:endParaRPr lang="ru-RU" sz="2400" dirty="0">
              <a:latin typeface="+mn-lt"/>
            </a:endParaRPr>
          </a:p>
          <a:p>
            <a:endParaRPr lang="ru-RU" sz="2400" b="1" i="1" dirty="0" smtClean="0">
              <a:solidFill>
                <a:srgbClr val="002060"/>
              </a:solidFill>
              <a:latin typeface="+mn-lt"/>
            </a:endParaRPr>
          </a:p>
          <a:p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178" y="625271"/>
            <a:ext cx="1198236" cy="115972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403838" y="4099930"/>
            <a:ext cx="6908967" cy="2330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830" y="2545597"/>
            <a:ext cx="1173883" cy="11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231" y="211873"/>
            <a:ext cx="11614783" cy="931647"/>
          </a:xfrm>
        </p:spPr>
        <p:txBody>
          <a:bodyPr>
            <a:no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>Заполнение </a:t>
            </a:r>
            <a:r>
              <a:rPr lang="ru-RU" sz="3200" b="1" i="1" u="sng" dirty="0" err="1" smtClean="0">
                <a:solidFill>
                  <a:srgbClr val="002060"/>
                </a:solidFill>
                <a:latin typeface="+mn-lt"/>
              </a:rPr>
              <a:t>Яндекс.Формы</a:t>
            </a:r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b="1" i="1" u="sng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000" u="sng" dirty="0" smtClean="0">
                <a:hlinkClick r:id="rId3"/>
              </a:rPr>
              <a:t>https</a:t>
            </a:r>
            <a:r>
              <a:rPr lang="ru-RU" sz="2000" u="sng" dirty="0">
                <a:hlinkClick r:id="rId3"/>
              </a:rPr>
              <a:t>://forms.yandex.ru/u/63080e202c8bcb9ae9ead9a2</a:t>
            </a:r>
            <a:r>
              <a:rPr lang="ru-RU" sz="2000" u="sng" dirty="0" smtClean="0">
                <a:hlinkClick r:id="rId3"/>
              </a:rPr>
              <a:t>/</a:t>
            </a:r>
            <a:endParaRPr lang="ru-RU" sz="3200" b="1" i="1" u="sng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85" y="1268842"/>
            <a:ext cx="5988206" cy="51207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301" y="1268842"/>
            <a:ext cx="5040553" cy="5125333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2703385" y="6396249"/>
            <a:ext cx="809250" cy="461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 smtClean="0">
                <a:solidFill>
                  <a:srgbClr val="002060"/>
                </a:solidFill>
                <a:latin typeface="+mn-lt"/>
              </a:rPr>
              <a:t>Рис.1</a:t>
            </a:r>
            <a:endParaRPr lang="ru-RU" sz="20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9156224" y="6396249"/>
            <a:ext cx="809250" cy="461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 smtClean="0">
                <a:solidFill>
                  <a:srgbClr val="002060"/>
                </a:solidFill>
                <a:latin typeface="+mn-lt"/>
              </a:rPr>
              <a:t>Рис.2</a:t>
            </a:r>
            <a:endParaRPr lang="ru-RU" sz="2000" b="1" i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20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62" y="213418"/>
            <a:ext cx="5961114" cy="629019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>Заполнение формы мониторинга</a:t>
            </a:r>
            <a:endParaRPr lang="ru-RU" sz="3200" b="1" i="1" u="sng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2" y="1217864"/>
            <a:ext cx="11879766" cy="522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55" y="113057"/>
            <a:ext cx="5961114" cy="629019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>Заполнение формы мониторинга</a:t>
            </a:r>
            <a:endParaRPr lang="ru-RU" sz="3200" b="1" i="1" u="sng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76" y="1861805"/>
            <a:ext cx="11600985" cy="391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60" y="1112322"/>
            <a:ext cx="11669217" cy="529963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55" y="113057"/>
            <a:ext cx="5961114" cy="629019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>Заполнение формы мониторинга</a:t>
            </a:r>
            <a:endParaRPr lang="ru-RU" sz="3200" b="1" i="1" u="sng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26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97" y="17993"/>
            <a:ext cx="7020481" cy="629019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+mn-lt"/>
              </a:rPr>
              <a:t>Частые ошибки при заполнении форм</a:t>
            </a:r>
            <a:endParaRPr lang="ru-RU" sz="3200" b="1" i="1" u="sng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50" y="647012"/>
            <a:ext cx="8686265" cy="3021841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8860968" y="3165642"/>
            <a:ext cx="809250" cy="461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002060"/>
                </a:solidFill>
                <a:latin typeface="+mn-lt"/>
              </a:rPr>
              <a:t>Рис.1</a:t>
            </a:r>
            <a:endParaRPr lang="ru-RU" sz="1800" b="1" i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053" y="3780056"/>
            <a:ext cx="8041888" cy="2976817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 txBox="1">
            <a:spLocks/>
          </p:cNvSpPr>
          <p:nvPr/>
        </p:nvSpPr>
        <p:spPr>
          <a:xfrm>
            <a:off x="2322636" y="6150452"/>
            <a:ext cx="809250" cy="461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002060"/>
                </a:solidFill>
                <a:latin typeface="+mn-lt"/>
              </a:rPr>
              <a:t>Рис.2</a:t>
            </a:r>
            <a:endParaRPr lang="ru-RU" sz="1800" b="1" i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16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6830E3-E036-3BB7-36B9-60615F68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90" y="178351"/>
            <a:ext cx="2522220" cy="629019"/>
          </a:xfrm>
        </p:spPr>
        <p:txBody>
          <a:bodyPr>
            <a:normAutofit/>
          </a:bodyPr>
          <a:lstStyle/>
          <a:p>
            <a:r>
              <a:rPr lang="ru-RU" sz="3200" b="1" i="1" u="sng" dirty="0">
                <a:solidFill>
                  <a:srgbClr val="002060"/>
                </a:solidFill>
                <a:latin typeface="+mn-lt"/>
              </a:rPr>
              <a:t>Контакты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4B2B35-7CD7-0847-AD31-E3EDCF6D6610}"/>
              </a:ext>
            </a:extLst>
          </p:cNvPr>
          <p:cNvSpPr txBox="1"/>
          <p:nvPr/>
        </p:nvSpPr>
        <p:spPr>
          <a:xfrm>
            <a:off x="1455701" y="1006982"/>
            <a:ext cx="864425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ts val="2400"/>
              </a:lnSpc>
              <a:spcAft>
                <a:spcPts val="800"/>
              </a:spcAft>
            </a:pPr>
            <a:r>
              <a:rPr lang="ru-RU" sz="2000" b="1" dirty="0" smtClean="0">
                <a:latin typeface="trebuchet ms" panose="020B0603020202020204" pitchFamily="34" charset="0"/>
              </a:rPr>
              <a:t>Захарова </a:t>
            </a:r>
            <a:r>
              <a:rPr lang="ru-RU" sz="2000" b="1" dirty="0">
                <a:latin typeface="trebuchet ms" panose="020B0603020202020204" pitchFamily="34" charset="0"/>
              </a:rPr>
              <a:t>Наталья Юрьевна</a:t>
            </a:r>
            <a:r>
              <a:rPr lang="ru-RU" b="1" dirty="0">
                <a:latin typeface="trebuchet ms" panose="020B0603020202020204" pitchFamily="34" charset="0"/>
              </a:rPr>
              <a:t>, </a:t>
            </a:r>
            <a:r>
              <a:rPr lang="ru-RU" sz="1600" b="1" dirty="0">
                <a:latin typeface="trebuchet ms" panose="020B0603020202020204" pitchFamily="34" charset="0"/>
              </a:rPr>
              <a:t>начальник отдела сопровождения цифровых процессов в образовании</a:t>
            </a:r>
            <a:endParaRPr lang="ru-RU" sz="16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indent="450215" algn="ctr">
              <a:lnSpc>
                <a:spcPts val="216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</a:rPr>
              <a:t>8 (4242) 55-61-68 доб. 508#</a:t>
            </a:r>
          </a:p>
          <a:p>
            <a:pPr indent="450215" algn="ctr">
              <a:lnSpc>
                <a:spcPts val="2160"/>
              </a:lnSpc>
              <a:spcAft>
                <a:spcPts val="800"/>
              </a:spcAft>
            </a:pPr>
            <a:r>
              <a:rPr lang="en-US" dirty="0">
                <a:hlinkClick r:id="rId2"/>
              </a:rPr>
              <a:t>n.y.zakharova@sakhalin.gov.ru</a:t>
            </a:r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27283" y="4556133"/>
            <a:ext cx="849557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rebuchet ms" panose="020B0603020202020204" pitchFamily="34" charset="0"/>
              </a:rPr>
              <a:t>Максимец</a:t>
            </a:r>
            <a:r>
              <a:rPr lang="ru-RU" sz="2000" b="1" dirty="0">
                <a:latin typeface="trebuchet ms" panose="020B0603020202020204" pitchFamily="34" charset="0"/>
              </a:rPr>
              <a:t> Диана </a:t>
            </a:r>
            <a:r>
              <a:rPr lang="ru-RU" sz="2000" b="1" dirty="0" smtClean="0">
                <a:latin typeface="trebuchet ms" panose="020B0603020202020204" pitchFamily="34" charset="0"/>
              </a:rPr>
              <a:t>Витальевна, </a:t>
            </a:r>
            <a:r>
              <a:rPr lang="ru-RU" sz="1600" b="1" dirty="0" smtClean="0">
                <a:latin typeface="trebuchet ms" panose="020B0603020202020204" pitchFamily="34" charset="0"/>
              </a:rPr>
              <a:t>методист </a:t>
            </a:r>
            <a:r>
              <a:rPr lang="ru-RU" sz="1600" b="1" dirty="0">
                <a:latin typeface="trebuchet ms" panose="020B0603020202020204" pitchFamily="34" charset="0"/>
              </a:rPr>
              <a:t>отдела </a:t>
            </a:r>
            <a:r>
              <a:rPr lang="ru-RU" sz="1600" b="1" dirty="0" smtClean="0">
                <a:latin typeface="trebuchet ms" panose="020B0603020202020204" pitchFamily="34" charset="0"/>
              </a:rPr>
              <a:t>сопровождения </a:t>
            </a:r>
          </a:p>
          <a:p>
            <a:pPr algn="ctr"/>
            <a:r>
              <a:rPr lang="ru-RU" sz="1600" b="1" dirty="0" smtClean="0">
                <a:latin typeface="trebuchet ms" panose="020B0603020202020204" pitchFamily="34" charset="0"/>
              </a:rPr>
              <a:t>цифровых </a:t>
            </a:r>
            <a:r>
              <a:rPr lang="ru-RU" sz="1600" b="1" dirty="0">
                <a:latin typeface="trebuchet ms" panose="020B0603020202020204" pitchFamily="34" charset="0"/>
              </a:rPr>
              <a:t>процессов в образовании</a:t>
            </a:r>
            <a:r>
              <a:rPr lang="ru-RU" sz="1600" b="1" dirty="0" smtClean="0"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</a:rPr>
              <a:t>8 (4242) 55-61-68 доб. </a:t>
            </a: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511#</a:t>
            </a:r>
            <a:endParaRPr lang="ru-RU" sz="20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dirty="0">
                <a:hlinkClick r:id="rId3"/>
              </a:rPr>
              <a:t>d.maksimets@sakhalin.gov.ru</a:t>
            </a:r>
            <a:endParaRPr lang="ru-RU" sz="2000" b="1" dirty="0" smtClean="0">
              <a:latin typeface="trebuchet ms" panose="020B0603020202020204" pitchFamily="34" charset="0"/>
            </a:endParaRPr>
          </a:p>
          <a:p>
            <a:pPr algn="ctr"/>
            <a:endParaRPr 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2459" y="6095016"/>
            <a:ext cx="4381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Сайт ЦЦТО </a:t>
            </a:r>
            <a:r>
              <a:rPr lang="en-US" sz="2400" dirty="0">
                <a:solidFill>
                  <a:srgbClr val="002060"/>
                </a:solidFill>
                <a:hlinkClick r:id="rId4"/>
              </a:rPr>
              <a:t>http://</a:t>
            </a:r>
            <a:r>
              <a:rPr lang="en-US" sz="2400" dirty="0" smtClean="0">
                <a:solidFill>
                  <a:srgbClr val="002060"/>
                </a:solidFill>
                <a:hlinkClick r:id="rId4"/>
              </a:rPr>
              <a:t>ct.rcoko65.ru/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04382" y="2998431"/>
            <a:ext cx="849557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rebuchet ms" panose="020B0603020202020204" pitchFamily="34" charset="0"/>
              </a:rPr>
              <a:t>Бондарь Мария Сергеевна, </a:t>
            </a:r>
            <a:r>
              <a:rPr lang="ru-RU" sz="1600" b="1" dirty="0" smtClean="0">
                <a:latin typeface="trebuchet ms" panose="020B0603020202020204" pitchFamily="34" charset="0"/>
              </a:rPr>
              <a:t>методист </a:t>
            </a:r>
            <a:r>
              <a:rPr lang="ru-RU" sz="1600" b="1" dirty="0">
                <a:latin typeface="trebuchet ms" panose="020B0603020202020204" pitchFamily="34" charset="0"/>
              </a:rPr>
              <a:t>отдела </a:t>
            </a:r>
            <a:r>
              <a:rPr lang="ru-RU" sz="1600" b="1" dirty="0" smtClean="0">
                <a:latin typeface="trebuchet ms" panose="020B0603020202020204" pitchFamily="34" charset="0"/>
              </a:rPr>
              <a:t>сопровождения </a:t>
            </a:r>
          </a:p>
          <a:p>
            <a:pPr algn="ctr"/>
            <a:r>
              <a:rPr lang="ru-RU" sz="1600" b="1" dirty="0" smtClean="0">
                <a:latin typeface="trebuchet ms" panose="020B0603020202020204" pitchFamily="34" charset="0"/>
              </a:rPr>
              <a:t>цифровых </a:t>
            </a:r>
            <a:r>
              <a:rPr lang="ru-RU" sz="1600" b="1" dirty="0">
                <a:latin typeface="trebuchet ms" panose="020B0603020202020204" pitchFamily="34" charset="0"/>
              </a:rPr>
              <a:t>процессов в образовании</a:t>
            </a:r>
            <a:r>
              <a:rPr lang="ru-RU" sz="1600" b="1" dirty="0" smtClean="0"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</a:rPr>
              <a:t>8 (4242) </a:t>
            </a: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24-25-01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</a:rPr>
              <a:t>доб. </a:t>
            </a: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521#</a:t>
            </a:r>
            <a:endParaRPr lang="ru-RU" sz="20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dirty="0">
                <a:hlinkClick r:id="rId5"/>
              </a:rPr>
              <a:t>m.bondar@sakhalin.gov.ru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191</Words>
  <Application>Microsoft Office PowerPoint</Application>
  <PresentationFormat>Широкоэкранный</PresentationFormat>
  <Paragraphs>44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Тема Office</vt:lpstr>
      <vt:lpstr>Мониторинг  материально-технической оснащенности общеобразовательных организаций  Сахалинской области</vt:lpstr>
      <vt:lpstr>Цель мониторинга  оценка материально-технических условий образовательных организаций для эффективного финансового планирования мероприятий по замене, обновлению компьютерного, презентационного, офисного, специализированного и серверного оборудования, формированию резервного фонда оборудования</vt:lpstr>
      <vt:lpstr>Ход мониторинга</vt:lpstr>
      <vt:lpstr>Заполнение Яндекс.Формы  https://forms.yandex.ru/u/63080e202c8bcb9ae9ead9a2/</vt:lpstr>
      <vt:lpstr>Заполнение формы мониторинга</vt:lpstr>
      <vt:lpstr>Заполнение формы мониторинга</vt:lpstr>
      <vt:lpstr>Заполнение формы мониторинга</vt:lpstr>
      <vt:lpstr>Частые ошибки при заполнении форм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«Внедрение ФГИС «Моя школа»</dc:title>
  <dc:creator>Сергей Захаров</dc:creator>
  <cp:lastModifiedBy>user</cp:lastModifiedBy>
  <cp:revision>43</cp:revision>
  <dcterms:created xsi:type="dcterms:W3CDTF">2022-08-24T10:40:35Z</dcterms:created>
  <dcterms:modified xsi:type="dcterms:W3CDTF">2022-10-13T03:36:26Z</dcterms:modified>
</cp:coreProperties>
</file>