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26"/>
  </p:notesMasterIdLst>
  <p:sldIdLst>
    <p:sldId id="256" r:id="rId2"/>
    <p:sldId id="257" r:id="rId3"/>
    <p:sldId id="258" r:id="rId4"/>
    <p:sldId id="284" r:id="rId5"/>
    <p:sldId id="264" r:id="rId6"/>
    <p:sldId id="266" r:id="rId7"/>
    <p:sldId id="267" r:id="rId8"/>
    <p:sldId id="269" r:id="rId9"/>
    <p:sldId id="270" r:id="rId10"/>
    <p:sldId id="274" r:id="rId11"/>
    <p:sldId id="275" r:id="rId12"/>
    <p:sldId id="277" r:id="rId13"/>
    <p:sldId id="280" r:id="rId14"/>
    <p:sldId id="278" r:id="rId15"/>
    <p:sldId id="279" r:id="rId16"/>
    <p:sldId id="285" r:id="rId17"/>
    <p:sldId id="287" r:id="rId18"/>
    <p:sldId id="288" r:id="rId19"/>
    <p:sldId id="289" r:id="rId20"/>
    <p:sldId id="286" r:id="rId21"/>
    <p:sldId id="281" r:id="rId22"/>
    <p:sldId id="283" r:id="rId23"/>
    <p:sldId id="282" r:id="rId24"/>
    <p:sldId id="27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220B"/>
    <a:srgbClr val="C107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039" autoAdjust="0"/>
    <p:restoredTop sz="94652"/>
  </p:normalViewPr>
  <p:slideViewPr>
    <p:cSldViewPr>
      <p:cViewPr varScale="1">
        <p:scale>
          <a:sx n="87" d="100"/>
          <a:sy n="87" d="100"/>
        </p:scale>
        <p:origin x="108" y="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7485C1-C27A-494F-980B-73D2F5510F2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02F4C4-406A-4062-B74A-58B238EB7738}">
      <dgm:prSet phldrT="[Текст]"/>
      <dgm:spPr/>
      <dgm:t>
        <a:bodyPr/>
        <a:lstStyle/>
        <a:p>
          <a:r>
            <a:rPr lang="ru-RU" dirty="0"/>
            <a:t>1-ый день</a:t>
          </a:r>
        </a:p>
        <a:p>
          <a:r>
            <a:rPr lang="ru-RU" dirty="0"/>
            <a:t>(после окончания работы приемной комиссии)</a:t>
          </a:r>
        </a:p>
      </dgm:t>
    </dgm:pt>
    <dgm:pt modelId="{3F83E5A4-5C0C-4589-8081-CBD17EBD3976}" type="parTrans" cxnId="{5E4AE99B-9EE9-45AA-8AC4-38DC9C2291FE}">
      <dgm:prSet/>
      <dgm:spPr/>
      <dgm:t>
        <a:bodyPr/>
        <a:lstStyle/>
        <a:p>
          <a:endParaRPr lang="ru-RU"/>
        </a:p>
      </dgm:t>
    </dgm:pt>
    <dgm:pt modelId="{E077832E-D04D-407F-8B4A-2E79681174E5}" type="sibTrans" cxnId="{5E4AE99B-9EE9-45AA-8AC4-38DC9C2291FE}">
      <dgm:prSet/>
      <dgm:spPr/>
      <dgm:t>
        <a:bodyPr/>
        <a:lstStyle/>
        <a:p>
          <a:endParaRPr lang="ru-RU"/>
        </a:p>
      </dgm:t>
    </dgm:pt>
    <dgm:pt modelId="{3CD0AA2E-80A7-494A-A83D-21C85960A00E}">
      <dgm:prSet phldrT="[Текст]"/>
      <dgm:spPr/>
      <dgm:t>
        <a:bodyPr/>
        <a:lstStyle/>
        <a:p>
          <a:pPr algn="l"/>
          <a:r>
            <a:rPr lang="ru-RU" dirty="0"/>
            <a:t>список</a:t>
          </a:r>
          <a:r>
            <a:rPr lang="ru-RU" baseline="0" dirty="0"/>
            <a:t> всех заявлений в порядке их поступления в систему с указанием даты и времени представления документов в ООО</a:t>
          </a:r>
          <a:endParaRPr lang="ru-RU" dirty="0"/>
        </a:p>
      </dgm:t>
    </dgm:pt>
    <dgm:pt modelId="{194CCE48-41E9-47D3-8162-C400A3C721C2}" type="parTrans" cxnId="{46B1FC92-5503-4222-85E9-AECDE0D2AA2F}">
      <dgm:prSet/>
      <dgm:spPr/>
      <dgm:t>
        <a:bodyPr/>
        <a:lstStyle/>
        <a:p>
          <a:endParaRPr lang="ru-RU"/>
        </a:p>
      </dgm:t>
    </dgm:pt>
    <dgm:pt modelId="{C0E88CA2-4C68-459C-B5EB-CCBF33256971}" type="sibTrans" cxnId="{46B1FC92-5503-4222-85E9-AECDE0D2AA2F}">
      <dgm:prSet/>
      <dgm:spPr/>
      <dgm:t>
        <a:bodyPr/>
        <a:lstStyle/>
        <a:p>
          <a:endParaRPr lang="ru-RU"/>
        </a:p>
      </dgm:t>
    </dgm:pt>
    <dgm:pt modelId="{5F5A152F-4411-4373-82DC-55F9893C62BC}">
      <dgm:prSet phldrT="[Текст]"/>
      <dgm:spPr/>
      <dgm:t>
        <a:bodyPr/>
        <a:lstStyle/>
        <a:p>
          <a:r>
            <a:rPr lang="ru-RU" dirty="0"/>
            <a:t>4-ый день</a:t>
          </a:r>
        </a:p>
        <a:p>
          <a:r>
            <a:rPr lang="ru-RU" dirty="0"/>
            <a:t>(после окончания работы приемной комиссии)</a:t>
          </a:r>
        </a:p>
      </dgm:t>
    </dgm:pt>
    <dgm:pt modelId="{71FA6F99-1E69-4A4B-A8FE-85E51A0F1673}" type="parTrans" cxnId="{FCCE37A0-F759-42BA-9E14-27FAD3C1C321}">
      <dgm:prSet/>
      <dgm:spPr/>
      <dgm:t>
        <a:bodyPr/>
        <a:lstStyle/>
        <a:p>
          <a:endParaRPr lang="ru-RU"/>
        </a:p>
      </dgm:t>
    </dgm:pt>
    <dgm:pt modelId="{A82A62A8-5690-4ACC-B041-310135D81C6D}" type="sibTrans" cxnId="{FCCE37A0-F759-42BA-9E14-27FAD3C1C321}">
      <dgm:prSet/>
      <dgm:spPr/>
      <dgm:t>
        <a:bodyPr/>
        <a:lstStyle/>
        <a:p>
          <a:endParaRPr lang="ru-RU"/>
        </a:p>
      </dgm:t>
    </dgm:pt>
    <dgm:pt modelId="{6A9EB94F-96EF-4F0D-9B90-1AE6586B0896}">
      <dgm:prSet phldrT="[Текст]"/>
      <dgm:spPr/>
      <dgm:t>
        <a:bodyPr/>
        <a:lstStyle/>
        <a:p>
          <a:r>
            <a:rPr lang="ru-RU" dirty="0"/>
            <a:t>список заявлений со статусом «</a:t>
          </a:r>
          <a:r>
            <a:rPr lang="ru-RU" b="1" dirty="0"/>
            <a:t>Очередник</a:t>
          </a:r>
          <a:r>
            <a:rPr lang="ru-RU" dirty="0"/>
            <a:t>», расположенных по возрастанию времени и даты регистрации</a:t>
          </a:r>
        </a:p>
      </dgm:t>
    </dgm:pt>
    <dgm:pt modelId="{F4D2B684-4CA2-4D51-8A87-C7EE44B2BA02}" type="parTrans" cxnId="{A84F514E-C14D-46BF-BCB0-6F2B81A14AB3}">
      <dgm:prSet/>
      <dgm:spPr/>
      <dgm:t>
        <a:bodyPr/>
        <a:lstStyle/>
        <a:p>
          <a:endParaRPr lang="ru-RU"/>
        </a:p>
      </dgm:t>
    </dgm:pt>
    <dgm:pt modelId="{1B1A04A7-2B2A-47C9-B8C6-7F654B06DFCE}" type="sibTrans" cxnId="{A84F514E-C14D-46BF-BCB0-6F2B81A14AB3}">
      <dgm:prSet/>
      <dgm:spPr/>
      <dgm:t>
        <a:bodyPr/>
        <a:lstStyle/>
        <a:p>
          <a:endParaRPr lang="ru-RU"/>
        </a:p>
      </dgm:t>
    </dgm:pt>
    <dgm:pt modelId="{1308601F-56AD-498C-8F1B-AA056644E7D2}">
      <dgm:prSet phldrT="[Текст]"/>
      <dgm:spPr/>
      <dgm:t>
        <a:bodyPr/>
        <a:lstStyle/>
        <a:p>
          <a:r>
            <a:rPr lang="ru-RU" dirty="0"/>
            <a:t>7-ой день</a:t>
          </a:r>
        </a:p>
        <a:p>
          <a:r>
            <a:rPr lang="ru-RU" dirty="0"/>
            <a:t>(до окончания работы приемной комиссии)</a:t>
          </a:r>
        </a:p>
      </dgm:t>
    </dgm:pt>
    <dgm:pt modelId="{F2F078F7-4E0D-4648-8E53-07A31A3A1308}" type="parTrans" cxnId="{C9D864D0-5A91-4BEB-9624-170476DDA7A8}">
      <dgm:prSet/>
      <dgm:spPr/>
      <dgm:t>
        <a:bodyPr/>
        <a:lstStyle/>
        <a:p>
          <a:endParaRPr lang="ru-RU"/>
        </a:p>
      </dgm:t>
    </dgm:pt>
    <dgm:pt modelId="{5050EB0C-82B3-47F4-876D-E1C08D65FE1C}" type="sibTrans" cxnId="{C9D864D0-5A91-4BEB-9624-170476DDA7A8}">
      <dgm:prSet/>
      <dgm:spPr/>
      <dgm:t>
        <a:bodyPr/>
        <a:lstStyle/>
        <a:p>
          <a:endParaRPr lang="ru-RU"/>
        </a:p>
      </dgm:t>
    </dgm:pt>
    <dgm:pt modelId="{40FC32D3-22A1-4B27-96C2-B7B44981F196}">
      <dgm:prSet phldrT="[Текст]"/>
      <dgm:spPr/>
      <dgm:t>
        <a:bodyPr/>
        <a:lstStyle/>
        <a:p>
          <a:r>
            <a:rPr lang="ru-RU" dirty="0"/>
            <a:t>список заявлений со статусом «</a:t>
          </a:r>
          <a:r>
            <a:rPr lang="ru-RU" b="1" dirty="0"/>
            <a:t>Зачислен</a:t>
          </a:r>
          <a:r>
            <a:rPr lang="ru-RU" dirty="0"/>
            <a:t>», расположенных по возрастанию времени и даты регистрации  </a:t>
          </a:r>
        </a:p>
      </dgm:t>
    </dgm:pt>
    <dgm:pt modelId="{62AB7CA4-06F5-42B6-9921-2D29A90E806A}" type="parTrans" cxnId="{96B6ED13-D0EF-4F37-B656-13FF9AD1CAC5}">
      <dgm:prSet/>
      <dgm:spPr/>
      <dgm:t>
        <a:bodyPr/>
        <a:lstStyle/>
        <a:p>
          <a:endParaRPr lang="ru-RU"/>
        </a:p>
      </dgm:t>
    </dgm:pt>
    <dgm:pt modelId="{4B5C10D8-272C-49F1-BD6A-0B6A8958F026}" type="sibTrans" cxnId="{96B6ED13-D0EF-4F37-B656-13FF9AD1CAC5}">
      <dgm:prSet/>
      <dgm:spPr/>
      <dgm:t>
        <a:bodyPr/>
        <a:lstStyle/>
        <a:p>
          <a:endParaRPr lang="ru-RU"/>
        </a:p>
      </dgm:t>
    </dgm:pt>
    <dgm:pt modelId="{3559C9BB-FD2A-40F4-B761-42DE415A1D4C}">
      <dgm:prSet phldrT="[Текст]"/>
      <dgm:spPr/>
      <dgm:t>
        <a:bodyPr/>
        <a:lstStyle/>
        <a:p>
          <a:r>
            <a:rPr lang="ru-RU" dirty="0"/>
            <a:t>список заявлений со статусами отказа, расположенных по возрастанию времени и даты регистрации  </a:t>
          </a:r>
        </a:p>
      </dgm:t>
    </dgm:pt>
    <dgm:pt modelId="{A687790B-5CEB-4FD7-97A6-4C8302C0E68F}" type="parTrans" cxnId="{43E16342-AF00-4650-8F9A-8760FAC10974}">
      <dgm:prSet/>
      <dgm:spPr/>
      <dgm:t>
        <a:bodyPr/>
        <a:lstStyle/>
        <a:p>
          <a:endParaRPr lang="ru-RU"/>
        </a:p>
      </dgm:t>
    </dgm:pt>
    <dgm:pt modelId="{BCFD531D-75B9-4BA9-8986-1E8028D425AB}" type="sibTrans" cxnId="{43E16342-AF00-4650-8F9A-8760FAC10974}">
      <dgm:prSet/>
      <dgm:spPr/>
      <dgm:t>
        <a:bodyPr/>
        <a:lstStyle/>
        <a:p>
          <a:endParaRPr lang="ru-RU"/>
        </a:p>
      </dgm:t>
    </dgm:pt>
    <dgm:pt modelId="{620156C4-98DA-42BB-BB56-0DC77939D99C}" type="pres">
      <dgm:prSet presAssocID="{007485C1-C27A-494F-980B-73D2F5510F2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156215-507A-4DF8-8309-407680CAEDCB}" type="pres">
      <dgm:prSet presAssocID="{5D02F4C4-406A-4062-B74A-58B238EB7738}" presName="linNode" presStyleCnt="0"/>
      <dgm:spPr/>
    </dgm:pt>
    <dgm:pt modelId="{4E7907C3-7C1E-4809-BE85-BFF43C72816A}" type="pres">
      <dgm:prSet presAssocID="{5D02F4C4-406A-4062-B74A-58B238EB773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33237F-E7DA-45D3-811C-C4FEE43A9C48}" type="pres">
      <dgm:prSet presAssocID="{5D02F4C4-406A-4062-B74A-58B238EB7738}" presName="descendantText" presStyleLbl="alignAccFollowNode1" presStyleIdx="0" presStyleCnt="3" custLinFactNeighborX="-794" custLinFactNeighborY="-9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87F1F1-793A-4284-92CE-A75BE916D1A5}" type="pres">
      <dgm:prSet presAssocID="{E077832E-D04D-407F-8B4A-2E79681174E5}" presName="sp" presStyleCnt="0"/>
      <dgm:spPr/>
    </dgm:pt>
    <dgm:pt modelId="{72DF0AA6-9748-4CBC-BA08-B77D0E70B284}" type="pres">
      <dgm:prSet presAssocID="{5F5A152F-4411-4373-82DC-55F9893C62BC}" presName="linNode" presStyleCnt="0"/>
      <dgm:spPr/>
    </dgm:pt>
    <dgm:pt modelId="{DB5BBBC8-16A8-45D6-A6F3-B6E08F4BA667}" type="pres">
      <dgm:prSet presAssocID="{5F5A152F-4411-4373-82DC-55F9893C62B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FE761-FE06-4015-8D15-4A41150E9E7F}" type="pres">
      <dgm:prSet presAssocID="{5F5A152F-4411-4373-82DC-55F9893C62B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58AF24-1015-4A7A-9412-927FE02B2DBE}" type="pres">
      <dgm:prSet presAssocID="{A82A62A8-5690-4ACC-B041-310135D81C6D}" presName="sp" presStyleCnt="0"/>
      <dgm:spPr/>
    </dgm:pt>
    <dgm:pt modelId="{106134D9-21E6-4BD9-B399-B68A243D8ADB}" type="pres">
      <dgm:prSet presAssocID="{1308601F-56AD-498C-8F1B-AA056644E7D2}" presName="linNode" presStyleCnt="0"/>
      <dgm:spPr/>
    </dgm:pt>
    <dgm:pt modelId="{C36C5AB8-A25F-40E2-BBA2-D4FC705D3A74}" type="pres">
      <dgm:prSet presAssocID="{1308601F-56AD-498C-8F1B-AA056644E7D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AAC5EB-34CC-43C3-AB7F-60A787794698}" type="pres">
      <dgm:prSet presAssocID="{1308601F-56AD-498C-8F1B-AA056644E7D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9703EB-6E3A-47AD-AD99-F34F5D62CA2C}" type="presOf" srcId="{6A9EB94F-96EF-4F0D-9B90-1AE6586B0896}" destId="{644FE761-FE06-4015-8D15-4A41150E9E7F}" srcOrd="0" destOrd="0" presId="urn:microsoft.com/office/officeart/2005/8/layout/vList5"/>
    <dgm:cxn modelId="{46B1FC92-5503-4222-85E9-AECDE0D2AA2F}" srcId="{5D02F4C4-406A-4062-B74A-58B238EB7738}" destId="{3CD0AA2E-80A7-494A-A83D-21C85960A00E}" srcOrd="0" destOrd="0" parTransId="{194CCE48-41E9-47D3-8162-C400A3C721C2}" sibTransId="{C0E88CA2-4C68-459C-B5EB-CCBF33256971}"/>
    <dgm:cxn modelId="{A84F514E-C14D-46BF-BCB0-6F2B81A14AB3}" srcId="{5F5A152F-4411-4373-82DC-55F9893C62BC}" destId="{6A9EB94F-96EF-4F0D-9B90-1AE6586B0896}" srcOrd="0" destOrd="0" parTransId="{F4D2B684-4CA2-4D51-8A87-C7EE44B2BA02}" sibTransId="{1B1A04A7-2B2A-47C9-B8C6-7F654B06DFCE}"/>
    <dgm:cxn modelId="{355B5DA7-5B9D-4F36-9FEF-D8F250590ADD}" type="presOf" srcId="{1308601F-56AD-498C-8F1B-AA056644E7D2}" destId="{C36C5AB8-A25F-40E2-BBA2-D4FC705D3A74}" srcOrd="0" destOrd="0" presId="urn:microsoft.com/office/officeart/2005/8/layout/vList5"/>
    <dgm:cxn modelId="{5E4AE99B-9EE9-45AA-8AC4-38DC9C2291FE}" srcId="{007485C1-C27A-494F-980B-73D2F5510F2E}" destId="{5D02F4C4-406A-4062-B74A-58B238EB7738}" srcOrd="0" destOrd="0" parTransId="{3F83E5A4-5C0C-4589-8081-CBD17EBD3976}" sibTransId="{E077832E-D04D-407F-8B4A-2E79681174E5}"/>
    <dgm:cxn modelId="{22397C2D-946A-4CA1-8DE0-08D8C6CC065A}" type="presOf" srcId="{5D02F4C4-406A-4062-B74A-58B238EB7738}" destId="{4E7907C3-7C1E-4809-BE85-BFF43C72816A}" srcOrd="0" destOrd="0" presId="urn:microsoft.com/office/officeart/2005/8/layout/vList5"/>
    <dgm:cxn modelId="{43E16342-AF00-4650-8F9A-8760FAC10974}" srcId="{1308601F-56AD-498C-8F1B-AA056644E7D2}" destId="{3559C9BB-FD2A-40F4-B761-42DE415A1D4C}" srcOrd="1" destOrd="0" parTransId="{A687790B-5CEB-4FD7-97A6-4C8302C0E68F}" sibTransId="{BCFD531D-75B9-4BA9-8986-1E8028D425AB}"/>
    <dgm:cxn modelId="{96B6ED13-D0EF-4F37-B656-13FF9AD1CAC5}" srcId="{1308601F-56AD-498C-8F1B-AA056644E7D2}" destId="{40FC32D3-22A1-4B27-96C2-B7B44981F196}" srcOrd="0" destOrd="0" parTransId="{62AB7CA4-06F5-42B6-9921-2D29A90E806A}" sibTransId="{4B5C10D8-272C-49F1-BD6A-0B6A8958F026}"/>
    <dgm:cxn modelId="{FCCE37A0-F759-42BA-9E14-27FAD3C1C321}" srcId="{007485C1-C27A-494F-980B-73D2F5510F2E}" destId="{5F5A152F-4411-4373-82DC-55F9893C62BC}" srcOrd="1" destOrd="0" parTransId="{71FA6F99-1E69-4A4B-A8FE-85E51A0F1673}" sibTransId="{A82A62A8-5690-4ACC-B041-310135D81C6D}"/>
    <dgm:cxn modelId="{B36D9A4E-19B4-4FA4-B339-0C90E7AB5D69}" type="presOf" srcId="{3559C9BB-FD2A-40F4-B761-42DE415A1D4C}" destId="{70AAC5EB-34CC-43C3-AB7F-60A787794698}" srcOrd="0" destOrd="1" presId="urn:microsoft.com/office/officeart/2005/8/layout/vList5"/>
    <dgm:cxn modelId="{D53B86D1-A4CB-4114-8129-BA2D85F377BC}" type="presOf" srcId="{3CD0AA2E-80A7-494A-A83D-21C85960A00E}" destId="{2933237F-E7DA-45D3-811C-C4FEE43A9C48}" srcOrd="0" destOrd="0" presId="urn:microsoft.com/office/officeart/2005/8/layout/vList5"/>
    <dgm:cxn modelId="{2982DB37-8489-4EDD-8813-D7768810C453}" type="presOf" srcId="{40FC32D3-22A1-4B27-96C2-B7B44981F196}" destId="{70AAC5EB-34CC-43C3-AB7F-60A787794698}" srcOrd="0" destOrd="0" presId="urn:microsoft.com/office/officeart/2005/8/layout/vList5"/>
    <dgm:cxn modelId="{46D2EBDF-265F-4884-8C61-90542B98CC2D}" type="presOf" srcId="{007485C1-C27A-494F-980B-73D2F5510F2E}" destId="{620156C4-98DA-42BB-BB56-0DC77939D99C}" srcOrd="0" destOrd="0" presId="urn:microsoft.com/office/officeart/2005/8/layout/vList5"/>
    <dgm:cxn modelId="{EAF932C2-1BBE-4409-8736-CFFA511EFBC5}" type="presOf" srcId="{5F5A152F-4411-4373-82DC-55F9893C62BC}" destId="{DB5BBBC8-16A8-45D6-A6F3-B6E08F4BA667}" srcOrd="0" destOrd="0" presId="urn:microsoft.com/office/officeart/2005/8/layout/vList5"/>
    <dgm:cxn modelId="{C9D864D0-5A91-4BEB-9624-170476DDA7A8}" srcId="{007485C1-C27A-494F-980B-73D2F5510F2E}" destId="{1308601F-56AD-498C-8F1B-AA056644E7D2}" srcOrd="2" destOrd="0" parTransId="{F2F078F7-4E0D-4648-8E53-07A31A3A1308}" sibTransId="{5050EB0C-82B3-47F4-876D-E1C08D65FE1C}"/>
    <dgm:cxn modelId="{4143A291-A35F-4C26-AA5C-636EEA63DEAE}" type="presParOf" srcId="{620156C4-98DA-42BB-BB56-0DC77939D99C}" destId="{FE156215-507A-4DF8-8309-407680CAEDCB}" srcOrd="0" destOrd="0" presId="urn:microsoft.com/office/officeart/2005/8/layout/vList5"/>
    <dgm:cxn modelId="{7CB6F6B0-B09B-49B5-83FE-5BC71ADB2E32}" type="presParOf" srcId="{FE156215-507A-4DF8-8309-407680CAEDCB}" destId="{4E7907C3-7C1E-4809-BE85-BFF43C72816A}" srcOrd="0" destOrd="0" presId="urn:microsoft.com/office/officeart/2005/8/layout/vList5"/>
    <dgm:cxn modelId="{D518A49A-BF69-4858-B523-607C5A7BBCBA}" type="presParOf" srcId="{FE156215-507A-4DF8-8309-407680CAEDCB}" destId="{2933237F-E7DA-45D3-811C-C4FEE43A9C48}" srcOrd="1" destOrd="0" presId="urn:microsoft.com/office/officeart/2005/8/layout/vList5"/>
    <dgm:cxn modelId="{21ECA669-4740-428A-B280-3FAEBC6B53B8}" type="presParOf" srcId="{620156C4-98DA-42BB-BB56-0DC77939D99C}" destId="{4187F1F1-793A-4284-92CE-A75BE916D1A5}" srcOrd="1" destOrd="0" presId="urn:microsoft.com/office/officeart/2005/8/layout/vList5"/>
    <dgm:cxn modelId="{2555E73E-2A76-4107-B446-A9A68C414C33}" type="presParOf" srcId="{620156C4-98DA-42BB-BB56-0DC77939D99C}" destId="{72DF0AA6-9748-4CBC-BA08-B77D0E70B284}" srcOrd="2" destOrd="0" presId="urn:microsoft.com/office/officeart/2005/8/layout/vList5"/>
    <dgm:cxn modelId="{A5551CEE-06FF-4589-B99F-3A054A4D8A3C}" type="presParOf" srcId="{72DF0AA6-9748-4CBC-BA08-B77D0E70B284}" destId="{DB5BBBC8-16A8-45D6-A6F3-B6E08F4BA667}" srcOrd="0" destOrd="0" presId="urn:microsoft.com/office/officeart/2005/8/layout/vList5"/>
    <dgm:cxn modelId="{B73B7E0F-E4A3-42A3-81E2-A0AE773FE54E}" type="presParOf" srcId="{72DF0AA6-9748-4CBC-BA08-B77D0E70B284}" destId="{644FE761-FE06-4015-8D15-4A41150E9E7F}" srcOrd="1" destOrd="0" presId="urn:microsoft.com/office/officeart/2005/8/layout/vList5"/>
    <dgm:cxn modelId="{7AFA3305-6E53-4F63-90F3-016D3D24384D}" type="presParOf" srcId="{620156C4-98DA-42BB-BB56-0DC77939D99C}" destId="{3158AF24-1015-4A7A-9412-927FE02B2DBE}" srcOrd="3" destOrd="0" presId="urn:microsoft.com/office/officeart/2005/8/layout/vList5"/>
    <dgm:cxn modelId="{0994106F-394E-4CC5-A93A-0D93A13CC399}" type="presParOf" srcId="{620156C4-98DA-42BB-BB56-0DC77939D99C}" destId="{106134D9-21E6-4BD9-B399-B68A243D8ADB}" srcOrd="4" destOrd="0" presId="urn:microsoft.com/office/officeart/2005/8/layout/vList5"/>
    <dgm:cxn modelId="{301D57F0-EE8F-41F1-88F7-3A763F07B616}" type="presParOf" srcId="{106134D9-21E6-4BD9-B399-B68A243D8ADB}" destId="{C36C5AB8-A25F-40E2-BBA2-D4FC705D3A74}" srcOrd="0" destOrd="0" presId="urn:microsoft.com/office/officeart/2005/8/layout/vList5"/>
    <dgm:cxn modelId="{E2D6E7C9-B7B1-4C01-9FA4-2828091ED13A}" type="presParOf" srcId="{106134D9-21E6-4BD9-B399-B68A243D8ADB}" destId="{70AAC5EB-34CC-43C3-AB7F-60A78779469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3237F-E7DA-45D3-811C-C4FEE43A9C48}">
      <dsp:nvSpPr>
        <dsp:cNvPr id="0" name=""/>
        <dsp:cNvSpPr/>
      </dsp:nvSpPr>
      <dsp:spPr>
        <a:xfrm rot="5400000">
          <a:off x="4848446" y="-1824126"/>
          <a:ext cx="1225261" cy="51615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список</a:t>
          </a:r>
          <a:r>
            <a:rPr lang="ru-RU" sz="1400" kern="1200" baseline="0" dirty="0"/>
            <a:t> всех заявлений в порядке их поступления в систему с указанием даты и времени представления документов в ООО</a:t>
          </a:r>
          <a:endParaRPr lang="ru-RU" sz="1400" kern="1200" dirty="0"/>
        </a:p>
      </dsp:txBody>
      <dsp:txXfrm rot="-5400000">
        <a:off x="2880310" y="203822"/>
        <a:ext cx="5101721" cy="1105637"/>
      </dsp:txXfrm>
    </dsp:sp>
    <dsp:sp modelId="{4E7907C3-7C1E-4809-BE85-BFF43C72816A}">
      <dsp:nvSpPr>
        <dsp:cNvPr id="0" name=""/>
        <dsp:cNvSpPr/>
      </dsp:nvSpPr>
      <dsp:spPr>
        <a:xfrm>
          <a:off x="0" y="2320"/>
          <a:ext cx="2903362" cy="15315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1-ый день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(после окончания работы приемной комиссии)</a:t>
          </a:r>
        </a:p>
      </dsp:txBody>
      <dsp:txXfrm>
        <a:off x="74765" y="77085"/>
        <a:ext cx="2753832" cy="1382046"/>
      </dsp:txXfrm>
    </dsp:sp>
    <dsp:sp modelId="{644FE761-FE06-4015-8D15-4A41150E9E7F}">
      <dsp:nvSpPr>
        <dsp:cNvPr id="0" name=""/>
        <dsp:cNvSpPr/>
      </dsp:nvSpPr>
      <dsp:spPr>
        <a:xfrm rot="5400000">
          <a:off x="4871498" y="-204502"/>
          <a:ext cx="1225261" cy="51615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список заявлений со статусом «</a:t>
          </a:r>
          <a:r>
            <a:rPr lang="ru-RU" sz="1400" b="1" kern="1200" dirty="0"/>
            <a:t>Очередник</a:t>
          </a:r>
          <a:r>
            <a:rPr lang="ru-RU" sz="1400" kern="1200" dirty="0"/>
            <a:t>», расположенных по возрастанию времени и даты регистрации</a:t>
          </a:r>
        </a:p>
      </dsp:txBody>
      <dsp:txXfrm rot="-5400000">
        <a:off x="2903362" y="1823446"/>
        <a:ext cx="5101721" cy="1105637"/>
      </dsp:txXfrm>
    </dsp:sp>
    <dsp:sp modelId="{DB5BBBC8-16A8-45D6-A6F3-B6E08F4BA667}">
      <dsp:nvSpPr>
        <dsp:cNvPr id="0" name=""/>
        <dsp:cNvSpPr/>
      </dsp:nvSpPr>
      <dsp:spPr>
        <a:xfrm>
          <a:off x="0" y="1610475"/>
          <a:ext cx="2903362" cy="15315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4-ый день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(после окончания работы приемной комиссии)</a:t>
          </a:r>
        </a:p>
      </dsp:txBody>
      <dsp:txXfrm>
        <a:off x="74765" y="1685240"/>
        <a:ext cx="2753832" cy="1382046"/>
      </dsp:txXfrm>
    </dsp:sp>
    <dsp:sp modelId="{70AAC5EB-34CC-43C3-AB7F-60A787794698}">
      <dsp:nvSpPr>
        <dsp:cNvPr id="0" name=""/>
        <dsp:cNvSpPr/>
      </dsp:nvSpPr>
      <dsp:spPr>
        <a:xfrm rot="5400000">
          <a:off x="4871498" y="1403652"/>
          <a:ext cx="1225261" cy="51615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список заявлений со статусом «</a:t>
          </a:r>
          <a:r>
            <a:rPr lang="ru-RU" sz="1400" b="1" kern="1200" dirty="0"/>
            <a:t>Зачислен</a:t>
          </a:r>
          <a:r>
            <a:rPr lang="ru-RU" sz="1400" kern="1200" dirty="0"/>
            <a:t>», расположенных по возрастанию времени и даты регистрации 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список заявлений со статусами отказа, расположенных по возрастанию времени и даты регистрации  </a:t>
          </a:r>
        </a:p>
      </dsp:txBody>
      <dsp:txXfrm rot="-5400000">
        <a:off x="2903362" y="3431600"/>
        <a:ext cx="5101721" cy="1105637"/>
      </dsp:txXfrm>
    </dsp:sp>
    <dsp:sp modelId="{C36C5AB8-A25F-40E2-BBA2-D4FC705D3A74}">
      <dsp:nvSpPr>
        <dsp:cNvPr id="0" name=""/>
        <dsp:cNvSpPr/>
      </dsp:nvSpPr>
      <dsp:spPr>
        <a:xfrm>
          <a:off x="0" y="3218631"/>
          <a:ext cx="2903362" cy="15315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7-ой день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(до окончания работы приемной комиссии)</a:t>
          </a:r>
        </a:p>
      </dsp:txBody>
      <dsp:txXfrm>
        <a:off x="74765" y="3293396"/>
        <a:ext cx="2753832" cy="13820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8A24F-D1C6-43D8-AD28-69F0B30CA235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BE05D-59AC-4EED-98E9-133D47CA9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236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EF9CC22-E22F-4739-9BAC-CAF939C028C0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2E7D5AF-7ED6-479E-A572-1F16803B1343}" type="slidenum">
              <a:rPr lang="ru-RU" altLang="ru-RU"/>
              <a:pPr eaLnBrk="1" hangingPunct="1"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881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B6CD2DA-B535-46AE-BF99-5CD4699ED404}" type="slidenum">
              <a:rPr lang="ru-RU" altLang="ru-RU"/>
              <a:pPr eaLnBrk="1" hangingPunct="1"/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4546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8878B6-B882-413E-A1EF-EAE2D3A16395}" type="slidenum">
              <a:rPr lang="ru-RU" altLang="ru-RU"/>
              <a:pPr>
                <a:spcBef>
                  <a:spcPct val="0"/>
                </a:spcBef>
              </a:pPr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2445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BE05D-59AC-4EED-98E9-133D47CA97FB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234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F646-4299-4B44-93B0-834E5B6362C9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535-330F-4F24-AEA9-C24B059AD2B1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F646-4299-4B44-93B0-834E5B6362C9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535-330F-4F24-AEA9-C24B059AD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F646-4299-4B44-93B0-834E5B6362C9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535-330F-4F24-AEA9-C24B059AD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F646-4299-4B44-93B0-834E5B6362C9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535-330F-4F24-AEA9-C24B059AD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F646-4299-4B44-93B0-834E5B6362C9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535-330F-4F24-AEA9-C24B059AD2B1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F646-4299-4B44-93B0-834E5B6362C9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535-330F-4F24-AEA9-C24B059AD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F646-4299-4B44-93B0-834E5B6362C9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535-330F-4F24-AEA9-C24B059AD2B1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F646-4299-4B44-93B0-834E5B6362C9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535-330F-4F24-AEA9-C24B059AD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F646-4299-4B44-93B0-834E5B6362C9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535-330F-4F24-AEA9-C24B059AD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F646-4299-4B44-93B0-834E5B6362C9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535-330F-4F24-AEA9-C24B059AD2B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F646-4299-4B44-93B0-834E5B6362C9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535-330F-4F24-AEA9-C24B059AD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D6EF646-4299-4B44-93B0-834E5B6362C9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8DDE535-330F-4F24-AEA9-C24B059AD2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sakhcdo.ru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s://detsad.admsakhalin.ru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sakhcdo.ru/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detsad.admsakhalin.ru:11114/Modules/FIRSTGRADEMODULE/?once=5QuPHWC1#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akhcdo.ru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etsad.admsakhalin.r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Зачисление в первый класс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Подготовка к приемной кампании </a:t>
            </a:r>
            <a:br>
              <a:rPr lang="ru-RU" dirty="0">
                <a:solidFill>
                  <a:schemeClr val="tx2"/>
                </a:solidFill>
              </a:rPr>
            </a:br>
            <a:r>
              <a:rPr lang="ru-RU" dirty="0">
                <a:solidFill>
                  <a:schemeClr val="tx2"/>
                </a:solidFill>
              </a:rPr>
              <a:t>в первые классы </a:t>
            </a:r>
            <a:br>
              <a:rPr lang="ru-RU" dirty="0">
                <a:solidFill>
                  <a:schemeClr val="tx2"/>
                </a:solidFill>
              </a:rPr>
            </a:br>
            <a:r>
              <a:rPr lang="ru-RU" dirty="0">
                <a:solidFill>
                  <a:schemeClr val="tx2"/>
                </a:solidFill>
              </a:rPr>
              <a:t>на 2020-2021 учебный год</a:t>
            </a:r>
          </a:p>
        </p:txBody>
      </p:sp>
    </p:spTree>
    <p:extLst>
      <p:ext uri="{BB962C8B-B14F-4D97-AF65-F5344CB8AC3E}">
        <p14:creationId xmlns:p14="http://schemas.microsoft.com/office/powerpoint/2010/main" val="623674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3867" y="986528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Создавать классы для зачисления может пользователь с ролью «Главный школьный оператор»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445425" y="1714612"/>
            <a:ext cx="8488491" cy="4850265"/>
            <a:chOff x="445425" y="1714612"/>
            <a:chExt cx="8488491" cy="4850265"/>
          </a:xfrm>
        </p:grpSpPr>
        <p:sp>
          <p:nvSpPr>
            <p:cNvPr id="3" name="TextBox 2"/>
            <p:cNvSpPr txBox="1"/>
            <p:nvPr/>
          </p:nvSpPr>
          <p:spPr>
            <a:xfrm>
              <a:off x="500633" y="1714612"/>
              <a:ext cx="83372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>
                  <a:solidFill>
                    <a:schemeClr val="tx2">
                      <a:lumMod val="75000"/>
                    </a:schemeClr>
                  </a:solidFill>
                </a:rPr>
                <a:t>Реестры – Образовательные организации – Наименование ООО – Редактирование - Классы  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89735" y="2492216"/>
              <a:ext cx="3456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chemeClr val="tx2">
                      <a:lumMod val="75000"/>
                    </a:schemeClr>
                  </a:solidFill>
                </a:rPr>
                <a:t>1. Добавить 2020/2021 </a:t>
              </a:r>
              <a:r>
                <a:rPr lang="ru-RU" dirty="0" err="1">
                  <a:solidFill>
                    <a:schemeClr val="tx2">
                      <a:lumMod val="75000"/>
                    </a:schemeClr>
                  </a:solidFill>
                </a:rPr>
                <a:t>уч</a:t>
              </a:r>
              <a:r>
                <a:rPr lang="ru-RU" dirty="0">
                  <a:solidFill>
                    <a:schemeClr val="tx2">
                      <a:lumMod val="75000"/>
                    </a:schemeClr>
                  </a:solidFill>
                </a:rPr>
                <a:t> год</a:t>
              </a:r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7452" y="2241619"/>
              <a:ext cx="4176464" cy="1284068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465802" y="4153029"/>
              <a:ext cx="345812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>
                <a:solidFill>
                  <a:schemeClr val="tx2">
                    <a:lumMod val="75000"/>
                  </a:schemeClr>
                </a:solidFill>
              </a:endParaRPr>
            </a:p>
            <a:p>
              <a:r>
                <a:rPr lang="ru-RU" dirty="0">
                  <a:solidFill>
                    <a:schemeClr val="tx2">
                      <a:lumMod val="75000"/>
                    </a:schemeClr>
                  </a:solidFill>
                </a:rPr>
                <a:t>2. Создать первый класс,</a:t>
              </a:r>
            </a:p>
            <a:p>
              <a:r>
                <a:rPr lang="ru-RU" dirty="0">
                  <a:solidFill>
                    <a:schemeClr val="tx2">
                      <a:lumMod val="75000"/>
                    </a:schemeClr>
                  </a:solidFill>
                </a:rPr>
                <a:t> нажав на кнопку </a:t>
              </a: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</a:rPr>
                <a:t>«Добавить»</a:t>
              </a:r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5735" y="3646915"/>
              <a:ext cx="4325850" cy="2917962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553" y="2954831"/>
              <a:ext cx="5051424" cy="1099026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sp>
          <p:nvSpPr>
            <p:cNvPr id="8" name="Прямоугольник 7"/>
            <p:cNvSpPr/>
            <p:nvPr/>
          </p:nvSpPr>
          <p:spPr>
            <a:xfrm>
              <a:off x="4192920" y="3758499"/>
              <a:ext cx="864096" cy="19665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8244408" y="2996952"/>
              <a:ext cx="288032" cy="28803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5425" y="5078936"/>
              <a:ext cx="378934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>
                <a:solidFill>
                  <a:schemeClr val="tx2">
                    <a:lumMod val="75000"/>
                  </a:schemeClr>
                </a:solidFill>
              </a:endParaRPr>
            </a:p>
            <a:p>
              <a:r>
                <a:rPr lang="ru-RU" dirty="0">
                  <a:solidFill>
                    <a:schemeClr val="tx2">
                      <a:lumMod val="75000"/>
                    </a:schemeClr>
                  </a:solidFill>
                </a:rPr>
                <a:t>3. Отправить на утверждение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23406" y="476119"/>
            <a:ext cx="7410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Создание класса </a:t>
            </a:r>
            <a:r>
              <a:rPr lang="ru-RU" sz="2400" b="1">
                <a:solidFill>
                  <a:schemeClr val="tx2">
                    <a:lumMod val="75000"/>
                  </a:schemeClr>
                </a:solidFill>
              </a:rPr>
              <a:t>и вакансий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009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12776"/>
            <a:ext cx="7154273" cy="52013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47763" y="548680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Статусы и их изменения в системе</a:t>
            </a:r>
          </a:p>
        </p:txBody>
      </p:sp>
    </p:spTree>
    <p:extLst>
      <p:ext uri="{BB962C8B-B14F-4D97-AF65-F5344CB8AC3E}">
        <p14:creationId xmlns:p14="http://schemas.microsoft.com/office/powerpoint/2010/main" val="4075639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41300" y="2060848"/>
            <a:ext cx="8713787" cy="4314262"/>
            <a:chOff x="179388" y="1125538"/>
            <a:chExt cx="8713787" cy="4314262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5464" y="1265800"/>
              <a:ext cx="3018905" cy="4174000"/>
            </a:xfrm>
            <a:prstGeom prst="rect">
              <a:avLst/>
            </a:prstGeom>
          </p:spPr>
        </p:pic>
        <p:sp>
          <p:nvSpPr>
            <p:cNvPr id="9219" name="TextBox 1"/>
            <p:cNvSpPr txBox="1">
              <a:spLocks noChangeArrowheads="1"/>
            </p:cNvSpPr>
            <p:nvPr/>
          </p:nvSpPr>
          <p:spPr bwMode="auto">
            <a:xfrm>
              <a:off x="431800" y="1323975"/>
              <a:ext cx="16129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dirty="0"/>
                <a:t>Регистрация заявления родителем самостоятельно</a:t>
              </a:r>
            </a:p>
          </p:txBody>
        </p:sp>
        <p:sp>
          <p:nvSpPr>
            <p:cNvPr id="9220" name="TextBox 3"/>
            <p:cNvSpPr txBox="1">
              <a:spLocks noChangeArrowheads="1"/>
            </p:cNvSpPr>
            <p:nvPr/>
          </p:nvSpPr>
          <p:spPr bwMode="auto">
            <a:xfrm>
              <a:off x="6881813" y="1347788"/>
              <a:ext cx="1641475" cy="64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/>
                <a:t>Регистрация заявления в школе оператором</a:t>
              </a:r>
            </a:p>
          </p:txBody>
        </p:sp>
        <p:sp>
          <p:nvSpPr>
            <p:cNvPr id="9221" name="TextBox 4"/>
            <p:cNvSpPr txBox="1">
              <a:spLocks noChangeArrowheads="1"/>
            </p:cNvSpPr>
            <p:nvPr/>
          </p:nvSpPr>
          <p:spPr bwMode="auto">
            <a:xfrm>
              <a:off x="7026747" y="3244851"/>
              <a:ext cx="142875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dirty="0"/>
                <a:t>Проверка документов 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6908800" y="1125538"/>
              <a:ext cx="1587500" cy="271383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Стрелка влево 6"/>
            <p:cNvSpPr/>
            <p:nvPr/>
          </p:nvSpPr>
          <p:spPr>
            <a:xfrm>
              <a:off x="5148263" y="1484313"/>
              <a:ext cx="1746250" cy="325437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Стрелка влево 8"/>
            <p:cNvSpPr/>
            <p:nvPr/>
          </p:nvSpPr>
          <p:spPr>
            <a:xfrm>
              <a:off x="5292080" y="3352801"/>
              <a:ext cx="1631008" cy="304006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225" name="TextBox 9"/>
            <p:cNvSpPr txBox="1">
              <a:spLocks noChangeArrowheads="1"/>
            </p:cNvSpPr>
            <p:nvPr/>
          </p:nvSpPr>
          <p:spPr bwMode="auto">
            <a:xfrm>
              <a:off x="6908800" y="3982805"/>
              <a:ext cx="1614488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dirty="0"/>
                <a:t>Распределение в класс</a:t>
              </a: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6946900" y="3908425"/>
              <a:ext cx="1549400" cy="53816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Стрелка влево 10"/>
            <p:cNvSpPr/>
            <p:nvPr/>
          </p:nvSpPr>
          <p:spPr>
            <a:xfrm>
              <a:off x="5679108" y="4068387"/>
              <a:ext cx="1267792" cy="27622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228" name="TextBox 12"/>
            <p:cNvSpPr txBox="1">
              <a:spLocks noChangeArrowheads="1"/>
            </p:cNvSpPr>
            <p:nvPr/>
          </p:nvSpPr>
          <p:spPr bwMode="auto">
            <a:xfrm>
              <a:off x="6969125" y="4769643"/>
              <a:ext cx="146685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dirty="0"/>
                <a:t>Зачисление в ООО</a:t>
              </a: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6973888" y="4683125"/>
              <a:ext cx="1555750" cy="431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Стрелка влево 13"/>
            <p:cNvSpPr/>
            <p:nvPr/>
          </p:nvSpPr>
          <p:spPr>
            <a:xfrm>
              <a:off x="5436096" y="4785518"/>
              <a:ext cx="1523953" cy="27622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495300" y="1323975"/>
              <a:ext cx="1549400" cy="64611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2044700" y="1484313"/>
              <a:ext cx="1951038" cy="32543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233" name="TextBox 17"/>
            <p:cNvSpPr txBox="1">
              <a:spLocks noChangeArrowheads="1"/>
            </p:cNvSpPr>
            <p:nvPr/>
          </p:nvSpPr>
          <p:spPr bwMode="auto">
            <a:xfrm>
              <a:off x="495300" y="3027363"/>
              <a:ext cx="154940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dirty="0"/>
                <a:t>Представление и проверка документов</a:t>
              </a: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492125" y="2998788"/>
              <a:ext cx="1549400" cy="77152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Стрелка вправо 18"/>
            <p:cNvSpPr/>
            <p:nvPr/>
          </p:nvSpPr>
          <p:spPr>
            <a:xfrm>
              <a:off x="2055094" y="3352800"/>
              <a:ext cx="1814512" cy="2921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498475" y="3870325"/>
              <a:ext cx="1549400" cy="53816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237" name="TextBox 23"/>
            <p:cNvSpPr txBox="1">
              <a:spLocks noChangeArrowheads="1"/>
            </p:cNvSpPr>
            <p:nvPr/>
          </p:nvSpPr>
          <p:spPr bwMode="auto">
            <a:xfrm>
              <a:off x="465138" y="3908425"/>
              <a:ext cx="161607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/>
                <a:t>Распределение в класс</a:t>
              </a:r>
            </a:p>
          </p:txBody>
        </p:sp>
        <p:sp>
          <p:nvSpPr>
            <p:cNvPr id="9238" name="TextBox 24"/>
            <p:cNvSpPr txBox="1">
              <a:spLocks noChangeArrowheads="1"/>
            </p:cNvSpPr>
            <p:nvPr/>
          </p:nvSpPr>
          <p:spPr bwMode="auto">
            <a:xfrm>
              <a:off x="474235" y="4760912"/>
              <a:ext cx="16160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dirty="0"/>
                <a:t>Зачисление в ООО</a:t>
              </a: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465138" y="4672013"/>
              <a:ext cx="1557337" cy="51752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" name="Стрелка вправо 21"/>
            <p:cNvSpPr/>
            <p:nvPr/>
          </p:nvSpPr>
          <p:spPr>
            <a:xfrm>
              <a:off x="2064042" y="4041848"/>
              <a:ext cx="1355830" cy="27622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Стрелка вправо 26"/>
            <p:cNvSpPr/>
            <p:nvPr/>
          </p:nvSpPr>
          <p:spPr>
            <a:xfrm>
              <a:off x="2041525" y="4773613"/>
              <a:ext cx="1594371" cy="26828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9" name="Прямая со стрелкой 28"/>
            <p:cNvCxnSpPr/>
            <p:nvPr/>
          </p:nvCxnSpPr>
          <p:spPr>
            <a:xfrm>
              <a:off x="1238250" y="1970088"/>
              <a:ext cx="0" cy="1004887"/>
            </a:xfrm>
            <a:prstGeom prst="straightConnector1">
              <a:avLst/>
            </a:prstGeom>
            <a:ln w="25400" cmpd="sng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43" name="TextBox 29"/>
            <p:cNvSpPr txBox="1">
              <a:spLocks noChangeArrowheads="1"/>
            </p:cNvSpPr>
            <p:nvPr/>
          </p:nvSpPr>
          <p:spPr bwMode="auto">
            <a:xfrm>
              <a:off x="1289051" y="2082922"/>
              <a:ext cx="1047750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dirty="0"/>
                <a:t>В </a:t>
              </a:r>
              <a:r>
                <a:rPr lang="ru-RU" altLang="ru-RU" sz="1200" dirty="0" err="1"/>
                <a:t>теч</a:t>
              </a:r>
              <a:r>
                <a:rPr lang="ru-RU" altLang="ru-RU" sz="1200" dirty="0"/>
                <a:t> 3-х  раб дней, не считая даты подачи  </a:t>
              </a:r>
            </a:p>
          </p:txBody>
        </p:sp>
        <p:cxnSp>
          <p:nvCxnSpPr>
            <p:cNvPr id="1024" name="Прямая со стрелкой 1023"/>
            <p:cNvCxnSpPr/>
            <p:nvPr/>
          </p:nvCxnSpPr>
          <p:spPr>
            <a:xfrm>
              <a:off x="179388" y="1647825"/>
              <a:ext cx="0" cy="3130550"/>
            </a:xfrm>
            <a:prstGeom prst="straightConnector1">
              <a:avLst/>
            </a:prstGeom>
            <a:ln w="22225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/>
            <p:cNvCxnSpPr/>
            <p:nvPr/>
          </p:nvCxnSpPr>
          <p:spPr>
            <a:xfrm>
              <a:off x="8893175" y="1555750"/>
              <a:ext cx="0" cy="3217863"/>
            </a:xfrm>
            <a:prstGeom prst="straightConnector1">
              <a:avLst/>
            </a:prstGeom>
            <a:ln w="22225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46" name="TextBox 1032"/>
            <p:cNvSpPr txBox="1">
              <a:spLocks noChangeArrowheads="1"/>
            </p:cNvSpPr>
            <p:nvPr/>
          </p:nvSpPr>
          <p:spPr bwMode="auto">
            <a:xfrm rot="16200000">
              <a:off x="-1360487" y="3068637"/>
              <a:ext cx="338455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b="1" dirty="0"/>
                <a:t>В </a:t>
              </a:r>
              <a:r>
                <a:rPr lang="ru-RU" altLang="ru-RU" sz="1200" b="1" dirty="0" err="1"/>
                <a:t>теч</a:t>
              </a:r>
              <a:r>
                <a:rPr lang="ru-RU" altLang="ru-RU" sz="1200" b="1" dirty="0"/>
                <a:t>  7 рабочих дней</a:t>
              </a:r>
            </a:p>
          </p:txBody>
        </p:sp>
        <p:sp>
          <p:nvSpPr>
            <p:cNvPr id="9247" name="TextBox 42"/>
            <p:cNvSpPr txBox="1">
              <a:spLocks noChangeArrowheads="1"/>
            </p:cNvSpPr>
            <p:nvPr/>
          </p:nvSpPr>
          <p:spPr bwMode="auto">
            <a:xfrm rot="16200000">
              <a:off x="7011194" y="2901157"/>
              <a:ext cx="3384550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b="1"/>
                <a:t>В теч  7 рабочих дней</a:t>
              </a:r>
            </a:p>
          </p:txBody>
        </p:sp>
      </p:grpSp>
      <p:sp>
        <p:nvSpPr>
          <p:cNvPr id="9248" name="TextBox 1033"/>
          <p:cNvSpPr txBox="1">
            <a:spLocks noChangeArrowheads="1"/>
          </p:cNvSpPr>
          <p:nvPr/>
        </p:nvSpPr>
        <p:spPr bwMode="auto">
          <a:xfrm>
            <a:off x="6599237" y="1074914"/>
            <a:ext cx="2305050" cy="646112"/>
          </a:xfrm>
          <a:prstGeom prst="rect">
            <a:avLst/>
          </a:prstGeom>
          <a:noFill/>
          <a:ln w="22225">
            <a:solidFill>
              <a:srgbClr val="C00000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i="1" dirty="0"/>
              <a:t>Подача заявления в школе</a:t>
            </a:r>
          </a:p>
        </p:txBody>
      </p:sp>
      <p:sp>
        <p:nvSpPr>
          <p:cNvPr id="9249" name="TextBox 44"/>
          <p:cNvSpPr txBox="1">
            <a:spLocks noChangeArrowheads="1"/>
          </p:cNvSpPr>
          <p:nvPr/>
        </p:nvSpPr>
        <p:spPr bwMode="auto">
          <a:xfrm>
            <a:off x="198438" y="953300"/>
            <a:ext cx="2305050" cy="923925"/>
          </a:xfrm>
          <a:prstGeom prst="rect">
            <a:avLst/>
          </a:prstGeom>
          <a:noFill/>
          <a:ln w="22225">
            <a:solidFill>
              <a:srgbClr val="C00000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i="1" dirty="0"/>
              <a:t>Подача заявления самостоятельно</a:t>
            </a:r>
          </a:p>
          <a:p>
            <a:pPr algn="ctr" eaLnBrk="1" hangingPunct="1"/>
            <a:r>
              <a:rPr lang="ru-RU" altLang="ru-RU" b="1" i="1" dirty="0"/>
              <a:t>Через Интернет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24262" y="568397"/>
            <a:ext cx="31452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Работа школьного оператора с заявлениями</a:t>
            </a:r>
          </a:p>
        </p:txBody>
      </p:sp>
    </p:spTree>
    <p:extLst>
      <p:ext uri="{BB962C8B-B14F-4D97-AF65-F5344CB8AC3E}">
        <p14:creationId xmlns:p14="http://schemas.microsoft.com/office/powerpoint/2010/main" val="3390671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755650" y="1341438"/>
            <a:ext cx="7704138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dirty="0">
                <a:solidFill>
                  <a:schemeClr val="tx2"/>
                </a:solidFill>
              </a:rPr>
              <a:t>Инструкции для школьных (главных школьных)  операторов размещены на </a:t>
            </a:r>
            <a:r>
              <a:rPr lang="ru-RU" altLang="ru-RU" sz="2400" dirty="0" smtClean="0">
                <a:solidFill>
                  <a:schemeClr val="tx2"/>
                </a:solidFill>
              </a:rPr>
              <a:t>сайте </a:t>
            </a:r>
            <a:r>
              <a:rPr lang="en-US" altLang="ru-RU" sz="2400" b="1" dirty="0">
                <a:solidFill>
                  <a:schemeClr val="tx2"/>
                </a:solidFill>
                <a:hlinkClick r:id="rId2"/>
              </a:rPr>
              <a:t>http://sakhcdo.ru</a:t>
            </a:r>
            <a:r>
              <a:rPr lang="en-US" altLang="ru-RU" sz="2400" b="1" dirty="0">
                <a:solidFill>
                  <a:schemeClr val="tx2"/>
                </a:solidFill>
              </a:rPr>
              <a:t> </a:t>
            </a:r>
            <a:r>
              <a:rPr lang="ru-RU" altLang="ru-RU" sz="2400" dirty="0">
                <a:solidFill>
                  <a:schemeClr val="tx2"/>
                </a:solidFill>
              </a:rPr>
              <a:t>в разделе </a:t>
            </a:r>
            <a:r>
              <a:rPr lang="ru-RU" altLang="ru-RU" sz="2400" b="1" dirty="0">
                <a:solidFill>
                  <a:schemeClr val="tx2"/>
                </a:solidFill>
              </a:rPr>
              <a:t>ГИС РО – АИС «Е-Услуги» - Методическая </a:t>
            </a:r>
            <a:r>
              <a:rPr lang="ru-RU" altLang="ru-RU" sz="2400" b="1" dirty="0" smtClean="0">
                <a:solidFill>
                  <a:schemeClr val="tx2"/>
                </a:solidFill>
              </a:rPr>
              <a:t>копилка – Методические рекомендации по работе школьного оператора с заявлениями</a:t>
            </a:r>
            <a:endParaRPr lang="en-US" altLang="ru-RU" sz="2400" b="1" dirty="0">
              <a:solidFill>
                <a:schemeClr val="tx2"/>
              </a:solidFill>
            </a:endParaRPr>
          </a:p>
          <a:p>
            <a:pPr eaLnBrk="1" hangingPunct="1"/>
            <a:endParaRPr lang="en-US" altLang="ru-RU" dirty="0">
              <a:solidFill>
                <a:schemeClr val="tx2"/>
              </a:solidFill>
            </a:endParaRPr>
          </a:p>
          <a:p>
            <a:pPr eaLnBrk="1" hangingPunct="1"/>
            <a:endParaRPr lang="ru-RU" alt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364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55576" y="476672"/>
            <a:ext cx="8229600" cy="7921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Главный школьный оператор: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395536" y="1412776"/>
            <a:ext cx="7920037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 altLang="ru-RU" sz="2000" dirty="0">
                <a:solidFill>
                  <a:schemeClr val="tx2">
                    <a:lumMod val="75000"/>
                  </a:schemeClr>
                </a:solidFill>
              </a:rPr>
              <a:t>Организует работу школьных операторов</a:t>
            </a:r>
          </a:p>
          <a:p>
            <a:pPr eaLnBrk="1" hangingPunct="1">
              <a:buFontTx/>
              <a:buAutoNum type="arabicPeriod"/>
            </a:pPr>
            <a:r>
              <a:rPr lang="ru-RU" altLang="ru-RU" sz="2000" dirty="0">
                <a:solidFill>
                  <a:schemeClr val="tx2">
                    <a:lumMod val="75000"/>
                  </a:schemeClr>
                </a:solidFill>
              </a:rPr>
              <a:t>Оперативно работает с заявлениями, поступившими через Интернет: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ru-RU" altLang="ru-RU" sz="2000" dirty="0">
                <a:solidFill>
                  <a:schemeClr val="tx2">
                    <a:lumMod val="75000"/>
                  </a:schemeClr>
                </a:solidFill>
              </a:rPr>
              <a:t>оповещает Заявителя в случае неправильно поданного заявления (прописка на территории, не закрепленной за ООО, заявление подано на другой учебный год и др.);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ru-RU" altLang="ru-RU" sz="2000" dirty="0">
                <a:solidFill>
                  <a:schemeClr val="tx2">
                    <a:lumMod val="75000"/>
                  </a:schemeClr>
                </a:solidFill>
              </a:rPr>
              <a:t>работает со справками, предоставленными гражданами, имеющими преимущественное право приема на обучение;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ru-RU" altLang="ru-RU" sz="2000" dirty="0">
                <a:solidFill>
                  <a:schemeClr val="tx2">
                    <a:lumMod val="75000"/>
                  </a:schemeClr>
                </a:solidFill>
              </a:rPr>
              <a:t>формирует список заявлений в порядке их поступления систему;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ru-RU" altLang="ru-RU" sz="2000" dirty="0">
                <a:solidFill>
                  <a:schemeClr val="tx2">
                    <a:lumMod val="75000"/>
                  </a:schemeClr>
                </a:solidFill>
              </a:rPr>
              <a:t>информирует Заявителей о сформированной очереди.</a:t>
            </a:r>
          </a:p>
        </p:txBody>
      </p:sp>
    </p:spTree>
    <p:extLst>
      <p:ext uri="{BB962C8B-B14F-4D97-AF65-F5344CB8AC3E}">
        <p14:creationId xmlns:p14="http://schemas.microsoft.com/office/powerpoint/2010/main" val="776173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128792" cy="7921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/>
              <a:t>Формирование списка заявлений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611560" y="1412776"/>
          <a:ext cx="806489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68060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51037" y="525289"/>
            <a:ext cx="8229600" cy="7921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200" dirty="0" smtClean="0"/>
              <a:t>Муниципальный оператор: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55575" y="1340843"/>
            <a:ext cx="8225062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Проверка просроченных заявлений на 2019/2020 учебный год (слайд 4)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Проверка на предмет своевременной обработки заявлений, поданных во время приемной кампании на 2020/2021 учебный год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Объединение персональных данных на уровне МО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по запросу ООО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ru-RU" dirty="0">
                <a:solidFill>
                  <a:schemeClr val="tx2"/>
                </a:solidFill>
              </a:rPr>
              <a:t>Утверждение и проверка на  </a:t>
            </a:r>
            <a:r>
              <a:rPr lang="en-US" dirty="0">
                <a:solidFill>
                  <a:schemeClr val="tx2"/>
                </a:solidFill>
                <a:hlinkClick r:id="rId2"/>
              </a:rPr>
              <a:t>https://detsad.admsakhalin.ru/</a:t>
            </a:r>
            <a:r>
              <a:rPr lang="ru-RU" dirty="0">
                <a:solidFill>
                  <a:schemeClr val="tx2"/>
                </a:solidFill>
              </a:rPr>
              <a:t> созданных классов на 2020/2021 учебный год до 20.01.2020</a:t>
            </a:r>
          </a:p>
          <a:p>
            <a:pPr marL="342900" indent="-342900">
              <a:buAutoNum type="arabicPeriod"/>
            </a:pP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 </a:t>
            </a:r>
          </a:p>
          <a:p>
            <a:pPr marL="342900" indent="-342900">
              <a:buAutoNum type="arabicPeriod"/>
            </a:pPr>
            <a:endParaRPr lang="ru-RU" dirty="0" smtClean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676654"/>
            <a:ext cx="7459116" cy="1514686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869876" y="4540750"/>
            <a:ext cx="7488832" cy="65059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770510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539552" y="692696"/>
            <a:ext cx="8207917" cy="5693393"/>
            <a:chOff x="539552" y="692696"/>
            <a:chExt cx="8207917" cy="5693393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552" y="692696"/>
              <a:ext cx="8203162" cy="2277428"/>
            </a:xfrm>
            <a:prstGeom prst="rect">
              <a:avLst/>
            </a:prstGeom>
          </p:spPr>
        </p:pic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552" y="3284984"/>
              <a:ext cx="8203162" cy="3101105"/>
            </a:xfrm>
            <a:prstGeom prst="rect">
              <a:avLst/>
            </a:prstGeom>
          </p:spPr>
        </p:pic>
        <p:sp>
          <p:nvSpPr>
            <p:cNvPr id="4" name="Прямоугольник 3"/>
            <p:cNvSpPr/>
            <p:nvPr/>
          </p:nvSpPr>
          <p:spPr>
            <a:xfrm>
              <a:off x="2627784" y="1805740"/>
              <a:ext cx="6114930" cy="144016"/>
            </a:xfrm>
            <a:prstGeom prst="rect">
              <a:avLst/>
            </a:prstGeom>
            <a:solidFill>
              <a:srgbClr val="FF0000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627784" y="1963170"/>
              <a:ext cx="6114930" cy="144016"/>
            </a:xfrm>
            <a:prstGeom prst="rect">
              <a:avLst/>
            </a:prstGeom>
            <a:solidFill>
              <a:srgbClr val="FF0000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627784" y="2126189"/>
              <a:ext cx="6114930" cy="144016"/>
            </a:xfrm>
            <a:prstGeom prst="rect">
              <a:avLst/>
            </a:prstGeom>
            <a:solidFill>
              <a:srgbClr val="FF0000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627784" y="2476148"/>
              <a:ext cx="6114930" cy="144016"/>
            </a:xfrm>
            <a:prstGeom prst="rect">
              <a:avLst/>
            </a:prstGeom>
            <a:solidFill>
              <a:srgbClr val="FF0000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627784" y="2639111"/>
              <a:ext cx="6114930" cy="144016"/>
            </a:xfrm>
            <a:prstGeom prst="rect">
              <a:avLst/>
            </a:prstGeom>
            <a:solidFill>
              <a:srgbClr val="FF0000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632539" y="2791008"/>
              <a:ext cx="6114930" cy="144016"/>
            </a:xfrm>
            <a:prstGeom prst="rect">
              <a:avLst/>
            </a:prstGeom>
            <a:solidFill>
              <a:srgbClr val="FF0000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627784" y="4421366"/>
              <a:ext cx="6114930" cy="144016"/>
            </a:xfrm>
            <a:prstGeom prst="rect">
              <a:avLst/>
            </a:prstGeom>
            <a:solidFill>
              <a:srgbClr val="FF0000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627784" y="4895988"/>
              <a:ext cx="6114930" cy="144016"/>
            </a:xfrm>
            <a:prstGeom prst="rect">
              <a:avLst/>
            </a:prstGeom>
            <a:solidFill>
              <a:srgbClr val="FF0000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086012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529256" y="548680"/>
            <a:ext cx="8172400" cy="6018730"/>
            <a:chOff x="529256" y="548680"/>
            <a:chExt cx="8172400" cy="601873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256" y="548680"/>
              <a:ext cx="8172400" cy="2917665"/>
            </a:xfrm>
            <a:prstGeom prst="rect">
              <a:avLst/>
            </a:prstGeom>
          </p:spPr>
        </p:pic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256" y="3645024"/>
              <a:ext cx="8172400" cy="2922386"/>
            </a:xfrm>
            <a:prstGeom prst="rect">
              <a:avLst/>
            </a:prstGeom>
          </p:spPr>
        </p:pic>
        <p:sp>
          <p:nvSpPr>
            <p:cNvPr id="4" name="Прямоугольник 3"/>
            <p:cNvSpPr/>
            <p:nvPr/>
          </p:nvSpPr>
          <p:spPr>
            <a:xfrm>
              <a:off x="2586726" y="1628801"/>
              <a:ext cx="6114930" cy="1837544"/>
            </a:xfrm>
            <a:prstGeom prst="rect">
              <a:avLst/>
            </a:prstGeom>
            <a:solidFill>
              <a:srgbClr val="FF0000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9885571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553178" y="908720"/>
            <a:ext cx="8056561" cy="3829219"/>
            <a:chOff x="553178" y="908720"/>
            <a:chExt cx="8056561" cy="3829219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3178" y="908720"/>
              <a:ext cx="8056561" cy="3829219"/>
            </a:xfrm>
            <a:prstGeom prst="rect">
              <a:avLst/>
            </a:prstGeom>
          </p:spPr>
        </p:pic>
        <p:sp>
          <p:nvSpPr>
            <p:cNvPr id="3" name="Прямоугольник 2"/>
            <p:cNvSpPr/>
            <p:nvPr/>
          </p:nvSpPr>
          <p:spPr>
            <a:xfrm>
              <a:off x="2569402" y="2492896"/>
              <a:ext cx="6040337" cy="175426"/>
            </a:xfrm>
            <a:prstGeom prst="rect">
              <a:avLst/>
            </a:prstGeom>
            <a:solidFill>
              <a:srgbClr val="FF0000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65034" y="5301208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ОБРАТИТЬ ВНИМАНИЕ НА КЛАССЫ, 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СОЗДАННЫЕ В ВЫДЕЛЕННЫХ ШКОЛАХ!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047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71446" y="620688"/>
            <a:ext cx="8352160" cy="72087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u="sng" dirty="0"/>
              <a:t>Подготовка к приемной кампании 2020/</a:t>
            </a:r>
            <a:r>
              <a:rPr lang="en-US" sz="2800" b="1" u="sng" dirty="0"/>
              <a:t>20</a:t>
            </a:r>
            <a:r>
              <a:rPr lang="ru-RU" sz="2800" b="1" u="sng" dirty="0"/>
              <a:t>21</a:t>
            </a:r>
            <a:br>
              <a:rPr lang="ru-RU" sz="2800" b="1" u="sng" dirty="0"/>
            </a:br>
            <a:endParaRPr lang="ru-RU" sz="28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125538"/>
            <a:ext cx="7920880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/>
                </a:solidFill>
                <a:latin typeface="+mn-lt"/>
                <a:cs typeface="+mn-cs"/>
              </a:rPr>
              <a:t>В АИС «Е-услуги»:</a:t>
            </a:r>
          </a:p>
          <a:p>
            <a:pPr marL="342900" indent="-342900" algn="just">
              <a:lnSpc>
                <a:spcPct val="150000"/>
              </a:lnSpc>
              <a:buFontTx/>
              <a:buAutoNum type="arabicPeriod"/>
              <a:defRPr/>
            </a:pPr>
            <a:r>
              <a:rPr lang="ru-RU" sz="2400" dirty="0">
                <a:solidFill>
                  <a:schemeClr val="tx2"/>
                </a:solidFill>
              </a:rPr>
              <a:t>Обработка всех заявлений на 2019/2020 </a:t>
            </a:r>
            <a:r>
              <a:rPr lang="ru-RU" sz="2400" dirty="0" err="1">
                <a:solidFill>
                  <a:schemeClr val="tx2"/>
                </a:solidFill>
              </a:rPr>
              <a:t>уч</a:t>
            </a:r>
            <a:r>
              <a:rPr lang="ru-RU" sz="2400" dirty="0">
                <a:solidFill>
                  <a:schemeClr val="tx2"/>
                </a:solidFill>
              </a:rPr>
              <a:t> год, не рассмотренных в срок </a:t>
            </a:r>
            <a:r>
              <a:rPr lang="en-US" sz="2400" dirty="0">
                <a:solidFill>
                  <a:schemeClr val="tx2"/>
                </a:solidFill>
              </a:rPr>
              <a:t>(</a:t>
            </a:r>
            <a:r>
              <a:rPr lang="ru-RU" sz="2400" dirty="0">
                <a:solidFill>
                  <a:schemeClr val="tx2"/>
                </a:solidFill>
              </a:rPr>
              <a:t>слайд 3)</a:t>
            </a:r>
          </a:p>
          <a:p>
            <a:pPr marL="342900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>
                <a:solidFill>
                  <a:schemeClr val="tx2"/>
                </a:solidFill>
                <a:latin typeface="+mn-lt"/>
                <a:cs typeface="+mn-cs"/>
              </a:rPr>
              <a:t>Корректировка информации об ООО в АИС «Е-услуги. Образование» (слайды </a:t>
            </a:r>
            <a:r>
              <a:rPr lang="ru-RU" sz="2400" dirty="0">
                <a:solidFill>
                  <a:schemeClr val="tx2"/>
                </a:solidFill>
              </a:rPr>
              <a:t>4 - 7</a:t>
            </a:r>
            <a:r>
              <a:rPr lang="ru-RU" sz="2400" dirty="0">
                <a:solidFill>
                  <a:schemeClr val="tx2"/>
                </a:solidFill>
                <a:latin typeface="+mn-lt"/>
                <a:cs typeface="+mn-cs"/>
              </a:rPr>
              <a:t>)</a:t>
            </a:r>
          </a:p>
          <a:p>
            <a:pPr marL="342900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>
                <a:solidFill>
                  <a:schemeClr val="tx2"/>
                </a:solidFill>
                <a:latin typeface="+mn-lt"/>
                <a:cs typeface="+mn-cs"/>
              </a:rPr>
              <a:t>Создание вакансий для зачисления в 1 класс (слайд 10)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1630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96752"/>
            <a:ext cx="76328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tx2"/>
                </a:solidFill>
              </a:rPr>
              <a:t>Инструкции для муниципальных операторов на сайте </a:t>
            </a:r>
            <a:r>
              <a:rPr lang="en" sz="2000" dirty="0">
                <a:hlinkClick r:id="rId2"/>
              </a:rPr>
              <a:t>http://sakhcdo.ru</a:t>
            </a:r>
            <a:r>
              <a:rPr lang="ru-RU" sz="2000" dirty="0"/>
              <a:t> </a:t>
            </a:r>
            <a:r>
              <a:rPr lang="ru-RU" sz="2000" dirty="0">
                <a:solidFill>
                  <a:schemeClr val="tx2"/>
                </a:solidFill>
              </a:rPr>
              <a:t>в разделе </a:t>
            </a:r>
            <a:r>
              <a:rPr lang="ru-RU" sz="2000" b="1" dirty="0">
                <a:solidFill>
                  <a:schemeClr val="tx2"/>
                </a:solidFill>
              </a:rPr>
              <a:t>ГИС РО – АИС «Е-услуги» - Методическая копилка – Зачисление на 2020/2021 </a:t>
            </a:r>
            <a:r>
              <a:rPr lang="ru-RU" sz="2000" b="1" dirty="0" err="1">
                <a:solidFill>
                  <a:schemeClr val="tx2"/>
                </a:solidFill>
              </a:rPr>
              <a:t>уч</a:t>
            </a:r>
            <a:r>
              <a:rPr lang="ru-RU" sz="2000" b="1" dirty="0">
                <a:solidFill>
                  <a:schemeClr val="tx2"/>
                </a:solidFill>
              </a:rPr>
              <a:t> год – Методические рекомендации для муниципальных </a:t>
            </a:r>
            <a:r>
              <a:rPr lang="ru-RU" sz="2000" b="1" dirty="0" smtClean="0">
                <a:solidFill>
                  <a:schemeClr val="tx2"/>
                </a:solidFill>
              </a:rPr>
              <a:t>операторов</a:t>
            </a:r>
            <a:r>
              <a:rPr lang="ru-RU" sz="2000" dirty="0" smtClean="0">
                <a:solidFill>
                  <a:schemeClr val="tx2"/>
                </a:solidFill>
              </a:rPr>
              <a:t>:</a:t>
            </a:r>
            <a:endParaRPr lang="ru-RU" sz="20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</a:rPr>
              <a:t>по </a:t>
            </a:r>
            <a:r>
              <a:rPr lang="ru-RU" sz="2000" dirty="0">
                <a:solidFill>
                  <a:schemeClr val="tx2"/>
                </a:solidFill>
              </a:rPr>
              <a:t>работе с реестром «Персональный данные</a:t>
            </a:r>
            <a:r>
              <a:rPr lang="ru-RU" sz="2000" dirty="0" smtClean="0">
                <a:solidFill>
                  <a:schemeClr val="tx2"/>
                </a:solidFill>
              </a:rPr>
              <a:t>»;</a:t>
            </a:r>
            <a:endParaRPr lang="ru-RU" sz="2000" dirty="0">
              <a:solidFill>
                <a:schemeClr val="tx2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/>
                </a:solidFill>
              </a:rPr>
              <a:t>по работе со списком </a:t>
            </a:r>
            <a:r>
              <a:rPr lang="ru-RU" sz="2000" dirty="0" smtClean="0">
                <a:solidFill>
                  <a:schemeClr val="tx2"/>
                </a:solidFill>
              </a:rPr>
              <a:t>заявлений.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149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tx2"/>
                </a:solidFill>
              </a:rPr>
              <a:t>Новое в приемной кампании 2020-2021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050705"/>
            <a:ext cx="8352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2"/>
                </a:solidFill>
              </a:rPr>
              <a:t>1. Расширение перечня лиц, имеющих преимущественное право приема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643" y="1377278"/>
            <a:ext cx="6773220" cy="36485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274" y="5061360"/>
            <a:ext cx="6725589" cy="151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811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снимок экрана&#10;&#10;Автоматически созданное описание">
            <a:extLst>
              <a:ext uri="{FF2B5EF4-FFF2-40B4-BE49-F238E27FC236}">
                <a16:creationId xmlns:a16="http://schemas.microsoft.com/office/drawing/2014/main" id="{CBE94E5E-FF44-4547-842B-6E4D8A4193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17013"/>
            <a:ext cx="4377804" cy="251198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Рисунок 4" descr="Изображение выглядит как снимок экрана&#10;&#10;Автоматически созданное описание">
            <a:extLst>
              <a:ext uri="{FF2B5EF4-FFF2-40B4-BE49-F238E27FC236}">
                <a16:creationId xmlns:a16="http://schemas.microsoft.com/office/drawing/2014/main" id="{8BED6912-9D55-0F43-A815-02F2249F57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376" y="2996952"/>
            <a:ext cx="3984330" cy="327900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EEE038E3-C164-8846-AA6D-185D629517BC}"/>
              </a:ext>
            </a:extLst>
          </p:cNvPr>
          <p:cNvSpPr/>
          <p:nvPr/>
        </p:nvSpPr>
        <p:spPr>
          <a:xfrm>
            <a:off x="6084168" y="4293096"/>
            <a:ext cx="1152128" cy="216024"/>
          </a:xfrm>
          <a:prstGeom prst="round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E7A6289E-7B1A-F349-BC49-1E3BA9492AD5}"/>
              </a:ext>
            </a:extLst>
          </p:cNvPr>
          <p:cNvSpPr/>
          <p:nvPr/>
        </p:nvSpPr>
        <p:spPr>
          <a:xfrm>
            <a:off x="6084168" y="4672186"/>
            <a:ext cx="2304255" cy="773037"/>
          </a:xfrm>
          <a:prstGeom prst="round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5BF5CA-EE18-F64B-A1B7-7E48FD18EBD5}"/>
              </a:ext>
            </a:extLst>
          </p:cNvPr>
          <p:cNvSpPr txBox="1"/>
          <p:nvPr/>
        </p:nvSpPr>
        <p:spPr>
          <a:xfrm>
            <a:off x="6192179" y="4734668"/>
            <a:ext cx="2088231" cy="648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обязательны для заполнения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32EABD-926F-6941-9F70-8CBC42110883}"/>
              </a:ext>
            </a:extLst>
          </p:cNvPr>
          <p:cNvSpPr txBox="1"/>
          <p:nvPr/>
        </p:nvSpPr>
        <p:spPr>
          <a:xfrm>
            <a:off x="5364047" y="1175542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tx2"/>
                </a:solidFill>
              </a:rPr>
              <a:t>Для того, чтобы в результате сортировки заявление попало в состав первоочередных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5AE678-4E32-E544-B4DE-0E6B55070C53}"/>
              </a:ext>
            </a:extLst>
          </p:cNvPr>
          <p:cNvSpPr txBox="1"/>
          <p:nvPr/>
        </p:nvSpPr>
        <p:spPr>
          <a:xfrm>
            <a:off x="755577" y="4077942"/>
            <a:ext cx="30381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tx2"/>
                </a:solidFill>
              </a:rPr>
              <a:t>н</a:t>
            </a:r>
            <a:r>
              <a:rPr lang="ru-RU" dirty="0" smtClean="0">
                <a:solidFill>
                  <a:schemeClr val="tx2"/>
                </a:solidFill>
              </a:rPr>
              <a:t>еобходимо </a:t>
            </a:r>
            <a:r>
              <a:rPr lang="ru-RU" dirty="0">
                <a:solidFill>
                  <a:schemeClr val="tx2"/>
                </a:solidFill>
              </a:rPr>
              <a:t>при регистрации заявления указать приоритет льготы и документы, его подтверждающие</a:t>
            </a:r>
          </a:p>
        </p:txBody>
      </p:sp>
    </p:spTree>
    <p:extLst>
      <p:ext uri="{BB962C8B-B14F-4D97-AF65-F5344CB8AC3E}">
        <p14:creationId xmlns:p14="http://schemas.microsoft.com/office/powerpoint/2010/main" val="34472906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08720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2. Родителям необходимо дать прямую ссылку на подачу заявлений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u="sng" dirty="0">
                <a:solidFill>
                  <a:schemeClr val="tx2">
                    <a:lumMod val="75000"/>
                  </a:schemeClr>
                </a:solidFill>
                <a:hlinkClick r:id="rId3"/>
              </a:rPr>
              <a:t>https://detsad.admsakhalin.ru:11114/Modules/FIRSTGRADEMODULE/?once=5QuPHWC1#/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E75966-368A-D949-BF00-5FC5F08CB91B}"/>
              </a:ext>
            </a:extLst>
          </p:cNvPr>
          <p:cNvSpPr txBox="1"/>
          <p:nvPr/>
        </p:nvSpPr>
        <p:spPr>
          <a:xfrm>
            <a:off x="569912" y="2139264"/>
            <a:ext cx="81785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Рекомендуется: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 на официальных сайтах ООО дополнительно разместить следующую информацию: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3BF7A5-4CCD-4648-B831-C811CC8CCC0B}"/>
              </a:ext>
            </a:extLst>
          </p:cNvPr>
          <p:cNvSpPr txBox="1"/>
          <p:nvPr/>
        </p:nvSpPr>
        <p:spPr>
          <a:xfrm>
            <a:off x="569913" y="3280609"/>
            <a:ext cx="8153424" cy="923330"/>
          </a:xfrm>
          <a:custGeom>
            <a:avLst/>
            <a:gdLst>
              <a:gd name="connsiteX0" fmla="*/ 0 w 8153424"/>
              <a:gd name="connsiteY0" fmla="*/ 0 h 923330"/>
              <a:gd name="connsiteX1" fmla="*/ 500853 w 8153424"/>
              <a:gd name="connsiteY1" fmla="*/ 0 h 923330"/>
              <a:gd name="connsiteX2" fmla="*/ 838638 w 8153424"/>
              <a:gd name="connsiteY2" fmla="*/ 0 h 923330"/>
              <a:gd name="connsiteX3" fmla="*/ 1584094 w 8153424"/>
              <a:gd name="connsiteY3" fmla="*/ 0 h 923330"/>
              <a:gd name="connsiteX4" fmla="*/ 2084947 w 8153424"/>
              <a:gd name="connsiteY4" fmla="*/ 0 h 923330"/>
              <a:gd name="connsiteX5" fmla="*/ 2585800 w 8153424"/>
              <a:gd name="connsiteY5" fmla="*/ 0 h 923330"/>
              <a:gd name="connsiteX6" fmla="*/ 3331256 w 8153424"/>
              <a:gd name="connsiteY6" fmla="*/ 0 h 923330"/>
              <a:gd name="connsiteX7" fmla="*/ 3750575 w 8153424"/>
              <a:gd name="connsiteY7" fmla="*/ 0 h 923330"/>
              <a:gd name="connsiteX8" fmla="*/ 4496031 w 8153424"/>
              <a:gd name="connsiteY8" fmla="*/ 0 h 923330"/>
              <a:gd name="connsiteX9" fmla="*/ 5241487 w 8153424"/>
              <a:gd name="connsiteY9" fmla="*/ 0 h 923330"/>
              <a:gd name="connsiteX10" fmla="*/ 5823874 w 8153424"/>
              <a:gd name="connsiteY10" fmla="*/ 0 h 923330"/>
              <a:gd name="connsiteX11" fmla="*/ 6569330 w 8153424"/>
              <a:gd name="connsiteY11" fmla="*/ 0 h 923330"/>
              <a:gd name="connsiteX12" fmla="*/ 7070183 w 8153424"/>
              <a:gd name="connsiteY12" fmla="*/ 0 h 923330"/>
              <a:gd name="connsiteX13" fmla="*/ 7571037 w 8153424"/>
              <a:gd name="connsiteY13" fmla="*/ 0 h 923330"/>
              <a:gd name="connsiteX14" fmla="*/ 8153424 w 8153424"/>
              <a:gd name="connsiteY14" fmla="*/ 0 h 923330"/>
              <a:gd name="connsiteX15" fmla="*/ 8153424 w 8153424"/>
              <a:gd name="connsiteY15" fmla="*/ 452432 h 923330"/>
              <a:gd name="connsiteX16" fmla="*/ 8153424 w 8153424"/>
              <a:gd name="connsiteY16" fmla="*/ 923330 h 923330"/>
              <a:gd name="connsiteX17" fmla="*/ 7489502 w 8153424"/>
              <a:gd name="connsiteY17" fmla="*/ 923330 h 923330"/>
              <a:gd name="connsiteX18" fmla="*/ 6907115 w 8153424"/>
              <a:gd name="connsiteY18" fmla="*/ 923330 h 923330"/>
              <a:gd name="connsiteX19" fmla="*/ 6569330 w 8153424"/>
              <a:gd name="connsiteY19" fmla="*/ 923330 h 923330"/>
              <a:gd name="connsiteX20" fmla="*/ 6150011 w 8153424"/>
              <a:gd name="connsiteY20" fmla="*/ 923330 h 923330"/>
              <a:gd name="connsiteX21" fmla="*/ 5404555 w 8153424"/>
              <a:gd name="connsiteY21" fmla="*/ 923330 h 923330"/>
              <a:gd name="connsiteX22" fmla="*/ 4822168 w 8153424"/>
              <a:gd name="connsiteY22" fmla="*/ 923330 h 923330"/>
              <a:gd name="connsiteX23" fmla="*/ 4402849 w 8153424"/>
              <a:gd name="connsiteY23" fmla="*/ 923330 h 923330"/>
              <a:gd name="connsiteX24" fmla="*/ 3820462 w 8153424"/>
              <a:gd name="connsiteY24" fmla="*/ 923330 h 923330"/>
              <a:gd name="connsiteX25" fmla="*/ 3482677 w 8153424"/>
              <a:gd name="connsiteY25" fmla="*/ 923330 h 923330"/>
              <a:gd name="connsiteX26" fmla="*/ 3144892 w 8153424"/>
              <a:gd name="connsiteY26" fmla="*/ 923330 h 923330"/>
              <a:gd name="connsiteX27" fmla="*/ 2562505 w 8153424"/>
              <a:gd name="connsiteY27" fmla="*/ 923330 h 923330"/>
              <a:gd name="connsiteX28" fmla="*/ 2143186 w 8153424"/>
              <a:gd name="connsiteY28" fmla="*/ 923330 h 923330"/>
              <a:gd name="connsiteX29" fmla="*/ 1479264 w 8153424"/>
              <a:gd name="connsiteY29" fmla="*/ 923330 h 923330"/>
              <a:gd name="connsiteX30" fmla="*/ 1059945 w 8153424"/>
              <a:gd name="connsiteY30" fmla="*/ 923330 h 923330"/>
              <a:gd name="connsiteX31" fmla="*/ 0 w 8153424"/>
              <a:gd name="connsiteY31" fmla="*/ 923330 h 923330"/>
              <a:gd name="connsiteX32" fmla="*/ 0 w 8153424"/>
              <a:gd name="connsiteY32" fmla="*/ 489365 h 923330"/>
              <a:gd name="connsiteX33" fmla="*/ 0 w 8153424"/>
              <a:gd name="connsiteY33" fmla="*/ 0 h 9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153424" h="923330" extrusionOk="0">
                <a:moveTo>
                  <a:pt x="0" y="0"/>
                </a:moveTo>
                <a:cubicBezTo>
                  <a:pt x="115518" y="-9483"/>
                  <a:pt x="329626" y="11589"/>
                  <a:pt x="500853" y="0"/>
                </a:cubicBezTo>
                <a:cubicBezTo>
                  <a:pt x="672080" y="-11589"/>
                  <a:pt x="718600" y="6114"/>
                  <a:pt x="838638" y="0"/>
                </a:cubicBezTo>
                <a:cubicBezTo>
                  <a:pt x="958677" y="-6114"/>
                  <a:pt x="1349663" y="64342"/>
                  <a:pt x="1584094" y="0"/>
                </a:cubicBezTo>
                <a:cubicBezTo>
                  <a:pt x="1818525" y="-64342"/>
                  <a:pt x="1963099" y="51695"/>
                  <a:pt x="2084947" y="0"/>
                </a:cubicBezTo>
                <a:cubicBezTo>
                  <a:pt x="2206795" y="-51695"/>
                  <a:pt x="2416744" y="3429"/>
                  <a:pt x="2585800" y="0"/>
                </a:cubicBezTo>
                <a:cubicBezTo>
                  <a:pt x="2754856" y="-3429"/>
                  <a:pt x="3064625" y="60024"/>
                  <a:pt x="3331256" y="0"/>
                </a:cubicBezTo>
                <a:cubicBezTo>
                  <a:pt x="3597887" y="-60024"/>
                  <a:pt x="3593565" y="49006"/>
                  <a:pt x="3750575" y="0"/>
                </a:cubicBezTo>
                <a:cubicBezTo>
                  <a:pt x="3907585" y="-49006"/>
                  <a:pt x="4337033" y="65067"/>
                  <a:pt x="4496031" y="0"/>
                </a:cubicBezTo>
                <a:cubicBezTo>
                  <a:pt x="4655029" y="-65067"/>
                  <a:pt x="4976764" y="66425"/>
                  <a:pt x="5241487" y="0"/>
                </a:cubicBezTo>
                <a:cubicBezTo>
                  <a:pt x="5506210" y="-66425"/>
                  <a:pt x="5534747" y="31221"/>
                  <a:pt x="5823874" y="0"/>
                </a:cubicBezTo>
                <a:cubicBezTo>
                  <a:pt x="6113001" y="-31221"/>
                  <a:pt x="6307910" y="15529"/>
                  <a:pt x="6569330" y="0"/>
                </a:cubicBezTo>
                <a:cubicBezTo>
                  <a:pt x="6830750" y="-15529"/>
                  <a:pt x="6878020" y="41022"/>
                  <a:pt x="7070183" y="0"/>
                </a:cubicBezTo>
                <a:cubicBezTo>
                  <a:pt x="7262346" y="-41022"/>
                  <a:pt x="7441904" y="34414"/>
                  <a:pt x="7571037" y="0"/>
                </a:cubicBezTo>
                <a:cubicBezTo>
                  <a:pt x="7700170" y="-34414"/>
                  <a:pt x="7988347" y="20794"/>
                  <a:pt x="8153424" y="0"/>
                </a:cubicBezTo>
                <a:cubicBezTo>
                  <a:pt x="8196927" y="102521"/>
                  <a:pt x="8148948" y="304944"/>
                  <a:pt x="8153424" y="452432"/>
                </a:cubicBezTo>
                <a:cubicBezTo>
                  <a:pt x="8157900" y="599920"/>
                  <a:pt x="8143934" y="716220"/>
                  <a:pt x="8153424" y="923330"/>
                </a:cubicBezTo>
                <a:cubicBezTo>
                  <a:pt x="7883805" y="996486"/>
                  <a:pt x="7791632" y="917096"/>
                  <a:pt x="7489502" y="923330"/>
                </a:cubicBezTo>
                <a:cubicBezTo>
                  <a:pt x="7187372" y="929564"/>
                  <a:pt x="7082622" y="903839"/>
                  <a:pt x="6907115" y="923330"/>
                </a:cubicBezTo>
                <a:cubicBezTo>
                  <a:pt x="6731608" y="942821"/>
                  <a:pt x="6737950" y="885045"/>
                  <a:pt x="6569330" y="923330"/>
                </a:cubicBezTo>
                <a:cubicBezTo>
                  <a:pt x="6400710" y="961615"/>
                  <a:pt x="6280811" y="878153"/>
                  <a:pt x="6150011" y="923330"/>
                </a:cubicBezTo>
                <a:cubicBezTo>
                  <a:pt x="6019211" y="968507"/>
                  <a:pt x="5663551" y="840212"/>
                  <a:pt x="5404555" y="923330"/>
                </a:cubicBezTo>
                <a:cubicBezTo>
                  <a:pt x="5145559" y="1006448"/>
                  <a:pt x="5053140" y="911425"/>
                  <a:pt x="4822168" y="923330"/>
                </a:cubicBezTo>
                <a:cubicBezTo>
                  <a:pt x="4591196" y="935235"/>
                  <a:pt x="4551683" y="875219"/>
                  <a:pt x="4402849" y="923330"/>
                </a:cubicBezTo>
                <a:cubicBezTo>
                  <a:pt x="4254015" y="971441"/>
                  <a:pt x="4025228" y="881458"/>
                  <a:pt x="3820462" y="923330"/>
                </a:cubicBezTo>
                <a:cubicBezTo>
                  <a:pt x="3615696" y="965202"/>
                  <a:pt x="3575992" y="920133"/>
                  <a:pt x="3482677" y="923330"/>
                </a:cubicBezTo>
                <a:cubicBezTo>
                  <a:pt x="3389363" y="926527"/>
                  <a:pt x="3263862" y="895633"/>
                  <a:pt x="3144892" y="923330"/>
                </a:cubicBezTo>
                <a:cubicBezTo>
                  <a:pt x="3025923" y="951027"/>
                  <a:pt x="2853411" y="922978"/>
                  <a:pt x="2562505" y="923330"/>
                </a:cubicBezTo>
                <a:cubicBezTo>
                  <a:pt x="2271599" y="923682"/>
                  <a:pt x="2252446" y="889185"/>
                  <a:pt x="2143186" y="923330"/>
                </a:cubicBezTo>
                <a:cubicBezTo>
                  <a:pt x="2033926" y="957475"/>
                  <a:pt x="1740768" y="882505"/>
                  <a:pt x="1479264" y="923330"/>
                </a:cubicBezTo>
                <a:cubicBezTo>
                  <a:pt x="1217760" y="964155"/>
                  <a:pt x="1203404" y="907233"/>
                  <a:pt x="1059945" y="923330"/>
                </a:cubicBezTo>
                <a:cubicBezTo>
                  <a:pt x="916486" y="939427"/>
                  <a:pt x="224730" y="833332"/>
                  <a:pt x="0" y="923330"/>
                </a:cubicBezTo>
                <a:cubicBezTo>
                  <a:pt x="-33552" y="793396"/>
                  <a:pt x="3563" y="583318"/>
                  <a:pt x="0" y="489365"/>
                </a:cubicBezTo>
                <a:cubicBezTo>
                  <a:pt x="-3563" y="395413"/>
                  <a:pt x="25826" y="181492"/>
                  <a:pt x="0" y="0"/>
                </a:cubicBezTo>
                <a:close/>
              </a:path>
            </a:pathLst>
          </a:custGeom>
          <a:noFill/>
          <a:ln w="31750">
            <a:solidFill>
              <a:srgbClr val="AD220B"/>
            </a:solidFill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tx2"/>
                </a:solidFill>
              </a:rPr>
              <a:t>Для подачи заявления в первый класс пройдите по ссылке </a:t>
            </a:r>
          </a:p>
          <a:p>
            <a:pPr algn="ctr"/>
            <a:r>
              <a:rPr lang="ru-RU" u="sng" dirty="0">
                <a:solidFill>
                  <a:schemeClr val="tx2"/>
                </a:solidFill>
                <a:hlinkClick r:id="rId3"/>
              </a:rPr>
              <a:t>https://detsad.admsakhalin.ru:11114/Modules/FIRSTGRADEMODULE/?once=5QuPHWC1#/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CD5903-BDEE-4147-81CB-A6D56D39DDAC}"/>
              </a:ext>
            </a:extLst>
          </p:cNvPr>
          <p:cNvSpPr txBox="1"/>
          <p:nvPr/>
        </p:nvSpPr>
        <p:spPr>
          <a:xfrm>
            <a:off x="615603" y="4437112"/>
            <a:ext cx="81077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заменить инструкцию для подачи заявления в первый </a:t>
            </a:r>
            <a:r>
              <a:rPr lang="ru-RU" dirty="0" smtClean="0">
                <a:solidFill>
                  <a:schemeClr val="tx2"/>
                </a:solidFill>
              </a:rPr>
              <a:t>класс</a:t>
            </a:r>
          </a:p>
          <a:p>
            <a:endParaRPr lang="ru-RU" dirty="0">
              <a:solidFill>
                <a:schemeClr val="tx2"/>
              </a:solidFill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</a:rPr>
              <a:t>новая </a:t>
            </a:r>
            <a:r>
              <a:rPr lang="ru-RU" dirty="0">
                <a:solidFill>
                  <a:schemeClr val="tx2"/>
                </a:solidFill>
              </a:rPr>
              <a:t>инструкция - на сайте </a:t>
            </a:r>
            <a:r>
              <a:rPr lang="en" dirty="0">
                <a:solidFill>
                  <a:schemeClr val="tx2"/>
                </a:solidFill>
                <a:hlinkClick r:id="rId4"/>
              </a:rPr>
              <a:t>http://sakhcdo.ru</a:t>
            </a:r>
            <a:r>
              <a:rPr lang="ru-RU" dirty="0">
                <a:solidFill>
                  <a:schemeClr val="tx2"/>
                </a:solidFill>
              </a:rPr>
              <a:t> в разделе </a:t>
            </a:r>
            <a:r>
              <a:rPr lang="ru-RU" b="1" dirty="0">
                <a:solidFill>
                  <a:schemeClr val="tx2"/>
                </a:solidFill>
              </a:rPr>
              <a:t>ГИС РО – АИС «Е-услуги» – Методическая копилка – Зачисление в </a:t>
            </a:r>
            <a:r>
              <a:rPr lang="ru-RU" b="1" dirty="0" smtClean="0">
                <a:solidFill>
                  <a:schemeClr val="tx2"/>
                </a:solidFill>
              </a:rPr>
              <a:t>ООО </a:t>
            </a:r>
            <a:r>
              <a:rPr lang="ru-RU" b="1" dirty="0">
                <a:solidFill>
                  <a:schemeClr val="tx2"/>
                </a:solidFill>
              </a:rPr>
              <a:t>на 2020 – 2021 </a:t>
            </a:r>
            <a:r>
              <a:rPr lang="ru-RU" b="1" dirty="0" err="1">
                <a:solidFill>
                  <a:schemeClr val="tx2"/>
                </a:solidFill>
              </a:rPr>
              <a:t>уч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</a:rPr>
              <a:t>год</a:t>
            </a:r>
            <a:endParaRPr lang="ru-RU" b="1" dirty="0">
              <a:solidFill>
                <a:schemeClr val="tx2"/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8818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1340767"/>
            <a:ext cx="55446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28403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Работа с </a:t>
            </a:r>
            <a:r>
              <a:rPr lang="ru-RU" b="1" dirty="0">
                <a:solidFill>
                  <a:schemeClr val="tx2"/>
                </a:solidFill>
              </a:rPr>
              <a:t>заявлениями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на зачисление в ООО в разрезе муниципальных образований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12776"/>
            <a:ext cx="8307415" cy="448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020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 descr="Изображение выглядит как снимок экрана&#10;&#10;Автоматически созданное описание">
            <a:extLst>
              <a:ext uri="{FF2B5EF4-FFF2-40B4-BE49-F238E27FC236}">
                <a16:creationId xmlns:a16="http://schemas.microsoft.com/office/drawing/2014/main" id="{9B054EA6-DB5F-7A4D-8769-31DDC0005B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41" y="764704"/>
            <a:ext cx="5832648" cy="252503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41" y="3429000"/>
            <a:ext cx="3456384" cy="274889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545" y="4509120"/>
            <a:ext cx="2520279" cy="20302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824" y="1781563"/>
            <a:ext cx="2520280" cy="2655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2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948" y="369321"/>
            <a:ext cx="8229600" cy="879376"/>
          </a:xfrm>
        </p:spPr>
        <p:txBody>
          <a:bodyPr>
            <a:normAutofit/>
          </a:bodyPr>
          <a:lstStyle/>
          <a:p>
            <a:r>
              <a:rPr lang="ru-RU" sz="2800" dirty="0"/>
              <a:t>Проверка данных ООО</a:t>
            </a:r>
          </a:p>
        </p:txBody>
      </p:sp>
      <p:pic>
        <p:nvPicPr>
          <p:cNvPr id="4098" name="Picture 2" descr="C:\Users\Kornienko\Desktop\Снимки\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48" y="2204864"/>
            <a:ext cx="8069252" cy="432048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1213684"/>
            <a:ext cx="8061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Данные ООО и вакансии для зачисления доступны для общего пользования на портале образовательных услуг</a:t>
            </a:r>
          </a:p>
        </p:txBody>
      </p:sp>
    </p:spTree>
    <p:extLst>
      <p:ext uri="{BB962C8B-B14F-4D97-AF65-F5344CB8AC3E}">
        <p14:creationId xmlns:p14="http://schemas.microsoft.com/office/powerpoint/2010/main" val="985874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Kornienko\Desktop\Снимки\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21" y="1063340"/>
            <a:ext cx="4239939" cy="3249432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C:\Users\Kornienko\Desktop\Снимки\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984" y="3645024"/>
            <a:ext cx="5872642" cy="2376264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796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Kornienko\Desktop\Снимки\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8494"/>
            <a:ext cx="5238929" cy="350621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Kornienko\Desktop\Снимки\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149080"/>
            <a:ext cx="6665846" cy="253568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814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92257" y="548680"/>
            <a:ext cx="8229600" cy="87937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/>
              <a:t>Изменение данных ООО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7" y="1340768"/>
            <a:ext cx="80382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В Реестре «</a:t>
            </a:r>
            <a:r>
              <a:rPr lang="ru-RU" b="1" dirty="0">
                <a:solidFill>
                  <a:schemeClr val="tx2"/>
                </a:solidFill>
              </a:rPr>
              <a:t>Образовательные организации</a:t>
            </a:r>
            <a:r>
              <a:rPr lang="ru-RU" dirty="0">
                <a:solidFill>
                  <a:schemeClr val="tx2"/>
                </a:solidFill>
              </a:rPr>
              <a:t>» выбрать нужную ООО;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В меню «</a:t>
            </a:r>
            <a:r>
              <a:rPr lang="ru-RU" b="1" dirty="0">
                <a:solidFill>
                  <a:schemeClr val="tx2"/>
                </a:solidFill>
              </a:rPr>
              <a:t>Редактирование</a:t>
            </a:r>
            <a:r>
              <a:rPr lang="ru-RU" dirty="0">
                <a:solidFill>
                  <a:schemeClr val="tx2"/>
                </a:solidFill>
              </a:rPr>
              <a:t>» выбрать раздел для редактирования, внести изменения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>и отправить на утверждение</a:t>
            </a:r>
          </a:p>
        </p:txBody>
      </p:sp>
      <p:pic>
        <p:nvPicPr>
          <p:cNvPr id="6146" name="Picture 2" descr="C:\Users\Kornienko\Desktop\Снимки\1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52"/>
          <a:stretch/>
        </p:blipFill>
        <p:spPr bwMode="auto">
          <a:xfrm>
            <a:off x="1115616" y="2780928"/>
            <a:ext cx="2232248" cy="347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224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92257" y="548680"/>
            <a:ext cx="8229600" cy="57606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Класс для зачисления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2257" y="1133988"/>
            <a:ext cx="8352928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Внимание! </a:t>
            </a:r>
          </a:p>
          <a:p>
            <a:pPr algn="just"/>
            <a:r>
              <a:rPr lang="ru-RU" dirty="0">
                <a:solidFill>
                  <a:schemeClr val="tx2"/>
                </a:solidFill>
              </a:rPr>
              <a:t>До 17.01.2020 г. необходимо создать класс и вакансии для зачисления на 2020-2021 учебный год.</a:t>
            </a:r>
          </a:p>
          <a:p>
            <a:pPr algn="just"/>
            <a:endParaRPr lang="ru-RU" dirty="0"/>
          </a:p>
          <a:p>
            <a:pPr algn="just"/>
            <a:r>
              <a:rPr lang="ru-RU" dirty="0">
                <a:solidFill>
                  <a:schemeClr val="tx2"/>
                </a:solidFill>
              </a:rPr>
              <a:t>20 января – проверка готовности системы к приемной кампании.</a:t>
            </a:r>
          </a:p>
          <a:p>
            <a:endParaRPr lang="ru-RU" dirty="0">
              <a:solidFill>
                <a:schemeClr val="tx2"/>
              </a:solidFill>
            </a:endParaRP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</a:rPr>
              <a:t>Должен быть создан:</a:t>
            </a: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tx2"/>
                </a:solidFill>
              </a:rPr>
              <a:t>один первый класс с общим количеством вакансий по параллели,</a:t>
            </a: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tx2"/>
                </a:solidFill>
              </a:rPr>
              <a:t>профиль класса – общеобразовательный,</a:t>
            </a: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tx2"/>
                </a:solidFill>
              </a:rPr>
              <a:t>программа – начального общего образования.</a:t>
            </a:r>
          </a:p>
          <a:p>
            <a:pPr algn="just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92257" y="4421052"/>
            <a:ext cx="8481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В МООУСО после утверждения – проверить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>созданные классы и вакансии на </a:t>
            </a:r>
            <a:r>
              <a:rPr lang="en-US" dirty="0">
                <a:solidFill>
                  <a:schemeClr val="tx2"/>
                </a:solidFill>
                <a:hlinkClick r:id="rId2"/>
              </a:rPr>
              <a:t>https://detsad.admsakhalin.ru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ru-RU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13537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1205</TotalTime>
  <Words>742</Words>
  <Application>Microsoft Office PowerPoint</Application>
  <PresentationFormat>Экран (4:3)</PresentationFormat>
  <Paragraphs>100</Paragraphs>
  <Slides>24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Ясность</vt:lpstr>
      <vt:lpstr>Зачисление в первый класс</vt:lpstr>
      <vt:lpstr>Подготовка к приемной кампании 2020/2021 </vt:lpstr>
      <vt:lpstr>Презентация PowerPoint</vt:lpstr>
      <vt:lpstr>Презентация PowerPoint</vt:lpstr>
      <vt:lpstr>Проверка данных ООО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Главный школьный оператор:</vt:lpstr>
      <vt:lpstr>Формирование списка заявлений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Зачисление в первый класс</dc:title>
  <dc:creator>Kornienko</dc:creator>
  <cp:lastModifiedBy>Kornienko</cp:lastModifiedBy>
  <cp:revision>94</cp:revision>
  <dcterms:created xsi:type="dcterms:W3CDTF">2018-12-27T05:40:00Z</dcterms:created>
  <dcterms:modified xsi:type="dcterms:W3CDTF">2020-01-14T02:33:35Z</dcterms:modified>
</cp:coreProperties>
</file>