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3" r:id="rId3"/>
    <p:sldId id="324" r:id="rId4"/>
    <p:sldId id="295" r:id="rId5"/>
    <p:sldId id="326" r:id="rId6"/>
    <p:sldId id="329" r:id="rId7"/>
    <p:sldId id="298" r:id="rId8"/>
    <p:sldId id="327" r:id="rId9"/>
    <p:sldId id="328" r:id="rId10"/>
    <p:sldId id="337" r:id="rId11"/>
    <p:sldId id="331" r:id="rId12"/>
    <p:sldId id="336" r:id="rId13"/>
    <p:sldId id="330" r:id="rId14"/>
    <p:sldId id="332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83554" autoAdjust="0"/>
  </p:normalViewPr>
  <p:slideViewPr>
    <p:cSldViewPr snapToGrid="0">
      <p:cViewPr varScale="1">
        <p:scale>
          <a:sx n="72" d="100"/>
          <a:sy n="72" d="100"/>
        </p:scale>
        <p:origin x="90" y="3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CC53-E629-4811-B68D-55992A3EEAD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27E4-B495-490C-B45E-54F71C25C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1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7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8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</a:t>
            </a:r>
            <a:r>
              <a:rPr lang="ru-RU" baseline="0" dirty="0" smtClean="0"/>
              <a:t> основные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документы, регламентирующие обучение с применением ЭО и ДОТ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3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9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4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4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5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4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4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6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8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4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5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3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64BD-EBA4-4597-B2BD-4EE5B1B0E10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6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scpo_sakh@mail.ru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akhcd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t.rcoko65.ru/docs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sakhcdo.ru/node/55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://ct.rcoko65.ru/node/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081" y="2565948"/>
            <a:ext cx="11303231" cy="3005796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организованном начале обучения детей-инвалидов и детей с ОВЗ, обучающихся на дому с применением ДОТ в 2023/2024 учебном году. </a:t>
            </a:r>
            <a:r>
              <a:rPr lang="ru-RU" sz="44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Оформление </a:t>
            </a:r>
            <a:r>
              <a:rPr lang="ru-RU" sz="4400" b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документации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2191999" cy="6147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9" y="881518"/>
            <a:ext cx="1878956" cy="1544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3354" y="77214"/>
            <a:ext cx="98273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spc="150" dirty="0" smtClean="0">
                <a:solidFill>
                  <a:srgbClr val="FFC000"/>
                </a:solidFill>
              </a:rPr>
              <a:t>ГБУ «Региональный центр оценки качества образования Сахалинской области»</a:t>
            </a:r>
          </a:p>
          <a:p>
            <a:r>
              <a:rPr lang="ru-RU" sz="1200" b="1" spc="150" dirty="0" smtClean="0">
                <a:solidFill>
                  <a:srgbClr val="FFC000"/>
                </a:solidFill>
              </a:rPr>
              <a:t>ЦЕНТР ЦИФРОВОЙ ТРАНСФОРМАЦИИ ОБРАЗОВАНИЯ</a:t>
            </a:r>
            <a:endParaRPr lang="ru-RU" sz="1200" b="1" spc="150" dirty="0">
              <a:solidFill>
                <a:srgbClr val="FFC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9605" y="830"/>
            <a:ext cx="0" cy="685717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8843" y="830"/>
            <a:ext cx="0" cy="685717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Пакет документов ОО для организации обучения детей-инвалидов </a:t>
            </a:r>
            <a:r>
              <a:rPr lang="ru-RU" b="1" dirty="0">
                <a:solidFill>
                  <a:srgbClr val="002060"/>
                </a:solidFill>
              </a:rPr>
              <a:t>с применением ЭО и </a:t>
            </a:r>
            <a:r>
              <a:rPr lang="ru-RU" b="1" dirty="0" smtClean="0">
                <a:solidFill>
                  <a:srgbClr val="002060"/>
                </a:solidFill>
              </a:rPr>
              <a:t>ДОТ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58234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Участниками мероприятия могут стать ДИ и дети с ОВЗ у которых есть: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Приказ образовательной организации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Учебный план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Расписание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Список педагогов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Заявление родителей на организацию обучения с применением ЭО и ДОТ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Справка </a:t>
            </a:r>
            <a:r>
              <a:rPr lang="ru-RU" dirty="0"/>
              <a:t>от </a:t>
            </a:r>
            <a:r>
              <a:rPr lang="ru-RU" dirty="0" err="1"/>
              <a:t>мед.учреждения</a:t>
            </a:r>
            <a:r>
              <a:rPr lang="ru-RU" dirty="0"/>
              <a:t> о рекомендованном надомном </a:t>
            </a:r>
            <a:r>
              <a:rPr lang="ru-RU" dirty="0" smtClean="0"/>
              <a:t>обучении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 </a:t>
            </a:r>
            <a:r>
              <a:rPr lang="ru-RU" dirty="0"/>
              <a:t>справка об отсутствии противопоказаний для работы с компьютером</a:t>
            </a:r>
          </a:p>
          <a:p>
            <a:pPr algn="just"/>
            <a:r>
              <a:rPr lang="ru-RU" dirty="0" smtClean="0"/>
              <a:t>(Справка </a:t>
            </a:r>
            <a:r>
              <a:rPr lang="ru-RU" dirty="0"/>
              <a:t>о надомном обучении и о противопоказаниях могут быть объединены мед</a:t>
            </a:r>
            <a:r>
              <a:rPr lang="ru-RU" dirty="0" smtClean="0"/>
              <a:t>. учреждением </a:t>
            </a:r>
            <a:r>
              <a:rPr lang="ru-RU" dirty="0"/>
              <a:t>в один </a:t>
            </a:r>
            <a:r>
              <a:rPr lang="ru-RU" dirty="0" smtClean="0"/>
              <a:t>документ</a:t>
            </a:r>
            <a:r>
              <a:rPr lang="ru-RU" b="1" dirty="0" smtClean="0"/>
              <a:t>)</a:t>
            </a:r>
            <a:endParaRPr lang="ru-RU" b="1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Эти документы требуются как на этапе вхождения в мероприятия, так и необходимо актуализировать их каждый новый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379303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7032" y="3511764"/>
            <a:ext cx="5178552" cy="192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+mn-lt"/>
              </a:rPr>
              <a:t>приказ об организации обучении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+mn-lt"/>
              </a:rPr>
              <a:t>актуальный пакет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+mn-lt"/>
              </a:rPr>
              <a:t>индивидуальный учебный план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+mn-lt"/>
              </a:rPr>
              <a:t>расписание занятий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+mn-lt"/>
              </a:rPr>
              <a:t>список педагогов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052" y="1437984"/>
            <a:ext cx="851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2800" b="1" dirty="0" smtClean="0"/>
              <a:t>Условия для обучения с использованием ДОТ</a:t>
            </a:r>
            <a:endParaRPr lang="ru-RU" sz="2800" b="1" dirty="0"/>
          </a:p>
          <a:p>
            <a:pPr marL="742950" indent="-742950">
              <a:buAutoNum type="arabicPeriod"/>
            </a:pPr>
            <a:r>
              <a:rPr lang="ru-RU" sz="2800" b="1" dirty="0"/>
              <a:t>Ответственное лицо</a:t>
            </a:r>
          </a:p>
          <a:p>
            <a:pPr marL="742950" indent="-742950">
              <a:buFontTx/>
              <a:buAutoNum type="arabicPeriod"/>
            </a:pPr>
            <a:r>
              <a:rPr lang="ru-RU" sz="2800" b="1" dirty="0" smtClean="0"/>
              <a:t>Координатор</a:t>
            </a:r>
            <a:endParaRPr lang="ru-RU" sz="2800" b="1" dirty="0"/>
          </a:p>
          <a:p>
            <a:pPr marL="742950" indent="-742950">
              <a:buAutoNum type="arabicPeriod"/>
            </a:pPr>
            <a:r>
              <a:rPr lang="ru-RU" sz="2800" b="1" dirty="0"/>
              <a:t>Документы на </a:t>
            </a:r>
            <a:r>
              <a:rPr lang="ru-RU" sz="2800" b="1" dirty="0" smtClean="0"/>
              <a:t>обучающихся:</a:t>
            </a:r>
            <a:endParaRPr lang="ru-RU" sz="2800" b="1" dirty="0"/>
          </a:p>
        </p:txBody>
      </p:sp>
      <p:pic>
        <p:nvPicPr>
          <p:cNvPr id="2050" name="Picture 2" descr="https://www.pqb.fr/template/userfiles/G%C3%A9n%C3%A9riques%20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8239"/>
            <a:ext cx="2635892" cy="26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87046" y="897802"/>
            <a:ext cx="2766409" cy="48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>
                <a:solidFill>
                  <a:srgbClr val="FF0000"/>
                </a:solidFill>
                <a:latin typeface="+mn-lt"/>
              </a:rPr>
              <a:t>Д</a:t>
            </a:r>
            <a:r>
              <a:rPr lang="ru-RU" sz="2800" b="1" i="1" smtClean="0">
                <a:solidFill>
                  <a:srgbClr val="FF0000"/>
                </a:solidFill>
                <a:latin typeface="+mn-lt"/>
              </a:rPr>
              <a:t>о 10 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сентября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6052" y="102940"/>
            <a:ext cx="5399532" cy="84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>
                <a:solidFill>
                  <a:srgbClr val="002060"/>
                </a:solidFill>
                <a:latin typeface="+mn-lt"/>
              </a:rPr>
              <a:t>Образовательная организация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11919" y="400821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«Закрытый канал»: клиент РЦОКО ЦТТО –</a:t>
            </a:r>
            <a:r>
              <a:rPr lang="ru-RU" sz="2400" b="1" dirty="0" smtClean="0">
                <a:solidFill>
                  <a:srgbClr val="7030A0"/>
                </a:solidFill>
              </a:rPr>
              <a:t>Захарова Наталья Юрьевна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Клиент РЦОКО РЦОИ – 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Воложанинова</a:t>
            </a:r>
            <a:r>
              <a:rPr lang="ru-RU" sz="2400" b="1" dirty="0" smtClean="0">
                <a:solidFill>
                  <a:srgbClr val="7030A0"/>
                </a:solidFill>
              </a:rPr>
              <a:t> Светлана Юрьевна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642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2" y="702310"/>
            <a:ext cx="4984750" cy="5981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928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0640" y="84015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Организация обучения с использованием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ДОТ и ЭО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4000" y="233473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По всем предметам ИУП 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Часть предметов ИУП (указать предметы)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Социализация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74457" y="4090927"/>
            <a:ext cx="3642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САЙТ ЦЦТО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sakhcdo.ru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esmeh.edu35.ru/images/Foto/2021/%D0%B3%D0%B0%D0%BB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" y="1106682"/>
            <a:ext cx="862420" cy="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164" y="79372"/>
            <a:ext cx="9182100" cy="6726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Сопровождение участников Мероприятия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6529" y="1281860"/>
            <a:ext cx="2124456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+mn-lt"/>
              </a:rPr>
              <a:t>Методическое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6529" y="5062770"/>
            <a:ext cx="2101148" cy="74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Техническое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3645" y="4018280"/>
            <a:ext cx="772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индивидуальные и групповые консультации с детьми, родителями и педагогами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консультации для выпускников и их родителей "Готовимся к ОГЭ, ЕГЭ"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212529"/>
                </a:solidFill>
              </a:rPr>
              <a:t>профориентационное</a:t>
            </a:r>
            <a:r>
              <a:rPr lang="ru-RU" dirty="0">
                <a:solidFill>
                  <a:srgbClr val="212529"/>
                </a:solidFill>
              </a:rPr>
              <a:t> тестирование учащихся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18704" y="1686834"/>
            <a:ext cx="10739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консультирование по вопросам обучения с </a:t>
            </a:r>
            <a:r>
              <a:rPr lang="ru-RU" dirty="0" smtClean="0">
                <a:solidFill>
                  <a:srgbClr val="212529"/>
                </a:solidFill>
              </a:rPr>
              <a:t>использованием ДОТ</a:t>
            </a:r>
            <a:endParaRPr lang="ru-RU" dirty="0">
              <a:solidFill>
                <a:srgbClr val="21252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обучение начальным навыкам управления комплектами </a:t>
            </a:r>
            <a:r>
              <a:rPr lang="ru-RU" dirty="0" smtClean="0">
                <a:solidFill>
                  <a:srgbClr val="212529"/>
                </a:solidFill>
              </a:rPr>
              <a:t>ПТК</a:t>
            </a:r>
            <a:endParaRPr lang="ru-RU" dirty="0">
              <a:solidFill>
                <a:srgbClr val="21252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обучение по освоению организационных, психолого-педагогических и технологических аспектов системного внедрения и использования </a:t>
            </a:r>
            <a:r>
              <a:rPr lang="ru-RU" dirty="0" smtClean="0">
                <a:solidFill>
                  <a:srgbClr val="212529"/>
                </a:solidFill>
              </a:rPr>
              <a:t>ДОТ в </a:t>
            </a:r>
            <a:r>
              <a:rPr lang="ru-RU" dirty="0">
                <a:solidFill>
                  <a:srgbClr val="212529"/>
                </a:solidFill>
              </a:rPr>
              <a:t>обучении детей-инвалидов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12529"/>
                </a:solidFill>
              </a:rPr>
              <a:t>сопровождение </a:t>
            </a:r>
            <a:r>
              <a:rPr lang="ru-RU" dirty="0">
                <a:solidFill>
                  <a:srgbClr val="212529"/>
                </a:solidFill>
              </a:rPr>
              <a:t>и проведение мероприятий различных </a:t>
            </a:r>
            <a:r>
              <a:rPr lang="ru-RU" dirty="0" smtClean="0">
                <a:solidFill>
                  <a:srgbClr val="212529"/>
                </a:solidFill>
              </a:rPr>
              <a:t>уровней</a:t>
            </a:r>
            <a:endParaRPr lang="ru-RU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8963" y="3240559"/>
            <a:ext cx="2286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a typeface="+mj-ea"/>
                <a:cs typeface="+mj-cs"/>
              </a:rPr>
              <a:t>Психолого-</a:t>
            </a:r>
          </a:p>
          <a:p>
            <a:r>
              <a:rPr lang="ru-RU" sz="2400" b="1" dirty="0" smtClean="0">
                <a:ea typeface="+mj-ea"/>
                <a:cs typeface="+mj-cs"/>
              </a:rPr>
              <a:t>педагогическое</a:t>
            </a:r>
            <a:endParaRPr lang="ru-RU" sz="2400" b="1" dirty="0">
              <a:ea typeface="+mj-ea"/>
              <a:cs typeface="+mj-cs"/>
            </a:endParaRPr>
          </a:p>
        </p:txBody>
      </p:sp>
      <p:pic>
        <p:nvPicPr>
          <p:cNvPr id="19" name="Picture 4" descr="https://lesmeh.edu35.ru/images/Foto/2021/%D0%B3%D0%B0%D0%BB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" y="3155860"/>
            <a:ext cx="862420" cy="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esmeh.edu35.ru/images/Foto/2021/%D0%B3%D0%B0%D0%BB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" y="5062770"/>
            <a:ext cx="862420" cy="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18704" y="5748158"/>
            <a:ext cx="5897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инвентаризация, ремонт, диагностика оборудования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техническая поддержка всех участников Мероприятия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м</a:t>
            </a:r>
            <a:r>
              <a:rPr lang="ru-RU" dirty="0" smtClean="0">
                <a:solidFill>
                  <a:srgbClr val="212529"/>
                </a:solidFill>
              </a:rPr>
              <a:t>ониторинг </a:t>
            </a:r>
            <a:r>
              <a:rPr lang="ru-RU" dirty="0">
                <a:solidFill>
                  <a:srgbClr val="212529"/>
                </a:solidFill>
              </a:rPr>
              <a:t>скорости интернет- 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920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kzc.ru/images/content/blog/id288/choose_comp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23089"/>
            <a:ext cx="2234310" cy="16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4820" y="1548412"/>
            <a:ext cx="10759440" cy="310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Технологическая помощь детям-инвалидам и их родителям (2 </a:t>
            </a:r>
            <a:r>
              <a:rPr lang="ru-RU" sz="2000" b="1" dirty="0" smtClean="0">
                <a:latin typeface="+mn-lt"/>
              </a:rPr>
              <a:t>ч. </a:t>
            </a:r>
            <a:r>
              <a:rPr lang="ru-RU" sz="2000" b="1" dirty="0">
                <a:latin typeface="+mn-lt"/>
              </a:rPr>
              <a:t>в </a:t>
            </a:r>
            <a:r>
              <a:rPr lang="ru-RU" sz="2000" b="1" dirty="0" err="1" smtClean="0">
                <a:latin typeface="+mn-lt"/>
              </a:rPr>
              <a:t>нед</a:t>
            </a:r>
            <a:r>
              <a:rPr lang="ru-RU" sz="2000" b="1" dirty="0" smtClean="0">
                <a:latin typeface="+mn-lt"/>
              </a:rPr>
              <a:t>./ </a:t>
            </a:r>
            <a:r>
              <a:rPr lang="ru-RU" sz="2000" b="1" dirty="0">
                <a:latin typeface="+mn-lt"/>
              </a:rPr>
              <a:t>8 </a:t>
            </a:r>
            <a:r>
              <a:rPr lang="ru-RU" sz="2000" b="1" dirty="0" smtClean="0">
                <a:latin typeface="+mn-lt"/>
              </a:rPr>
              <a:t>ч. </a:t>
            </a:r>
            <a:r>
              <a:rPr lang="ru-RU" sz="2000" b="1" dirty="0">
                <a:latin typeface="+mn-lt"/>
              </a:rPr>
              <a:t>в </a:t>
            </a:r>
            <a:r>
              <a:rPr lang="ru-RU" sz="2000" b="1" dirty="0" smtClean="0">
                <a:latin typeface="+mn-lt"/>
              </a:rPr>
              <a:t>мес.)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Инвентаризация оборудования, переданного в безвозмездное временное пользование детям-инвалидам (2 ч. в </a:t>
            </a:r>
            <a:r>
              <a:rPr lang="ru-RU" sz="2000" b="1" dirty="0" err="1">
                <a:latin typeface="+mn-lt"/>
              </a:rPr>
              <a:t>нед</a:t>
            </a:r>
            <a:r>
              <a:rPr lang="ru-RU" sz="2000" b="1" dirty="0">
                <a:latin typeface="+mn-lt"/>
              </a:rPr>
              <a:t>./ 8 ч. в мес.)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Инвентаризация оборудования, переданного в безвозмездное временное пользование педагогическим работникам (0,5ч. в </a:t>
            </a:r>
            <a:r>
              <a:rPr lang="ru-RU" sz="2000" b="1" dirty="0" err="1">
                <a:latin typeface="+mn-lt"/>
              </a:rPr>
              <a:t>нед</a:t>
            </a:r>
            <a:r>
              <a:rPr lang="ru-RU" sz="2000" b="1" dirty="0">
                <a:latin typeface="+mn-lt"/>
              </a:rPr>
              <a:t>. или 2 ч. в мес.)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Отчет о выполнении работ предоставляется в срок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с 25 по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28 каждого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месяца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8660" y="229489"/>
            <a:ext cx="2961132" cy="84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>
                <a:solidFill>
                  <a:srgbClr val="002060"/>
                </a:solidFill>
                <a:latin typeface="+mn-lt"/>
              </a:rPr>
              <a:t>Координатор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65704" y="5763787"/>
            <a:ext cx="7334200" cy="67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Группа координаторов в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WhatsApp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Telegram</a:t>
            </a:r>
            <a:r>
              <a:rPr lang="en-US" dirty="0"/>
              <a:t> 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03" y="5906349"/>
            <a:ext cx="526931" cy="484403"/>
          </a:xfrm>
          <a:prstGeom prst="rect">
            <a:avLst/>
          </a:prstGeom>
        </p:spPr>
      </p:pic>
      <p:pic>
        <p:nvPicPr>
          <p:cNvPr id="3082" name="Picture 10" descr="https://top-valenki.ru/userfiles/96D553ED-A8FF-4BF7-9282-0D24C59668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9" y="5236856"/>
            <a:ext cx="526931" cy="5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06149" y="5236856"/>
            <a:ext cx="2816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oscpo</a:t>
            </a:r>
            <a:r>
              <a:rPr lang="ru-RU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_</a:t>
            </a:r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sakh</a:t>
            </a:r>
            <a:r>
              <a:rPr lang="ru-RU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mail</a:t>
            </a:r>
            <a:r>
              <a:rPr lang="ru-RU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ru</a:t>
            </a:r>
            <a:endParaRPr lang="ru-RU" sz="2400" dirty="0"/>
          </a:p>
        </p:txBody>
      </p:sp>
      <p:pic>
        <p:nvPicPr>
          <p:cNvPr id="3084" name="Picture 12" descr="https://i.pinimg.com/originals/2c/b6/91/2cb691cd5c05328f15f39263f70220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71" y="4718360"/>
            <a:ext cx="410906" cy="4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741654" y="4459121"/>
            <a:ext cx="2355280" cy="84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8 (4242) 556-206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97" y="5876654"/>
            <a:ext cx="482581" cy="4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454" y="691938"/>
            <a:ext cx="7545193" cy="90875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557" y="1422399"/>
            <a:ext cx="11592338" cy="4633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Захарова Наталья Юрьевна</a:t>
            </a:r>
            <a:r>
              <a:rPr lang="en-US" sz="1800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>Тел.(4242)556168 (доб.508</a:t>
            </a:r>
            <a:r>
              <a:rPr lang="en-US" sz="1600" dirty="0" smtClean="0">
                <a:solidFill>
                  <a:srgbClr val="002060"/>
                </a:solidFill>
              </a:rPr>
              <a:t>#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>
                <a:solidFill>
                  <a:srgbClr val="002060"/>
                </a:solidFill>
              </a:rPr>
              <a:t>                                     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Начальник отдела сопровождения цифровых процессов</a:t>
            </a:r>
            <a:r>
              <a:rPr lang="en-US" sz="1600" dirty="0" smtClean="0">
                <a:solidFill>
                  <a:srgbClr val="002060"/>
                </a:solidFill>
              </a:rPr>
              <a:t>                   </a:t>
            </a:r>
            <a:r>
              <a:rPr lang="ru-RU" sz="1600" dirty="0" smtClean="0">
                <a:solidFill>
                  <a:srgbClr val="002060"/>
                </a:solidFill>
              </a:rPr>
              <a:t>      Эл</a:t>
            </a:r>
            <a:r>
              <a:rPr lang="ru-RU" sz="1600" dirty="0">
                <a:solidFill>
                  <a:srgbClr val="002060"/>
                </a:solidFill>
              </a:rPr>
              <a:t>. почта: </a:t>
            </a:r>
            <a:r>
              <a:rPr lang="en-US" sz="1600" dirty="0">
                <a:solidFill>
                  <a:srgbClr val="002060"/>
                </a:solidFill>
              </a:rPr>
              <a:t>n.y.zakharova@sakhalin.gov.ru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в образовании                                                                                                             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Ковальская Татьяна Васильевна                                              </a:t>
            </a:r>
            <a:r>
              <a:rPr lang="en-US" sz="1600" dirty="0" smtClean="0">
                <a:solidFill>
                  <a:srgbClr val="002060"/>
                </a:solidFill>
              </a:rPr>
              <a:t>               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</a:rPr>
              <a:t>Тел. (4242)</a:t>
            </a:r>
            <a:r>
              <a:rPr lang="en-US" sz="1600" dirty="0" smtClean="0">
                <a:solidFill>
                  <a:srgbClr val="002060"/>
                </a:solidFill>
              </a:rPr>
              <a:t>55</a:t>
            </a:r>
            <a:r>
              <a:rPr lang="ru-RU" sz="1600" dirty="0" smtClean="0">
                <a:solidFill>
                  <a:srgbClr val="002060"/>
                </a:solidFill>
              </a:rPr>
              <a:t>-</a:t>
            </a:r>
            <a:r>
              <a:rPr lang="en-US" sz="1600" dirty="0" smtClean="0">
                <a:solidFill>
                  <a:srgbClr val="002060"/>
                </a:solidFill>
              </a:rPr>
              <a:t>6</a:t>
            </a:r>
            <a:r>
              <a:rPr lang="ru-RU" sz="1600" dirty="0" smtClean="0">
                <a:solidFill>
                  <a:srgbClr val="002060"/>
                </a:solidFill>
              </a:rPr>
              <a:t>2-06 (доб. 512</a:t>
            </a:r>
            <a:r>
              <a:rPr lang="en-US" sz="1600" dirty="0" smtClean="0">
                <a:solidFill>
                  <a:srgbClr val="002060"/>
                </a:solidFill>
              </a:rPr>
              <a:t>#)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педагог-психолог                                                                                                  Эл</a:t>
            </a:r>
            <a:r>
              <a:rPr lang="ru-RU" sz="1600" dirty="0">
                <a:solidFill>
                  <a:srgbClr val="002060"/>
                </a:solidFill>
              </a:rPr>
              <a:t>. почта</a:t>
            </a:r>
            <a:r>
              <a:rPr lang="en-US" sz="1600" dirty="0">
                <a:solidFill>
                  <a:srgbClr val="002060"/>
                </a:solidFill>
              </a:rPr>
              <a:t>: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u="sng" dirty="0">
                <a:solidFill>
                  <a:srgbClr val="002060"/>
                </a:solidFill>
              </a:rPr>
              <a:t>t.kovalskaya@sakhalin.gov.ru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Пасынкова</a:t>
            </a:r>
            <a:r>
              <a:rPr lang="ru-RU" sz="1600" dirty="0" smtClean="0">
                <a:solidFill>
                  <a:srgbClr val="002060"/>
                </a:solidFill>
              </a:rPr>
              <a:t> Ольга Владимировна                                            </a:t>
            </a:r>
            <a:r>
              <a:rPr lang="en-US" sz="1600" dirty="0" smtClean="0">
                <a:solidFill>
                  <a:srgbClr val="002060"/>
                </a:solidFill>
              </a:rPr>
              <a:t>                   </a:t>
            </a:r>
            <a:r>
              <a:rPr lang="ru-RU" sz="1600" dirty="0" smtClean="0">
                <a:solidFill>
                  <a:srgbClr val="002060"/>
                </a:solidFill>
              </a:rPr>
              <a:t>Тел</a:t>
            </a:r>
            <a:r>
              <a:rPr lang="ru-RU" sz="1600" dirty="0">
                <a:solidFill>
                  <a:srgbClr val="002060"/>
                </a:solidFill>
              </a:rPr>
              <a:t>. (4242)</a:t>
            </a:r>
            <a:r>
              <a:rPr lang="en-US" sz="1600" dirty="0">
                <a:solidFill>
                  <a:srgbClr val="002060"/>
                </a:solidFill>
              </a:rPr>
              <a:t>55</a:t>
            </a:r>
            <a:r>
              <a:rPr lang="ru-RU" sz="1600" dirty="0">
                <a:solidFill>
                  <a:srgbClr val="002060"/>
                </a:solidFill>
              </a:rPr>
              <a:t>-</a:t>
            </a:r>
            <a:r>
              <a:rPr lang="en-US" sz="1600" dirty="0">
                <a:solidFill>
                  <a:srgbClr val="002060"/>
                </a:solidFill>
              </a:rPr>
              <a:t>6</a:t>
            </a:r>
            <a:r>
              <a:rPr lang="ru-RU" sz="1600" dirty="0">
                <a:solidFill>
                  <a:srgbClr val="002060"/>
                </a:solidFill>
              </a:rPr>
              <a:t>2-06 (доб. 507</a:t>
            </a:r>
            <a:r>
              <a:rPr lang="en-US" sz="1600" dirty="0">
                <a:solidFill>
                  <a:srgbClr val="002060"/>
                </a:solidFill>
              </a:rPr>
              <a:t>#)</a:t>
            </a:r>
            <a:endParaRPr lang="ru-RU" sz="16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педагог-психолог                                                                                                  Эл. Почта:</a:t>
            </a:r>
            <a:r>
              <a:rPr lang="en-US" sz="1600" u="sng" dirty="0">
                <a:solidFill>
                  <a:srgbClr val="002060"/>
                </a:solidFill>
              </a:rPr>
              <a:t>o.pasynkova@sakhalin.gov.ru</a:t>
            </a:r>
            <a:r>
              <a:rPr lang="ru-RU" sz="1600" u="sng" dirty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1600" dirty="0" err="1">
                <a:solidFill>
                  <a:srgbClr val="002060"/>
                </a:solidFill>
              </a:rPr>
              <a:t>Воложанинова</a:t>
            </a:r>
            <a:r>
              <a:rPr lang="ru-RU" sz="1600" dirty="0">
                <a:solidFill>
                  <a:srgbClr val="002060"/>
                </a:solidFill>
              </a:rPr>
              <a:t> Светлана Юрьевна                 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             </a:t>
            </a:r>
            <a:r>
              <a:rPr lang="ru-RU" sz="1600" dirty="0" smtClean="0">
                <a:solidFill>
                  <a:srgbClr val="002060"/>
                </a:solidFill>
              </a:rPr>
              <a:t>Тел</a:t>
            </a:r>
            <a:r>
              <a:rPr lang="ru-RU" sz="1600" dirty="0">
                <a:solidFill>
                  <a:srgbClr val="002060"/>
                </a:solidFill>
              </a:rPr>
              <a:t>. (4242)</a:t>
            </a:r>
            <a:r>
              <a:rPr lang="en-US" sz="1600" dirty="0">
                <a:solidFill>
                  <a:srgbClr val="002060"/>
                </a:solidFill>
              </a:rPr>
              <a:t>55</a:t>
            </a:r>
            <a:r>
              <a:rPr lang="ru-RU" sz="1600" dirty="0">
                <a:solidFill>
                  <a:srgbClr val="002060"/>
                </a:solidFill>
              </a:rPr>
              <a:t>-</a:t>
            </a:r>
            <a:r>
              <a:rPr lang="en-US" sz="1600" dirty="0">
                <a:solidFill>
                  <a:srgbClr val="002060"/>
                </a:solidFill>
              </a:rPr>
              <a:t>6</a:t>
            </a:r>
            <a:r>
              <a:rPr lang="ru-RU" sz="1600" dirty="0">
                <a:solidFill>
                  <a:srgbClr val="002060"/>
                </a:solidFill>
              </a:rPr>
              <a:t>2-06 (доб. </a:t>
            </a:r>
            <a:r>
              <a:rPr lang="ru-RU" sz="1600" dirty="0" smtClean="0">
                <a:solidFill>
                  <a:srgbClr val="002060"/>
                </a:solidFill>
              </a:rPr>
              <a:t>506</a:t>
            </a:r>
            <a:r>
              <a:rPr lang="en-US" sz="1600" dirty="0" smtClean="0">
                <a:solidFill>
                  <a:srgbClr val="002060"/>
                </a:solidFill>
              </a:rPr>
              <a:t>#)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методист </a:t>
            </a:r>
            <a:r>
              <a:rPr lang="ru-RU" sz="1600" dirty="0">
                <a:solidFill>
                  <a:srgbClr val="002060"/>
                </a:solidFill>
              </a:rPr>
              <a:t>отдела </a:t>
            </a:r>
            <a:r>
              <a:rPr lang="ru-RU" sz="1600" dirty="0" err="1">
                <a:solidFill>
                  <a:srgbClr val="002060"/>
                </a:solidFill>
              </a:rPr>
              <a:t>СЦПвО</a:t>
            </a:r>
            <a:r>
              <a:rPr lang="ru-RU" sz="1600" dirty="0">
                <a:solidFill>
                  <a:srgbClr val="002060"/>
                </a:solidFill>
              </a:rPr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Эл</a:t>
            </a:r>
            <a:r>
              <a:rPr lang="ru-RU" sz="1600" dirty="0">
                <a:solidFill>
                  <a:srgbClr val="002060"/>
                </a:solidFill>
              </a:rPr>
              <a:t>. почта</a:t>
            </a:r>
            <a:r>
              <a:rPr lang="en-US" sz="1600" u="sng" dirty="0">
                <a:solidFill>
                  <a:srgbClr val="002060"/>
                </a:solidFill>
              </a:rPr>
              <a:t>:s.volozhaninova@sakhalin.gov.ru</a:t>
            </a:r>
            <a:endParaRPr lang="ru-RU" sz="1600" u="sng" dirty="0">
              <a:solidFill>
                <a:srgbClr val="002060"/>
              </a:solidFill>
            </a:endParaRPr>
          </a:p>
          <a:p>
            <a:pPr algn="l"/>
            <a:r>
              <a:rPr lang="ru-RU" sz="1600" dirty="0" err="1" smtClean="0">
                <a:solidFill>
                  <a:srgbClr val="002060"/>
                </a:solidFill>
              </a:rPr>
              <a:t>Артушева</a:t>
            </a:r>
            <a:r>
              <a:rPr lang="ru-RU" sz="1600" dirty="0" smtClean="0">
                <a:solidFill>
                  <a:srgbClr val="002060"/>
                </a:solidFill>
              </a:rPr>
              <a:t> Анастасия Анатольевна                                                               Тел. (4242)556168 (доб.511</a:t>
            </a:r>
            <a:r>
              <a:rPr lang="en-US" sz="1600" dirty="0" smtClean="0">
                <a:solidFill>
                  <a:srgbClr val="002060"/>
                </a:solidFill>
              </a:rPr>
              <a:t>#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Методист </a:t>
            </a:r>
            <a:r>
              <a:rPr lang="ru-RU" sz="1600" dirty="0" err="1" smtClean="0">
                <a:solidFill>
                  <a:srgbClr val="002060"/>
                </a:solidFill>
              </a:rPr>
              <a:t>ОСЦПвО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  <a:r>
              <a:rPr lang="ru-RU" sz="1600" dirty="0" err="1" smtClean="0">
                <a:solidFill>
                  <a:srgbClr val="002060"/>
                </a:solidFill>
              </a:rPr>
              <a:t>Эл.почта</a:t>
            </a:r>
            <a:r>
              <a:rPr lang="ru-RU" sz="1600" dirty="0" smtClean="0">
                <a:solidFill>
                  <a:srgbClr val="002060"/>
                </a:solidFill>
              </a:rPr>
              <a:t>:  </a:t>
            </a:r>
            <a:r>
              <a:rPr lang="en-US" sz="1600" u="sng" dirty="0">
                <a:solidFill>
                  <a:srgbClr val="002060"/>
                </a:solidFill>
              </a:rPr>
              <a:t>a.artusheva@sakhalin.gov.ru</a:t>
            </a:r>
            <a:r>
              <a:rPr lang="ru-RU" sz="1600" u="sng" dirty="0" smtClean="0">
                <a:solidFill>
                  <a:srgbClr val="002060"/>
                </a:solidFill>
              </a:rPr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2191999" cy="6147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3354" y="77214"/>
            <a:ext cx="9827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150" dirty="0" smtClean="0">
                <a:solidFill>
                  <a:srgbClr val="FFC000"/>
                </a:solidFill>
              </a:rPr>
              <a:t>ГБУ «Региональный центр оценки качества образования Сахалинской области»</a:t>
            </a:r>
          </a:p>
          <a:p>
            <a:r>
              <a:rPr lang="ru-RU" sz="1400" b="1" spc="150" dirty="0" smtClean="0">
                <a:solidFill>
                  <a:srgbClr val="FFC000"/>
                </a:solidFill>
              </a:rPr>
              <a:t>ЦЕНТР ЦИФРОВОЙ ТРАНСФОРМАЦИИ ОБРАЗОВАНИЯ</a:t>
            </a:r>
            <a:endParaRPr lang="ru-RU" sz="1400" b="1" spc="15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87" y="691938"/>
            <a:ext cx="1327708" cy="14681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81593" y="5786698"/>
            <a:ext cx="40078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002060"/>
                </a:solidFill>
              </a:rPr>
              <a:t>Сайт ЦЦТО: 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sakhcdo.ru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86552" y="1225258"/>
            <a:ext cx="10461391" cy="834204"/>
            <a:chOff x="1177380" y="148177"/>
            <a:chExt cx="10126392" cy="1235592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5622780" y="-4297223"/>
              <a:ext cx="1235592" cy="10126392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1177381" y="208493"/>
              <a:ext cx="10066075" cy="1114958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Мероприятие «Функционирование и развитие системы дистанционного образования детей-инвалидов, обучающихся на дому - функционирование ЦЦТО»</a:t>
              </a:r>
              <a:endParaRPr lang="ru-R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15736" y="2603109"/>
            <a:ext cx="4197512" cy="988229"/>
            <a:chOff x="1165964" y="1600961"/>
            <a:chExt cx="4306327" cy="975619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5400000">
              <a:off x="2831318" y="-64393"/>
              <a:ext cx="975619" cy="4306327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1165964" y="1648587"/>
              <a:ext cx="4258701" cy="880367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Документы и отчетность </a:t>
              </a:r>
              <a:endParaRPr lang="ru-RU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215735" y="5465869"/>
            <a:ext cx="3234345" cy="975619"/>
            <a:chOff x="1200981" y="4211696"/>
            <a:chExt cx="3049320" cy="975619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2237831" y="3174846"/>
              <a:ext cx="975619" cy="3049320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1200981" y="4259322"/>
              <a:ext cx="3001694" cy="880367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Вопрос-ответ</a:t>
              </a:r>
              <a:endParaRPr lang="ru-RU" sz="20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5734" y="3842764"/>
            <a:ext cx="3949149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Деятельность координатора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171267" y="0"/>
            <a:ext cx="2278233" cy="77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Мероприятие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14271" y="610848"/>
            <a:ext cx="179222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2711329" y="157307"/>
            <a:ext cx="9167235" cy="120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«Функционирование и развитие системы дистанционного образования детей-инвалидов, обучающихся на дому - функционирование ЦЦТО»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8912" y="2134514"/>
            <a:ext cx="11655552" cy="352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САХАЛИНСКОЙ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САХАЛИНСКОЙ ОБЛАСТИ»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(редакция 12.08.2021 года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Подпрограмма № 2</a:t>
            </a:r>
            <a:r>
              <a:rPr lang="ru-RU" dirty="0"/>
              <a:t> </a:t>
            </a:r>
            <a:r>
              <a:rPr lang="ru-RU" dirty="0" smtClean="0"/>
              <a:t>«Повышение </a:t>
            </a:r>
            <a:r>
              <a:rPr lang="ru-RU" dirty="0"/>
              <a:t>доступности и качества общего образования, в том числе в сельской </a:t>
            </a:r>
            <a:r>
              <a:rPr lang="ru-RU" dirty="0" smtClean="0"/>
              <a:t>местности»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Основное </a:t>
            </a:r>
            <a:r>
              <a:rPr lang="ru-RU" b="1" dirty="0"/>
              <a:t>мероприятие</a:t>
            </a:r>
            <a:r>
              <a:rPr lang="ru-RU" dirty="0"/>
              <a:t> </a:t>
            </a:r>
            <a:r>
              <a:rPr lang="ru-RU" b="1" dirty="0"/>
              <a:t>2.6</a:t>
            </a:r>
            <a:r>
              <a:rPr lang="ru-RU" dirty="0"/>
              <a:t> </a:t>
            </a:r>
            <a:r>
              <a:rPr lang="ru-RU" dirty="0" smtClean="0"/>
              <a:t>«Создание </a:t>
            </a:r>
            <a:r>
              <a:rPr lang="ru-RU" dirty="0"/>
              <a:t>современной и безопасной цифровой образовательной среды, обеспечивающей высокое качество и доступность образования всех видов и </a:t>
            </a:r>
            <a:r>
              <a:rPr lang="ru-RU" dirty="0" smtClean="0"/>
              <a:t>уровней»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/>
          </a:p>
          <a:p>
            <a:r>
              <a:rPr lang="ru-RU" b="1" dirty="0"/>
              <a:t>Мероприятие 2.6.1. </a:t>
            </a:r>
          </a:p>
          <a:p>
            <a:r>
              <a:rPr lang="ru-RU" dirty="0" smtClean="0"/>
              <a:t>«Функционирование </a:t>
            </a:r>
            <a:r>
              <a:rPr lang="ru-RU" dirty="0"/>
              <a:t>и развитие системы дистанционного образования детей-инвалидов, обучающихся на дому - функционирование Центра цифровой трансформации </a:t>
            </a:r>
            <a:r>
              <a:rPr lang="ru-RU" dirty="0" smtClean="0"/>
              <a:t>образования»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679" y="286482"/>
            <a:ext cx="5748796" cy="570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Нормативно-правовая база</a:t>
            </a:r>
            <a:endParaRPr lang="ru-RU" sz="32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5" y="2877954"/>
            <a:ext cx="5717975" cy="3657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77954"/>
            <a:ext cx="5524500" cy="35350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88092" y="1482163"/>
            <a:ext cx="460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Сайт Центра цифровой трансформации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83400" y="1497552"/>
            <a:ext cx="2053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ct.rcoko65.ru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4338" y="2064640"/>
            <a:ext cx="11932923" cy="57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ЦЦТО – Дистанционное обучение (ДО) – Дистанционное обучение детей-инвалидов и детей с ОВЗ - Документы </a:t>
            </a:r>
            <a:endParaRPr lang="ru-RU" sz="1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05" y="441536"/>
            <a:ext cx="1649495" cy="16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559354" y="1385207"/>
            <a:ext cx="2451100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92717" y="3120372"/>
            <a:ext cx="2451100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2485" y="3147686"/>
            <a:ext cx="2451100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13672" y="1385207"/>
            <a:ext cx="2863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Обучающийся,</a:t>
            </a:r>
          </a:p>
          <a:p>
            <a:pPr lvl="0" algn="ctr"/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студент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990" y="3278803"/>
            <a:ext cx="93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ЦЦТО</a:t>
            </a:r>
            <a:endParaRPr lang="ru-RU" sz="2400" b="1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92717" y="3118458"/>
            <a:ext cx="245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9020187">
            <a:off x="3608529" y="2456927"/>
            <a:ext cx="703630" cy="23840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15736" y="157307"/>
            <a:ext cx="10845800" cy="9133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Модель организации обучения детей-инвалидов и детей с ОВЗ с применением дистанционных образовательных технологий в Сахалинской области</a:t>
            </a:r>
            <a:endParaRPr lang="ru-RU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4" descr="http://www.eduportal44.ru/soligalich/PublishingImages/SitePages/soprovogdenie_saytov_ou/foto-2-deloi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73" y="2249023"/>
            <a:ext cx="1987181" cy="14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.pinimg.com/originals/4f/41/ac/4f41aceb6087edff604c3d1154669f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85" y="4133537"/>
            <a:ext cx="2544687" cy="22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catherineasquithgallery.com/uploads/posts/2021-02/1613636074_9-p-fon-dlya-prezentatsii-sobranie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50" y="4382976"/>
            <a:ext cx="3352682" cy="20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Двойная стрелка влево/вправо 18"/>
          <p:cNvSpPr/>
          <p:nvPr/>
        </p:nvSpPr>
        <p:spPr>
          <a:xfrm>
            <a:off x="5501339" y="4888175"/>
            <a:ext cx="703630" cy="23840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2809542">
            <a:off x="7252935" y="2445903"/>
            <a:ext cx="703630" cy="23840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62327" y="2160961"/>
            <a:ext cx="3650606" cy="227885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4017" y="1470445"/>
            <a:ext cx="4508501" cy="481587"/>
          </a:xfrm>
          <a:prstGeom prst="roundRect">
            <a:avLst>
              <a:gd name="adj" fmla="val 1912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08018" y="41151"/>
            <a:ext cx="9677400" cy="720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Оснащение рабочих мест участников Мероприятия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41576" y="1524891"/>
            <a:ext cx="288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Базовое рабочее место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8018" y="2179417"/>
            <a:ext cx="190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О</a:t>
            </a:r>
            <a:r>
              <a:rPr lang="ru-RU" b="1" dirty="0" smtClean="0">
                <a:solidFill>
                  <a:srgbClr val="212529"/>
                </a:solidFill>
                <a:latin typeface="system-ui"/>
              </a:rPr>
              <a:t>бучающийся</a:t>
            </a:r>
            <a:r>
              <a:rPr lang="ru-RU" b="1" dirty="0">
                <a:solidFill>
                  <a:srgbClr val="212529"/>
                </a:solidFill>
                <a:latin typeface="system-ui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12978" y="2174743"/>
            <a:ext cx="313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П</a:t>
            </a:r>
            <a:r>
              <a:rPr lang="ru-RU" b="1" dirty="0" smtClean="0">
                <a:solidFill>
                  <a:srgbClr val="212529"/>
                </a:solidFill>
                <a:latin typeface="system-ui"/>
              </a:rPr>
              <a:t>едагогический работник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5517" y="2940219"/>
            <a:ext cx="31807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system-ui"/>
              </a:rPr>
              <a:t>*</a:t>
            </a:r>
            <a:r>
              <a:rPr lang="ru-RU" sz="1400" b="1" dirty="0">
                <a:solidFill>
                  <a:srgbClr val="212529"/>
                </a:solidFill>
                <a:latin typeface="system-ui"/>
              </a:rPr>
              <a:t>Комплектация базовых рабочих </a:t>
            </a:r>
            <a:endParaRPr lang="ru-RU" sz="1400" b="1" dirty="0" smtClean="0">
              <a:solidFill>
                <a:srgbClr val="212529"/>
              </a:solidFill>
              <a:latin typeface="system-ui"/>
            </a:endParaRPr>
          </a:p>
          <a:p>
            <a:pPr algn="ctr"/>
            <a:r>
              <a:rPr lang="ru-RU" sz="1400" b="1" dirty="0" smtClean="0">
                <a:solidFill>
                  <a:srgbClr val="212529"/>
                </a:solidFill>
                <a:latin typeface="system-ui"/>
              </a:rPr>
              <a:t>мест является </a:t>
            </a:r>
            <a:r>
              <a:rPr lang="ru-RU" sz="1400" b="1" dirty="0">
                <a:solidFill>
                  <a:srgbClr val="212529"/>
                </a:solidFill>
                <a:latin typeface="system-ui"/>
              </a:rPr>
              <a:t>вариативной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91707" y="4574979"/>
            <a:ext cx="445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12529"/>
                </a:solidFill>
                <a:latin typeface="system-ui"/>
              </a:rPr>
              <a:t>Специализированное </a:t>
            </a:r>
            <a:r>
              <a:rPr lang="ru-RU" b="1" dirty="0">
                <a:solidFill>
                  <a:srgbClr val="212529"/>
                </a:solidFill>
                <a:latin typeface="system-ui"/>
              </a:rPr>
              <a:t>оборудование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40909" y="790454"/>
            <a:ext cx="8957882" cy="517417"/>
          </a:xfrm>
          <a:prstGeom prst="roundRect">
            <a:avLst>
              <a:gd name="adj" fmla="val 1912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подключение обучающихся и образовательных организаций к Интернет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8969" y="2561166"/>
            <a:ext cx="3543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212529"/>
                </a:solidFill>
                <a:latin typeface="system-ui"/>
              </a:rPr>
              <a:t>СПТК ученика </a:t>
            </a:r>
            <a:r>
              <a:rPr lang="ru-RU" sz="1600" dirty="0">
                <a:solidFill>
                  <a:srgbClr val="212529"/>
                </a:solidFill>
                <a:latin typeface="system-ui"/>
              </a:rPr>
              <a:t>с </a:t>
            </a:r>
            <a:r>
              <a:rPr lang="ru-RU" sz="1600" dirty="0" smtClean="0">
                <a:solidFill>
                  <a:srgbClr val="212529"/>
                </a:solidFill>
                <a:latin typeface="system-ui"/>
              </a:rPr>
              <a:t>ОВЗ</a:t>
            </a:r>
            <a:endParaRPr lang="ru-RU" sz="1600" dirty="0">
              <a:solidFill>
                <a:srgbClr val="212529"/>
              </a:solidFill>
              <a:latin typeface="system-ui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Наушники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Микрофон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Веб-камера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Сканер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Черно-белый лазерный принтер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Сетевой фильтр -удлинитель</a:t>
            </a:r>
            <a:endParaRPr lang="ru-RU" sz="16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48620" y="2586890"/>
            <a:ext cx="3448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212529"/>
                </a:solidFill>
                <a:latin typeface="system-ui"/>
              </a:rPr>
              <a:t>СПТК педагога</a:t>
            </a:r>
            <a:endParaRPr lang="ru-RU" sz="1600" dirty="0">
              <a:solidFill>
                <a:srgbClr val="212529"/>
              </a:solidFill>
              <a:latin typeface="system-ui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Наушники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Микрофон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Веб-камера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Сканер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Черно-белый лазерный принтер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Сетевой фильтр -удлинитель</a:t>
            </a:r>
            <a:endParaRPr lang="ru-RU" sz="16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56887" y="2165216"/>
            <a:ext cx="3650606" cy="228816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4" y="5292904"/>
            <a:ext cx="2061004" cy="14944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34" y="5152051"/>
            <a:ext cx="2219635" cy="16290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9" y="5030841"/>
            <a:ext cx="1649559" cy="17615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90" y="5167022"/>
            <a:ext cx="2434411" cy="16053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86" y="5088438"/>
            <a:ext cx="1895895" cy="16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0" y="147460"/>
            <a:ext cx="4889241" cy="2382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Базовое рабочее место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latin typeface="Times New Roman"/>
                <a:cs typeface="Times New Roman"/>
              </a:rPr>
              <a:t/>
            </a:r>
            <a:br>
              <a:rPr lang="ru-RU" sz="2000" b="1" dirty="0">
                <a:latin typeface="Times New Roman"/>
                <a:cs typeface="Times New Roman"/>
              </a:rPr>
            </a:br>
            <a:r>
              <a:rPr lang="ru-RU" sz="2400" b="1" dirty="0" smtClean="0">
                <a:latin typeface="Times New Roman"/>
                <a:cs typeface="Times New Roman"/>
              </a:rPr>
              <a:t>Сайт ЦЦТО</a:t>
            </a:r>
            <a:br>
              <a:rPr lang="ru-RU" sz="2400" b="1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US" sz="2400" dirty="0">
                <a:latin typeface="Times New Roman"/>
                <a:cs typeface="Times New Roman"/>
                <a:hlinkClick r:id="rId3"/>
              </a:rPr>
              <a:t>://</a:t>
            </a:r>
            <a:r>
              <a:rPr lang="en-US" sz="2400" dirty="0" smtClean="0">
                <a:latin typeface="Times New Roman"/>
                <a:cs typeface="Times New Roman"/>
                <a:hlinkClick r:id="rId3"/>
              </a:rPr>
              <a:t>sakhcdo.ru/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Эвелина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8" y="154786"/>
            <a:ext cx="3490317" cy="349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Снимок экрана 2021-02-25 в 15.04.4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46" y="2755177"/>
            <a:ext cx="6579930" cy="370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Изображение 10" descr="Снимок экрана 2022-03-04 в 9.17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1" y="2738612"/>
            <a:ext cx="4802598" cy="347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Изображение 11" descr="index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05" y="149930"/>
            <a:ext cx="2500708" cy="250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95" y="1245508"/>
            <a:ext cx="101931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51" y="96241"/>
            <a:ext cx="8089900" cy="5656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Кто может стать участником 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928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277" y="1619256"/>
            <a:ext cx="5362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Подтвержденный статус об инвалидности или </a:t>
            </a:r>
            <a:r>
              <a:rPr lang="ru-RU" b="1" dirty="0" smtClean="0">
                <a:ea typeface="Calibri" panose="020F0502020204030204" pitchFamily="34" charset="0"/>
              </a:rPr>
              <a:t>ОВЗ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a typeface="Calibri" panose="020F0502020204030204" pitchFamily="34" charset="0"/>
              </a:rPr>
              <a:t>Справка (</a:t>
            </a:r>
            <a:r>
              <a:rPr lang="ru-RU" b="1" dirty="0" err="1" smtClean="0">
                <a:ea typeface="Calibri" panose="020F0502020204030204" pitchFamily="34" charset="0"/>
              </a:rPr>
              <a:t>мед.учреждение</a:t>
            </a:r>
            <a:r>
              <a:rPr lang="ru-RU" b="1" dirty="0" smtClean="0">
                <a:ea typeface="Calibri" panose="020F0502020204030204" pitchFamily="34" charset="0"/>
              </a:rPr>
              <a:t>) </a:t>
            </a:r>
            <a:r>
              <a:rPr lang="ru-RU" b="1" dirty="0">
                <a:ea typeface="Calibri" panose="020F0502020204030204" pitchFamily="34" charset="0"/>
              </a:rPr>
              <a:t>о рекомендованном надомном </a:t>
            </a:r>
            <a:r>
              <a:rPr lang="ru-RU" b="1" dirty="0" smtClean="0">
                <a:ea typeface="Calibri" panose="020F0502020204030204" pitchFamily="34" charset="0"/>
              </a:rPr>
              <a:t>обучении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>
              <a:ea typeface="Times New Roman" panose="02020603050405020304" pitchFamily="18" charset="0"/>
            </a:endParaRPr>
          </a:p>
          <a:p>
            <a:pPr marL="355600" lvl="0" indent="-355600"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a typeface="Calibri" panose="020F0502020204030204" pitchFamily="34" charset="0"/>
              </a:rPr>
              <a:t>Справка </a:t>
            </a:r>
            <a:r>
              <a:rPr lang="ru-RU" b="1" dirty="0">
                <a:ea typeface="Calibri" panose="020F0502020204030204" pitchFamily="34" charset="0"/>
              </a:rPr>
              <a:t>об отсутствии противопоказаний для работы с компьютером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17425" y="1238315"/>
            <a:ext cx="25400" cy="45593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80256" y="914161"/>
            <a:ext cx="500816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Условия вступления в Мероприятие</a:t>
            </a:r>
          </a:p>
        </p:txBody>
      </p:sp>
      <p:pic>
        <p:nvPicPr>
          <p:cNvPr id="14" name="Изображение 1" descr="Снимок экрана 2022-03-03 в 10.0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51" y="972026"/>
            <a:ext cx="4542093" cy="7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69190" y="3350648"/>
            <a:ext cx="531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</a:rPr>
              <a:t>«Право и организация </a:t>
            </a:r>
            <a:r>
              <a:rPr lang="ru-RU" b="1" dirty="0" err="1" smtClean="0">
                <a:ea typeface="Calibri" panose="020F0502020204030204" pitchFamily="34" charset="0"/>
              </a:rPr>
              <a:t>социальногообеспечения</a:t>
            </a:r>
            <a:r>
              <a:rPr lang="ru-RU" b="1" dirty="0" smtClean="0">
                <a:ea typeface="Calibri" panose="020F0502020204030204" pitchFamily="34" charset="0"/>
              </a:rPr>
              <a:t>» </a:t>
            </a:r>
            <a:endParaRPr lang="ru-RU" b="1" dirty="0">
              <a:ea typeface="Calibri" panose="020F0502020204030204" pitchFamily="34" charset="0"/>
            </a:endParaRPr>
          </a:p>
        </p:txBody>
      </p:sp>
      <p:pic>
        <p:nvPicPr>
          <p:cNvPr id="17" name="Изображение 16" descr="full_8DHhRLbj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17" y="4395129"/>
            <a:ext cx="2104459" cy="14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9190" y="2249676"/>
            <a:ext cx="498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«Документационное обеспечение управления и архивоведение» </a:t>
            </a:r>
          </a:p>
        </p:txBody>
      </p:sp>
    </p:spTree>
    <p:extLst>
      <p:ext uri="{BB962C8B-B14F-4D97-AF65-F5344CB8AC3E}">
        <p14:creationId xmlns:p14="http://schemas.microsoft.com/office/powerpoint/2010/main" val="17163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928700"/>
          </a:xfrm>
          <a:prstGeom prst="rect">
            <a:avLst/>
          </a:prstGeom>
        </p:spPr>
      </p:pic>
      <p:pic>
        <p:nvPicPr>
          <p:cNvPr id="10" name="Изображение 10" descr="Снимок экрана 2022-03-03 в 12.0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97" y="1502594"/>
            <a:ext cx="3149123" cy="448012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43197" y="648014"/>
            <a:ext cx="3528265" cy="437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+mn-lt"/>
                <a:cs typeface="Times New Roman"/>
              </a:rPr>
              <a:t>Форма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+mn-lt"/>
                <a:cs typeface="Times New Roman"/>
              </a:rPr>
              <a:t>заявления в ОО</a:t>
            </a:r>
            <a:endParaRPr lang="ru-RU" sz="2400" b="1" u="sng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4677" y="768415"/>
            <a:ext cx="3979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4"/>
              </a:rPr>
              <a:t>http://ct.rcoko65.ru/node/55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52" y="1991360"/>
            <a:ext cx="5816062" cy="43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тчеты АИС СГО_29.11.2021" id="{B55CF54D-7EF3-4893-91F2-5B60DFB30F3D}" vid="{22FA4A86-0B7C-4403-A63C-B005BF42EC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Отчеты АИС СГО_29.11.2021</Template>
  <TotalTime>3733</TotalTime>
  <Words>817</Words>
  <Application>Microsoft Office PowerPoint</Application>
  <PresentationFormat>Широкоэкранный</PresentationFormat>
  <Paragraphs>149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system-ui</vt:lpstr>
      <vt:lpstr>Times New Roman</vt:lpstr>
      <vt:lpstr>Wingdings</vt:lpstr>
      <vt:lpstr>Тема Office</vt:lpstr>
      <vt:lpstr>Об организованном начале обучения детей-инвалидов и детей с ОВЗ, обучающихся на дому с применением ДОТ в 2023/2024 учебном году. Оформление документации</vt:lpstr>
      <vt:lpstr>Презентация PowerPoint</vt:lpstr>
      <vt:lpstr>Презентация PowerPoint</vt:lpstr>
      <vt:lpstr>Нормативно-правовая база</vt:lpstr>
      <vt:lpstr>Модель организации обучения детей-инвалидов и детей с ОВЗ с применением дистанционных образовательных технологий в Сахалинской области</vt:lpstr>
      <vt:lpstr>Презентация PowerPoint</vt:lpstr>
      <vt:lpstr>Базовое рабочее место  Сайт ЦЦТО http://sakhcdo.ru/</vt:lpstr>
      <vt:lpstr>Кто может стать участником мероприятия</vt:lpstr>
      <vt:lpstr>Презентация PowerPoint</vt:lpstr>
      <vt:lpstr>Пакет документов ОО для организации обучения детей-инвалидов с применением ЭО и ДОТ </vt:lpstr>
      <vt:lpstr>Презентация PowerPoint</vt:lpstr>
      <vt:lpstr>Презентация PowerPoint</vt:lpstr>
      <vt:lpstr>Сопровождение участников Мероприятия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Отчеты АИС СГО как средство снижения бумажной нагрузки</dc:title>
  <dc:creator>kornienko</dc:creator>
  <cp:lastModifiedBy>Сергей Иванович Унру</cp:lastModifiedBy>
  <cp:revision>303</cp:revision>
  <dcterms:created xsi:type="dcterms:W3CDTF">2021-11-25T23:54:58Z</dcterms:created>
  <dcterms:modified xsi:type="dcterms:W3CDTF">2023-12-15T04:00:05Z</dcterms:modified>
</cp:coreProperties>
</file>