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23" r:id="rId3"/>
    <p:sldId id="324" r:id="rId4"/>
    <p:sldId id="326" r:id="rId5"/>
    <p:sldId id="295" r:id="rId6"/>
    <p:sldId id="327" r:id="rId7"/>
    <p:sldId id="328" r:id="rId8"/>
    <p:sldId id="329" r:id="rId9"/>
    <p:sldId id="330" r:id="rId10"/>
    <p:sldId id="331" r:id="rId11"/>
    <p:sldId id="332" r:id="rId12"/>
    <p:sldId id="334" r:id="rId13"/>
    <p:sldId id="335" r:id="rId14"/>
    <p:sldId id="336" r:id="rId15"/>
    <p:sldId id="338" r:id="rId16"/>
    <p:sldId id="33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4" autoAdjust="0"/>
    <p:restoredTop sz="83554" autoAdjust="0"/>
  </p:normalViewPr>
  <p:slideViewPr>
    <p:cSldViewPr snapToGrid="0">
      <p:cViewPr varScale="1">
        <p:scale>
          <a:sx n="57" d="100"/>
          <a:sy n="57" d="100"/>
        </p:scale>
        <p:origin x="108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FCC53-E629-4811-B68D-55992A3EEAD1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127E4-B495-490C-B45E-54F71C25CE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99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127E4-B495-490C-B45E-54F71C25CE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11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127E4-B495-490C-B45E-54F71C25CE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7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127E4-B495-490C-B45E-54F71C25CEF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83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Добавить</a:t>
            </a:r>
            <a:r>
              <a:rPr lang="ru-RU" baseline="0" dirty="0"/>
              <a:t> основные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документы, регламентирующие обучение с применением ЭО и ДОТ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127E4-B495-490C-B45E-54F71C25CEF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34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127E4-B495-490C-B45E-54F71C25CEF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245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127E4-B495-490C-B45E-54F71C25CEF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7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64BD-EBA4-4597-B2BD-4EE5B1B0E10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25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64BD-EBA4-4597-B2BD-4EE5B1B0E10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4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64BD-EBA4-4597-B2BD-4EE5B1B0E10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4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64BD-EBA4-4597-B2BD-4EE5B1B0E10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64BD-EBA4-4597-B2BD-4EE5B1B0E10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6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64BD-EBA4-4597-B2BD-4EE5B1B0E10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8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64BD-EBA4-4597-B2BD-4EE5B1B0E10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4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64BD-EBA4-4597-B2BD-4EE5B1B0E10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5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64BD-EBA4-4597-B2BD-4EE5B1B0E10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3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64BD-EBA4-4597-B2BD-4EE5B1B0E10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3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64BD-EBA4-4597-B2BD-4EE5B1B0E10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8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064BD-EBA4-4597-B2BD-4EE5B1B0E103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55DF-66AA-4AFE-9697-1EB621125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06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oscpo_sakh@mail.ru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ducont.ru/" TargetMode="External"/><Relationship Id="rId5" Type="http://schemas.openxmlformats.org/officeDocument/2006/relationships/image" Target="../media/image26.PNG"/><Relationship Id="rId4" Type="http://schemas.openxmlformats.org/officeDocument/2006/relationships/hyperlink" Target="file:///C:\Users\S3151\Desktop\dist.rcoko65.ru" TargetMode="Externa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t.rcoko65.ru/docs3" TargetMode="External"/><Relationship Id="rId2" Type="http://schemas.openxmlformats.org/officeDocument/2006/relationships/hyperlink" Target="mailto:oscpo_sakh@mail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t.rcoko65.ru/docs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ct.rcoko65.ru/node/55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081" y="2565948"/>
            <a:ext cx="11303231" cy="3005796"/>
          </a:xfrm>
        </p:spPr>
        <p:txBody>
          <a:bodyPr>
            <a:normAutofit/>
          </a:bodyPr>
          <a:lstStyle/>
          <a:p>
            <a:pPr lvl="0"/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«Функционирование и развитие системы дистанционного образования детей-инвалидов, обучающихся на дому-</a:t>
            </a:r>
            <a:r>
              <a:rPr lang="ru-RU" sz="4400" b="1" dirty="0"/>
              <a:t> </a:t>
            </a: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функционирование ЦЦТО»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12191999" cy="6147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9" y="881518"/>
            <a:ext cx="1878956" cy="1544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3354" y="77214"/>
            <a:ext cx="982739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spc="150" dirty="0">
                <a:solidFill>
                  <a:srgbClr val="FFC000"/>
                </a:solidFill>
              </a:rPr>
              <a:t>ГБУ «Региональный центр оценки качества образования Сахалинской области»</a:t>
            </a:r>
          </a:p>
          <a:p>
            <a:r>
              <a:rPr lang="ru-RU" sz="1200" b="1" spc="150" dirty="0">
                <a:solidFill>
                  <a:srgbClr val="FFC000"/>
                </a:solidFill>
              </a:rPr>
              <a:t>ЦЕНТР ЦИФРОВОЙ ТРАНСФОРМАЦИИ ОБРАЗОВАНИЯ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19605" y="830"/>
            <a:ext cx="0" cy="685717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18843" y="830"/>
            <a:ext cx="0" cy="685717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227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23945" y="3693001"/>
            <a:ext cx="5178552" cy="1926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+mn-lt"/>
              </a:rPr>
              <a:t>приказ об организации обучении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+mn-lt"/>
              </a:rPr>
              <a:t>актуальный пакет документов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+mn-lt"/>
              </a:rPr>
              <a:t>индивидуальный учебный план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+mn-lt"/>
              </a:rPr>
              <a:t>расписание занятий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+mn-lt"/>
              </a:rPr>
              <a:t>список педагогов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6052" y="1824618"/>
            <a:ext cx="85132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2800" b="1" dirty="0"/>
              <a:t>Условия для обучения с использованием ДОТ</a:t>
            </a:r>
          </a:p>
          <a:p>
            <a:pPr marL="742950" indent="-742950">
              <a:buAutoNum type="arabicPeriod"/>
            </a:pPr>
            <a:r>
              <a:rPr lang="ru-RU" sz="2800" b="1" dirty="0"/>
              <a:t>Ответственное лицо</a:t>
            </a:r>
          </a:p>
          <a:p>
            <a:pPr marL="742950" indent="-742950">
              <a:buFontTx/>
              <a:buAutoNum type="arabicPeriod"/>
            </a:pPr>
            <a:r>
              <a:rPr lang="ru-RU" sz="2800" b="1" dirty="0"/>
              <a:t>Координатор</a:t>
            </a:r>
          </a:p>
          <a:p>
            <a:pPr marL="742950" indent="-742950">
              <a:buAutoNum type="arabicPeriod"/>
            </a:pPr>
            <a:r>
              <a:rPr lang="ru-RU" sz="2800" b="1" dirty="0"/>
              <a:t>Документы на обучающихся:</a:t>
            </a:r>
          </a:p>
        </p:txBody>
      </p:sp>
      <p:pic>
        <p:nvPicPr>
          <p:cNvPr id="2050" name="Picture 2" descr="https://www.pqb.fr/template/userfiles/G%C3%A9n%C3%A9riques%20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649" y="2762640"/>
            <a:ext cx="3326193" cy="332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794281" y="1160976"/>
            <a:ext cx="2766409" cy="48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>
                <a:solidFill>
                  <a:srgbClr val="FF0000"/>
                </a:solidFill>
                <a:latin typeface="+mn-lt"/>
              </a:rPr>
              <a:t>До 20 сентября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02965" y="141607"/>
            <a:ext cx="5399532" cy="843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u="sng" dirty="0">
                <a:solidFill>
                  <a:srgbClr val="002060"/>
                </a:solidFill>
                <a:latin typeface="+mn-lt"/>
              </a:rPr>
              <a:t>Образовательная организация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420F40-8873-40B6-0155-076D0AAB2F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7" y="157307"/>
            <a:ext cx="1070959" cy="8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2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kzc.ru/images/content/blog/id288/choose_compan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608" y="323089"/>
            <a:ext cx="2234310" cy="16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63212" y="960737"/>
            <a:ext cx="10759440" cy="3108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+mn-lt"/>
              </a:rPr>
              <a:t>Технологическая помощь детям-инвалидам и их родителям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+mn-lt"/>
              </a:rPr>
              <a:t>Инвентаризация оборудования, переданного в безвозмездное временное пользование детям-инвалидам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+mn-lt"/>
              </a:rPr>
              <a:t>Инвентаризация оборудования, переданного в безвозмездное временное пользование педагогическим работникам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+mn-lt"/>
              </a:rPr>
              <a:t>Отчет о выполнении работ предоставляется в срок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не позднее 10 числа следующего за отчетным месяцем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34171" y="311954"/>
            <a:ext cx="2961132" cy="843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u="sng" dirty="0">
                <a:solidFill>
                  <a:srgbClr val="002060"/>
                </a:solidFill>
                <a:latin typeface="+mn-lt"/>
              </a:rPr>
              <a:t>Координатор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973300" y="5567945"/>
            <a:ext cx="5272639" cy="675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+mn-lt"/>
              </a:rPr>
              <a:t>Группа координаторов в 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WhatsApp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/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Telegram</a:t>
            </a:r>
            <a:r>
              <a:rPr lang="en-US" sz="2000" dirty="0"/>
              <a:t> 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932" y="5640493"/>
            <a:ext cx="526931" cy="484403"/>
          </a:xfrm>
          <a:prstGeom prst="rect">
            <a:avLst/>
          </a:prstGeom>
        </p:spPr>
      </p:pic>
      <p:pic>
        <p:nvPicPr>
          <p:cNvPr id="3082" name="Picture 10" descr="https://top-valenki.ru/userfiles/96D553ED-A8FF-4BF7-9282-0D24C59668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41" y="5642883"/>
            <a:ext cx="526931" cy="52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66672" y="5675515"/>
            <a:ext cx="2816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oscpo</a:t>
            </a:r>
            <a:r>
              <a:rPr lang="ru-RU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_</a:t>
            </a:r>
            <a:r>
              <a:rPr lang="en-US" sz="24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sakh</a:t>
            </a:r>
            <a:r>
              <a:rPr lang="ru-RU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@</a:t>
            </a: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mail</a:t>
            </a:r>
            <a:r>
              <a:rPr lang="ru-RU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sz="24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ru</a:t>
            </a:r>
            <a:endParaRPr lang="ru-RU" sz="2400" dirty="0"/>
          </a:p>
        </p:txBody>
      </p:sp>
      <p:pic>
        <p:nvPicPr>
          <p:cNvPr id="3084" name="Picture 12" descr="https://i.pinimg.com/originals/2c/b6/91/2cb691cd5c05328f15f39263f70220c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4" y="4741661"/>
            <a:ext cx="410906" cy="41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766672" y="4475747"/>
            <a:ext cx="2369165" cy="892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+mn-lt"/>
              </a:rPr>
              <a:t>8 (4242) 556-206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91" y="5622403"/>
            <a:ext cx="482581" cy="4998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8572F-B3AF-A4B0-0281-09CDBC9A2EA2}"/>
              </a:ext>
            </a:extLst>
          </p:cNvPr>
          <p:cNvSpPr txBox="1">
            <a:spLocks/>
          </p:cNvSpPr>
          <p:nvPr/>
        </p:nvSpPr>
        <p:spPr>
          <a:xfrm>
            <a:off x="5742932" y="4591774"/>
            <a:ext cx="6325633" cy="892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+mn-lt"/>
              </a:rPr>
              <a:t>Закрытый канал –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РЦОКО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ЦЦТО Захарова Наталья Юрьевна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715B833-8409-2458-3F16-DB97E305F3F5}"/>
              </a:ext>
            </a:extLst>
          </p:cNvPr>
          <p:cNvSpPr txBox="1">
            <a:spLocks/>
          </p:cNvSpPr>
          <p:nvPr/>
        </p:nvSpPr>
        <p:spPr>
          <a:xfrm>
            <a:off x="646132" y="3712233"/>
            <a:ext cx="3086188" cy="892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u="sng" dirty="0">
                <a:solidFill>
                  <a:srgbClr val="002060"/>
                </a:solidFill>
                <a:latin typeface="+mn-lt"/>
              </a:rPr>
              <a:t>Обратная связь</a:t>
            </a:r>
            <a:endParaRPr lang="en-US" sz="2800" b="1" u="sng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F3C49F-E920-2ABA-EF94-C26F0963F3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7" y="157307"/>
            <a:ext cx="1070959" cy="8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79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нимок экрана 2022-03-04 в 9.49.2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81" y="4712354"/>
            <a:ext cx="3437263" cy="19883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A7D54C-BB60-139E-73DB-7E2F3EBE1F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7" y="157307"/>
            <a:ext cx="1070959" cy="8804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213D5E-0294-6E53-7E45-F16781166EAD}"/>
              </a:ext>
            </a:extLst>
          </p:cNvPr>
          <p:cNvSpPr txBox="1"/>
          <p:nvPr/>
        </p:nvSpPr>
        <p:spPr>
          <a:xfrm>
            <a:off x="0" y="3493002"/>
            <a:ext cx="43166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Дистанционный образовательный </a:t>
            </a:r>
          </a:p>
          <a:p>
            <a:pPr indent="450215" algn="ctr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портал </a:t>
            </a:r>
          </a:p>
          <a:p>
            <a:pPr indent="450215" algn="ctr"/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dist.rcoko65.ru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165FD1-AA6F-CAFA-0ACE-19A39458C85A}"/>
              </a:ext>
            </a:extLst>
          </p:cNvPr>
          <p:cNvSpPr txBox="1"/>
          <p:nvPr/>
        </p:nvSpPr>
        <p:spPr>
          <a:xfrm>
            <a:off x="262428" y="1200483"/>
            <a:ext cx="3978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АИС «Сетевой город. Образование»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AFA2340-36B0-6533-5654-2906B0E5B2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1" y="1771681"/>
            <a:ext cx="2753730" cy="13082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061C231-B33C-818E-45F4-4AF2CBA2FA73}"/>
              </a:ext>
            </a:extLst>
          </p:cNvPr>
          <p:cNvSpPr txBox="1"/>
          <p:nvPr/>
        </p:nvSpPr>
        <p:spPr>
          <a:xfrm>
            <a:off x="8050079" y="1032899"/>
            <a:ext cx="4196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Цифровой образовательный контент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hlinkClick r:id="rId6"/>
              </a:rPr>
              <a:t>https://educont.ru/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E17C2EE-2CE7-C5EF-323F-EDA8F78DAE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977" y="1771681"/>
            <a:ext cx="2558622" cy="21416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C93F745-1908-E296-ABBA-4C628CBDFBE9}"/>
              </a:ext>
            </a:extLst>
          </p:cNvPr>
          <p:cNvSpPr txBox="1"/>
          <p:nvPr/>
        </p:nvSpPr>
        <p:spPr>
          <a:xfrm>
            <a:off x="7293306" y="4416332"/>
            <a:ext cx="3978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ФГИС «Моя школа»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A5D73E6-8C57-4E26-3B04-559BEBE431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79" y="5043328"/>
            <a:ext cx="4562320" cy="156004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0D0E58-B524-AD3C-A847-2F58B6F977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90" y="3021255"/>
            <a:ext cx="3104418" cy="11157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36C9358-05E3-3F01-FF31-72E181B2F7ED}"/>
              </a:ext>
            </a:extLst>
          </p:cNvPr>
          <p:cNvSpPr txBox="1"/>
          <p:nvPr/>
        </p:nvSpPr>
        <p:spPr>
          <a:xfrm>
            <a:off x="4987186" y="2452389"/>
            <a:ext cx="2217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ИКОП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Сферум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C1C34E-FC63-386E-7DE1-A7F36E0EB110}"/>
              </a:ext>
            </a:extLst>
          </p:cNvPr>
          <p:cNvSpPr txBox="1"/>
          <p:nvPr/>
        </p:nvSpPr>
        <p:spPr>
          <a:xfrm>
            <a:off x="1359243" y="157308"/>
            <a:ext cx="10687979" cy="837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Цифровые образовательные ресурсы и инструменты для организации обучения с использованием ДОТ</a:t>
            </a:r>
          </a:p>
        </p:txBody>
      </p:sp>
    </p:spTree>
    <p:extLst>
      <p:ext uri="{BB962C8B-B14F-4D97-AF65-F5344CB8AC3E}">
        <p14:creationId xmlns:p14="http://schemas.microsoft.com/office/powerpoint/2010/main" val="151764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>
            <a:extLst>
              <a:ext uri="{FF2B5EF4-FFF2-40B4-BE49-F238E27FC236}">
                <a16:creationId xmlns:a16="http://schemas.microsoft.com/office/drawing/2014/main" id="{12661A22-CEDD-22B9-9D7E-F634C733C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43" y="1037742"/>
            <a:ext cx="10065563" cy="53523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296FBC-84FE-1629-D1A6-E23AC17A2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7" y="157307"/>
            <a:ext cx="1070959" cy="8804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D2E0CF-898B-4752-AF2D-1C1231C50018}"/>
              </a:ext>
            </a:extLst>
          </p:cNvPr>
          <p:cNvSpPr txBox="1"/>
          <p:nvPr/>
        </p:nvSpPr>
        <p:spPr>
          <a:xfrm>
            <a:off x="1359243" y="157308"/>
            <a:ext cx="106879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Федеральная государственная система «Моя школа»</a:t>
            </a:r>
          </a:p>
        </p:txBody>
      </p:sp>
    </p:spTree>
    <p:extLst>
      <p:ext uri="{BB962C8B-B14F-4D97-AF65-F5344CB8AC3E}">
        <p14:creationId xmlns:p14="http://schemas.microsoft.com/office/powerpoint/2010/main" val="2237817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54B465-6CC9-DA6D-CD4F-F04083CE1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7" y="157307"/>
            <a:ext cx="1070959" cy="880435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553DC972-DF71-298B-CD49-C05550562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568" y="272223"/>
            <a:ext cx="8985279" cy="491825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715B833-8409-2458-3F16-DB97E305F3F5}"/>
              </a:ext>
            </a:extLst>
          </p:cNvPr>
          <p:cNvSpPr txBox="1">
            <a:spLocks/>
          </p:cNvSpPr>
          <p:nvPr/>
        </p:nvSpPr>
        <p:spPr>
          <a:xfrm>
            <a:off x="451060" y="5291328"/>
            <a:ext cx="9436652" cy="1353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400" b="1" u="sng" dirty="0" err="1" smtClean="0">
                <a:solidFill>
                  <a:srgbClr val="002060"/>
                </a:solidFill>
                <a:latin typeface="+mn-lt"/>
              </a:rPr>
              <a:t>Вебинар</a:t>
            </a:r>
            <a:r>
              <a:rPr lang="ru-RU" sz="2400" b="1" u="sng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«Основные вопросы внедрения и цифровые инструменты ФГИС «Моя школа» для педагогических работников»</a:t>
            </a:r>
            <a:endParaRPr lang="en-US" sz="2400" b="1" u="sng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4990149"/>
            <a:ext cx="1781899" cy="179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33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118541-40AD-3877-6F51-2A9A1720A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24" y="597524"/>
            <a:ext cx="9708522" cy="54746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EAA6B8-DAA7-262D-64AA-88B7F04D6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7" y="157307"/>
            <a:ext cx="1070959" cy="8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67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CD6B34-6707-28AE-CDB3-287A5579B5DE}"/>
              </a:ext>
            </a:extLst>
          </p:cNvPr>
          <p:cNvSpPr txBox="1">
            <a:spLocks/>
          </p:cNvSpPr>
          <p:nvPr/>
        </p:nvSpPr>
        <p:spPr>
          <a:xfrm>
            <a:off x="344121" y="775537"/>
            <a:ext cx="11503757" cy="55410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002060"/>
                </a:solidFill>
              </a:rPr>
              <a:t>Телефоны: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/>
              <a:t>8 (4242)</a:t>
            </a:r>
            <a:r>
              <a:rPr lang="en-US" sz="1800" b="1" dirty="0"/>
              <a:t>55</a:t>
            </a:r>
            <a:r>
              <a:rPr lang="ru-RU" sz="1800" b="1" dirty="0"/>
              <a:t>-</a:t>
            </a:r>
            <a:r>
              <a:rPr lang="en-US" sz="1800" b="1" dirty="0"/>
              <a:t>6</a:t>
            </a:r>
            <a:r>
              <a:rPr lang="ru-RU" sz="1800" b="1" dirty="0"/>
              <a:t>2-06 (доб. 506</a:t>
            </a:r>
            <a:r>
              <a:rPr lang="en-US" sz="1800" b="1" dirty="0"/>
              <a:t>#)</a:t>
            </a:r>
            <a:r>
              <a:rPr lang="ru-RU" sz="1800" b="1" dirty="0"/>
              <a:t> </a:t>
            </a:r>
            <a:r>
              <a:rPr lang="ru-RU" sz="1800" dirty="0"/>
              <a:t>- </a:t>
            </a:r>
            <a:r>
              <a:rPr lang="ru-RU" sz="1800" b="1" dirty="0"/>
              <a:t> </a:t>
            </a:r>
            <a:r>
              <a:rPr lang="ru-RU" sz="1800" dirty="0" err="1"/>
              <a:t>Воложанинова</a:t>
            </a:r>
            <a:r>
              <a:rPr lang="ru-RU" sz="1800" dirty="0"/>
              <a:t> Светлана Юрьевна, методист отдела </a:t>
            </a:r>
            <a:r>
              <a:rPr lang="ru-RU" sz="1800" dirty="0" err="1"/>
              <a:t>СЦПвО</a:t>
            </a:r>
            <a:r>
              <a:rPr lang="ru-RU" sz="1800" b="1" dirty="0"/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/>
              <a:t>8 (4242)</a:t>
            </a:r>
            <a:r>
              <a:rPr lang="en-US" sz="1800" b="1" dirty="0"/>
              <a:t>55</a:t>
            </a:r>
            <a:r>
              <a:rPr lang="ru-RU" sz="1800" b="1" dirty="0"/>
              <a:t>-</a:t>
            </a:r>
            <a:r>
              <a:rPr lang="en-US" sz="1800" b="1" dirty="0"/>
              <a:t>6</a:t>
            </a:r>
            <a:r>
              <a:rPr lang="ru-RU" sz="1800" b="1" dirty="0"/>
              <a:t>1-68 (доб. 511</a:t>
            </a:r>
            <a:r>
              <a:rPr lang="en-US" sz="1800" b="1" dirty="0"/>
              <a:t>#)</a:t>
            </a:r>
            <a:r>
              <a:rPr lang="ru-RU" sz="1800" b="1" dirty="0"/>
              <a:t> </a:t>
            </a:r>
            <a:r>
              <a:rPr lang="ru-RU" sz="1800" dirty="0"/>
              <a:t>- </a:t>
            </a:r>
            <a:r>
              <a:rPr lang="ru-RU" sz="1800" b="1" dirty="0"/>
              <a:t> </a:t>
            </a:r>
            <a:r>
              <a:rPr lang="ru-RU" sz="1800" dirty="0" err="1"/>
              <a:t>Максимец</a:t>
            </a:r>
            <a:r>
              <a:rPr lang="ru-RU" sz="1800" dirty="0"/>
              <a:t>  Диана Витальевна, методист отдела </a:t>
            </a:r>
            <a:r>
              <a:rPr lang="ru-RU" sz="1800" dirty="0" err="1"/>
              <a:t>СЦПвО</a:t>
            </a:r>
            <a:r>
              <a:rPr lang="ru-RU" sz="1800" b="1" dirty="0"/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/>
              <a:t>8 (4242)</a:t>
            </a:r>
            <a:r>
              <a:rPr lang="en-US" sz="1800" b="1" dirty="0"/>
              <a:t>55</a:t>
            </a:r>
            <a:r>
              <a:rPr lang="ru-RU" sz="1800" b="1" dirty="0"/>
              <a:t>-</a:t>
            </a:r>
            <a:r>
              <a:rPr lang="en-US" sz="1800" b="1" dirty="0"/>
              <a:t>6</a:t>
            </a:r>
            <a:r>
              <a:rPr lang="ru-RU" sz="1800" b="1" dirty="0"/>
              <a:t>2-06 (доб. 512</a:t>
            </a:r>
            <a:r>
              <a:rPr lang="en-US" sz="1800" b="1" dirty="0"/>
              <a:t>#)</a:t>
            </a:r>
            <a:r>
              <a:rPr lang="ru-RU" sz="1800" b="1" dirty="0"/>
              <a:t> </a:t>
            </a:r>
            <a:r>
              <a:rPr lang="ru-RU" sz="1800" dirty="0"/>
              <a:t>- </a:t>
            </a:r>
            <a:r>
              <a:rPr lang="ru-RU" sz="1800" b="1" dirty="0"/>
              <a:t> </a:t>
            </a:r>
            <a:r>
              <a:rPr lang="ru-RU" sz="1800" dirty="0"/>
              <a:t>Ковальская Татьяна Васильевна, педагог-психолог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/>
              <a:t>8 (4242)</a:t>
            </a:r>
            <a:r>
              <a:rPr lang="en-US" sz="1800" b="1" dirty="0"/>
              <a:t>55</a:t>
            </a:r>
            <a:r>
              <a:rPr lang="ru-RU" sz="1800" b="1" dirty="0"/>
              <a:t>-</a:t>
            </a:r>
            <a:r>
              <a:rPr lang="en-US" sz="1800" b="1" dirty="0"/>
              <a:t>6</a:t>
            </a:r>
            <a:r>
              <a:rPr lang="ru-RU" sz="1800" b="1" dirty="0"/>
              <a:t>2-06 (доб. 507</a:t>
            </a:r>
            <a:r>
              <a:rPr lang="en-US" sz="1800" b="1" dirty="0"/>
              <a:t>#)</a:t>
            </a:r>
            <a:r>
              <a:rPr lang="ru-RU" sz="1800" b="1" dirty="0"/>
              <a:t> </a:t>
            </a:r>
            <a:r>
              <a:rPr lang="ru-RU" sz="1800" dirty="0"/>
              <a:t>- </a:t>
            </a:r>
            <a:r>
              <a:rPr lang="ru-RU" sz="1800" b="1" dirty="0"/>
              <a:t> </a:t>
            </a:r>
            <a:r>
              <a:rPr lang="ru-RU" sz="1800" dirty="0" err="1"/>
              <a:t>Пасынкова</a:t>
            </a:r>
            <a:r>
              <a:rPr lang="ru-RU" sz="1800" dirty="0"/>
              <a:t> Ольга Владимировна, педагог-психолог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002060"/>
                </a:solidFill>
              </a:rPr>
              <a:t>Эл. почта отдела сопровождения цифровых процессов в образовании</a:t>
            </a:r>
            <a:r>
              <a:rPr lang="en-US" sz="1800" b="1" dirty="0">
                <a:solidFill>
                  <a:srgbClr val="002060"/>
                </a:solidFill>
              </a:rPr>
              <a:t>: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2060"/>
                </a:solidFill>
                <a:hlinkClick r:id="rId2"/>
              </a:rPr>
              <a:t>oscpo_sakh@mail.ru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002060"/>
                </a:solidFill>
              </a:rPr>
              <a:t>Адрес сайта Центра цифровой трансформации: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en-US" sz="2400" dirty="0">
                <a:hlinkClick r:id="rId3"/>
              </a:rPr>
              <a:t>http://ct.rcoko65.ru</a:t>
            </a:r>
            <a:endParaRPr lang="ru-RU" sz="2400" dirty="0"/>
          </a:p>
          <a:p>
            <a:pPr marL="0" indent="0">
              <a:lnSpc>
                <a:spcPct val="100000"/>
              </a:lnSpc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002060"/>
                </a:solidFill>
              </a:rPr>
              <a:t>                                  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1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7" y="157307"/>
            <a:ext cx="1070959" cy="880435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86552" y="1225258"/>
            <a:ext cx="10461391" cy="834204"/>
            <a:chOff x="1177380" y="148177"/>
            <a:chExt cx="10126392" cy="1235592"/>
          </a:xfrm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 rot="5400000">
              <a:off x="5622780" y="-4297223"/>
              <a:ext cx="1235592" cy="10126392"/>
            </a:xfrm>
            <a:prstGeom prst="round2SameRect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1177381" y="208493"/>
              <a:ext cx="10066075" cy="1114958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342900" lvl="1" indent="-3429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v"/>
              </a:pPr>
              <a:r>
                <a:rPr lang="ru-RU" sz="2000" b="1" kern="1200" dirty="0">
                  <a:solidFill>
                    <a:srgbClr val="002060"/>
                  </a:solidFill>
                </a:rPr>
                <a:t>Мероприятие «Функционирование и развитие системы дистанционного образования детей-инвалидов, обучающихся на дому - функционирование ЦЦТО»</a:t>
              </a:r>
              <a:endParaRPr lang="ru-RU" sz="20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86550" y="2281751"/>
            <a:ext cx="4197512" cy="988229"/>
            <a:chOff x="1165964" y="1600961"/>
            <a:chExt cx="4306327" cy="975619"/>
          </a:xfrm>
        </p:grpSpPr>
        <p:sp>
          <p:nvSpPr>
            <p:cNvPr id="21" name="Прямоугольник с двумя скругленными соседними углами 20"/>
            <p:cNvSpPr/>
            <p:nvPr/>
          </p:nvSpPr>
          <p:spPr>
            <a:xfrm rot="5400000">
              <a:off x="2831318" y="-64393"/>
              <a:ext cx="975619" cy="4306327"/>
            </a:xfrm>
            <a:prstGeom prst="round2SameRect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1165964" y="1648587"/>
              <a:ext cx="4258701" cy="880367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342900" lvl="1" indent="-3429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v"/>
              </a:pPr>
              <a:r>
                <a:rPr lang="ru-RU" sz="2000" b="1" kern="1200" dirty="0">
                  <a:solidFill>
                    <a:srgbClr val="002060"/>
                  </a:solidFill>
                </a:rPr>
                <a:t>Документы и отчетность 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886553" y="3492270"/>
            <a:ext cx="10461390" cy="971169"/>
            <a:chOff x="1050666" y="2851466"/>
            <a:chExt cx="10657117" cy="975619"/>
          </a:xfrm>
        </p:grpSpPr>
        <p:sp>
          <p:nvSpPr>
            <p:cNvPr id="24" name="Прямоугольник с двумя скругленными соседними углами 23"/>
            <p:cNvSpPr/>
            <p:nvPr/>
          </p:nvSpPr>
          <p:spPr>
            <a:xfrm rot="5400000">
              <a:off x="5891415" y="-1989283"/>
              <a:ext cx="975619" cy="10657117"/>
            </a:xfrm>
            <a:prstGeom prst="round2SameRect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/>
            <p:cNvSpPr txBox="1"/>
            <p:nvPr/>
          </p:nvSpPr>
          <p:spPr>
            <a:xfrm>
              <a:off x="1050666" y="2899092"/>
              <a:ext cx="10609491" cy="880367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342900" lvl="1" indent="-3429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v"/>
              </a:pPr>
              <a:r>
                <a:rPr lang="ru-RU" sz="2000" b="1" kern="1200" dirty="0">
                  <a:solidFill>
                    <a:srgbClr val="002060"/>
                  </a:solidFill>
                </a:rPr>
                <a:t>Использование ФГИС «Моя школа» при обучении детей в дистанционном формате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886549" y="4685727"/>
            <a:ext cx="3234345" cy="975619"/>
            <a:chOff x="1200981" y="4211696"/>
            <a:chExt cx="3049320" cy="975619"/>
          </a:xfrm>
        </p:grpSpPr>
        <p:sp>
          <p:nvSpPr>
            <p:cNvPr id="27" name="Прямоугольник с двумя скругленными соседними углами 26"/>
            <p:cNvSpPr/>
            <p:nvPr/>
          </p:nvSpPr>
          <p:spPr>
            <a:xfrm rot="5400000">
              <a:off x="2237831" y="3174846"/>
              <a:ext cx="975619" cy="3049320"/>
            </a:xfrm>
            <a:prstGeom prst="round2SameRect">
              <a:avLst/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/>
            <p:cNvSpPr txBox="1"/>
            <p:nvPr/>
          </p:nvSpPr>
          <p:spPr>
            <a:xfrm>
              <a:off x="1200981" y="4259322"/>
              <a:ext cx="3001694" cy="880367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342900" lvl="1" indent="-3429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v"/>
              </a:pPr>
              <a:r>
                <a:rPr lang="ru-RU" sz="2000" b="1" kern="1200" dirty="0">
                  <a:solidFill>
                    <a:srgbClr val="002060"/>
                  </a:solidFill>
                </a:rPr>
                <a:t>Вопрос-ответ</a:t>
              </a:r>
              <a:endParaRPr lang="ru-RU" sz="2000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69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7" y="157307"/>
            <a:ext cx="1070959" cy="880435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171267" y="0"/>
            <a:ext cx="2278233" cy="77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Мероприятие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14271" y="610848"/>
            <a:ext cx="179222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/>
          <p:cNvSpPr txBox="1">
            <a:spLocks/>
          </p:cNvSpPr>
          <p:nvPr/>
        </p:nvSpPr>
        <p:spPr>
          <a:xfrm>
            <a:off x="2711329" y="157307"/>
            <a:ext cx="9167235" cy="120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«Функционирование и развитие системы дистанционного образования детей-инвалидов, обучающихся на дому - функционирование ЦЦТО»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38912" y="2134514"/>
            <a:ext cx="11655552" cy="3524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САХАЛИНСКОЙ ОБЛАСТИ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САХАЛИНСКОЙ ОБЛАСТИ»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(редакция 12.08.2021 года)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/>
              <a:t>Подпрограмма № 2</a:t>
            </a:r>
            <a:r>
              <a:rPr lang="ru-RU" dirty="0"/>
              <a:t> «Повышение доступности и качества общего образования, в том числе в сельской местности»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b="1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/>
              <a:t>Основное мероприятие</a:t>
            </a:r>
            <a:r>
              <a:rPr lang="ru-RU" dirty="0"/>
              <a:t> </a:t>
            </a:r>
            <a:r>
              <a:rPr lang="ru-RU" b="1" dirty="0"/>
              <a:t>2.6</a:t>
            </a:r>
            <a:r>
              <a:rPr lang="ru-RU" dirty="0"/>
              <a:t> «Создание современной и безопасной цифровой образовательной среды, обеспечивающей высокое качество и доступность образования всех видов и уровней»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/>
          </a:p>
          <a:p>
            <a:r>
              <a:rPr lang="ru-RU" b="1" dirty="0"/>
              <a:t>Мероприятие 2.6.1. </a:t>
            </a:r>
          </a:p>
          <a:p>
            <a:r>
              <a:rPr lang="ru-RU" dirty="0"/>
              <a:t>«Функционирование и развитие системы дистанционного образования детей-инвалидов, обучающихся на дому - функционирование Центра цифровой трансформации образования»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9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559354" y="1385207"/>
            <a:ext cx="2451100" cy="7239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92717" y="3120372"/>
            <a:ext cx="2451100" cy="7239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42485" y="3147686"/>
            <a:ext cx="2451100" cy="7239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13672" y="1385207"/>
            <a:ext cx="2863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Обучающийся,</a:t>
            </a:r>
          </a:p>
          <a:p>
            <a:pPr lvl="0" algn="ctr"/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студент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9990" y="3278803"/>
            <a:ext cx="936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ЦЦТО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92717" y="3118458"/>
            <a:ext cx="2451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организация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 rot="19020187">
            <a:off x="3608529" y="2456927"/>
            <a:ext cx="703630" cy="238405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215736" y="157307"/>
            <a:ext cx="10845800" cy="9133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Модель организации обучения детей-инвалидов и детей с ОВЗ с применением дистанционных образовательных технологий в Сахалинской области</a:t>
            </a:r>
          </a:p>
        </p:txBody>
      </p:sp>
      <p:pic>
        <p:nvPicPr>
          <p:cNvPr id="13" name="Picture 4" descr="http://www.eduportal44.ru/soligalich/PublishingImages/SitePages/soprovogdenie_saytov_ou/foto-2-deloit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73" y="2249023"/>
            <a:ext cx="1987181" cy="147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i.pinimg.com/originals/4f/41/ac/4f41aceb6087edff604c3d1154669f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85" y="4133537"/>
            <a:ext cx="2544687" cy="226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catherineasquithgallery.com/uploads/posts/2021-02/1613636074_9-p-fon-dlya-prezentatsii-sobranie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50" y="4382976"/>
            <a:ext cx="3352682" cy="20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Двойная стрелка влево/вправо 18"/>
          <p:cNvSpPr/>
          <p:nvPr/>
        </p:nvSpPr>
        <p:spPr>
          <a:xfrm>
            <a:off x="5501339" y="4888175"/>
            <a:ext cx="703630" cy="238405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 rot="2809542">
            <a:off x="7252935" y="2445903"/>
            <a:ext cx="703630" cy="238405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7" y="157307"/>
            <a:ext cx="1070959" cy="8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8679" y="286482"/>
            <a:ext cx="5748796" cy="5701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Нормативно-правовая база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7" y="157307"/>
            <a:ext cx="1070959" cy="8804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5" y="2877954"/>
            <a:ext cx="5717975" cy="36572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877954"/>
            <a:ext cx="5524500" cy="35350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888092" y="1482163"/>
            <a:ext cx="4604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Сайт Центра цифровой трансформации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83400" y="1497552"/>
            <a:ext cx="2053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http://ct.rcoko65.ru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34338" y="2064640"/>
            <a:ext cx="11932923" cy="57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ЦЦТО – Дистанционное обучение (ДО) – Дистанционное обучение детей-инвалидов и детей с ОВЗ - Документы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805" y="441536"/>
            <a:ext cx="1649495" cy="16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00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0051" y="96241"/>
            <a:ext cx="8089900" cy="5656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</a:rPr>
              <a:t>Кто может стать участником мероприятия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7" y="157307"/>
            <a:ext cx="1070959" cy="9287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4277" y="1619256"/>
            <a:ext cx="63267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ea typeface="Calibri" panose="020F0502020204030204" pitchFamily="34" charset="0"/>
              </a:rPr>
              <a:t>Подтвержденный статус об инвалидности или ОВЗ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b="1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ea typeface="Calibri" panose="020F0502020204030204" pitchFamily="34" charset="0"/>
              </a:rPr>
              <a:t>Справка (</a:t>
            </a:r>
            <a:r>
              <a:rPr lang="ru-RU" b="1" dirty="0" err="1">
                <a:ea typeface="Calibri" panose="020F0502020204030204" pitchFamily="34" charset="0"/>
              </a:rPr>
              <a:t>мед.учреждение</a:t>
            </a:r>
            <a:r>
              <a:rPr lang="ru-RU" b="1" dirty="0">
                <a:ea typeface="Calibri" panose="020F0502020204030204" pitchFamily="34" charset="0"/>
              </a:rPr>
              <a:t>) о рекомендованном надомном обучении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b="1" dirty="0">
              <a:ea typeface="Times New Roman" panose="02020603050405020304" pitchFamily="18" charset="0"/>
            </a:endParaRPr>
          </a:p>
          <a:p>
            <a:pPr marL="355600" lvl="0" indent="-355600"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ea typeface="Calibri" panose="020F0502020204030204" pitchFamily="34" charset="0"/>
              </a:rPr>
              <a:t>Справка об отсутствии противопоказаний для работы с компьютером</a:t>
            </a:r>
            <a:endParaRPr lang="ru-RU" b="1" dirty="0">
              <a:effectLst/>
              <a:ea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17425" y="1238315"/>
            <a:ext cx="25400" cy="45593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80256" y="914161"/>
            <a:ext cx="500816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Условия вступления в Мероприятие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8299" y="3517965"/>
            <a:ext cx="5868145" cy="114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Организация обучения с использованием </a:t>
            </a:r>
          </a:p>
          <a:p>
            <a:pPr algn="ctr">
              <a:lnSpc>
                <a:spcPct val="150000"/>
              </a:lnSpc>
            </a:pP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ДОТ и ЭО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277" y="4634746"/>
            <a:ext cx="63267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36195" indent="-355600">
              <a:buFont typeface="+mj-lt"/>
              <a:buAutoNum type="arabicPeriod"/>
              <a:tabLst>
                <a:tab pos="180340" algn="l"/>
                <a:tab pos="540385" algn="l"/>
              </a:tabLst>
            </a:pPr>
            <a:r>
              <a:rPr lang="ru-RU" b="1" dirty="0">
                <a:ea typeface="Calibri" panose="020F0502020204030204" pitchFamily="34" charset="0"/>
              </a:rPr>
              <a:t>По всем предметам ИУП </a:t>
            </a:r>
          </a:p>
          <a:p>
            <a:pPr marL="355600" marR="36195" indent="-355600">
              <a:buFont typeface="+mj-lt"/>
              <a:buAutoNum type="arabicPeriod"/>
              <a:tabLst>
                <a:tab pos="180340" algn="l"/>
                <a:tab pos="540385" algn="l"/>
              </a:tabLst>
            </a:pPr>
            <a:endParaRPr lang="ru-RU" b="1" dirty="0">
              <a:ea typeface="Calibri" panose="020F0502020204030204" pitchFamily="34" charset="0"/>
            </a:endParaRPr>
          </a:p>
          <a:p>
            <a:pPr marL="355600" indent="-355600">
              <a:buFont typeface="+mj-lt"/>
              <a:buAutoNum type="arabicPeriod"/>
            </a:pPr>
            <a:r>
              <a:rPr lang="ru-RU" b="1" dirty="0">
                <a:ea typeface="Calibri" panose="020F0502020204030204" pitchFamily="34" charset="0"/>
              </a:rPr>
              <a:t>Часть предметов ИУП (указать предметы)</a:t>
            </a:r>
          </a:p>
          <a:p>
            <a:pPr marL="355600" indent="-355600">
              <a:buFont typeface="+mj-lt"/>
              <a:buAutoNum type="arabicPeriod"/>
            </a:pPr>
            <a:endParaRPr lang="ru-RU" b="1" dirty="0">
              <a:ea typeface="Calibri" panose="020F0502020204030204" pitchFamily="34" charset="0"/>
            </a:endParaRPr>
          </a:p>
          <a:p>
            <a:pPr marL="355600" indent="-355600">
              <a:buFont typeface="+mj-lt"/>
              <a:buAutoNum type="arabicPeriod"/>
            </a:pPr>
            <a:r>
              <a:rPr lang="ru-RU" b="1" dirty="0">
                <a:ea typeface="Calibri" panose="020F0502020204030204" pitchFamily="34" charset="0"/>
              </a:rPr>
              <a:t>Социализация</a:t>
            </a:r>
          </a:p>
        </p:txBody>
      </p:sp>
      <p:pic>
        <p:nvPicPr>
          <p:cNvPr id="14" name="Изображение 1" descr="Снимок экрана 2022-03-03 в 10.01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551" y="972026"/>
            <a:ext cx="4542093" cy="77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769190" y="3350648"/>
            <a:ext cx="521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Calibri" panose="020F0502020204030204" pitchFamily="34" charset="0"/>
              </a:rPr>
              <a:t>«Экономика и бухгалтерский учет (по отраслям)» </a:t>
            </a:r>
          </a:p>
        </p:txBody>
      </p:sp>
      <p:pic>
        <p:nvPicPr>
          <p:cNvPr id="17" name="Изображение 16" descr="full_8DHhRLbj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517" y="4395129"/>
            <a:ext cx="2104459" cy="140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69190" y="2249676"/>
            <a:ext cx="498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Calibri" panose="020F0502020204030204" pitchFamily="34" charset="0"/>
              </a:rPr>
              <a:t>«Документационное обеспечение управления и архивоведение» </a:t>
            </a:r>
          </a:p>
        </p:txBody>
      </p:sp>
    </p:spTree>
    <p:extLst>
      <p:ext uri="{BB962C8B-B14F-4D97-AF65-F5344CB8AC3E}">
        <p14:creationId xmlns:p14="http://schemas.microsoft.com/office/powerpoint/2010/main" val="171635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02" y="508000"/>
            <a:ext cx="4984750" cy="5981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7" y="157307"/>
            <a:ext cx="1070959" cy="9287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028381" y="768415"/>
            <a:ext cx="0" cy="55717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10" descr="Снимок экрана 2022-03-03 в 12.08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69" y="1502595"/>
            <a:ext cx="3002431" cy="4271432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443197" y="648014"/>
            <a:ext cx="3528265" cy="437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u="sng" dirty="0">
                <a:solidFill>
                  <a:srgbClr val="002060"/>
                </a:solidFill>
                <a:latin typeface="+mn-lt"/>
                <a:cs typeface="Times New Roman"/>
              </a:rPr>
              <a:t>Форма</a:t>
            </a:r>
            <a:r>
              <a:rPr lang="ru-RU" sz="2400" b="1" u="sng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400" b="1" u="sng" dirty="0">
                <a:solidFill>
                  <a:srgbClr val="002060"/>
                </a:solidFill>
                <a:latin typeface="+mn-lt"/>
                <a:cs typeface="Times New Roman"/>
              </a:rPr>
              <a:t>заявления в ОО</a:t>
            </a:r>
            <a:endParaRPr lang="ru-RU" sz="2400" b="1" u="sng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7637" y="5959782"/>
            <a:ext cx="3979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5"/>
              </a:rPr>
              <a:t>http://ct.rcoko65.ru/node/55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03563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62327" y="2160961"/>
            <a:ext cx="3650606" cy="227885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04017" y="1470445"/>
            <a:ext cx="4508501" cy="481587"/>
          </a:xfrm>
          <a:prstGeom prst="roundRect">
            <a:avLst>
              <a:gd name="adj" fmla="val 19122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7" y="157307"/>
            <a:ext cx="1070959" cy="880435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808018" y="41151"/>
            <a:ext cx="9677400" cy="720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Оснащение рабочих мест участников Мероприятия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41576" y="1524891"/>
            <a:ext cx="2885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system-ui"/>
              </a:rPr>
              <a:t>Базовое рабочее место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08018" y="2179417"/>
            <a:ext cx="1900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system-ui"/>
              </a:rPr>
              <a:t>Обучающийся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12978" y="2174743"/>
            <a:ext cx="3138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system-ui"/>
              </a:rPr>
              <a:t>Педагогический работник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5517" y="2940219"/>
            <a:ext cx="31807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system-ui"/>
              </a:rPr>
              <a:t>*</a:t>
            </a:r>
            <a:r>
              <a:rPr lang="ru-RU" sz="1400" b="1" dirty="0">
                <a:solidFill>
                  <a:srgbClr val="212529"/>
                </a:solidFill>
                <a:latin typeface="system-ui"/>
              </a:rPr>
              <a:t>Комплектация базовых рабочих </a:t>
            </a:r>
          </a:p>
          <a:p>
            <a:pPr algn="ctr"/>
            <a:r>
              <a:rPr lang="ru-RU" sz="1400" b="1" dirty="0">
                <a:solidFill>
                  <a:srgbClr val="212529"/>
                </a:solidFill>
                <a:latin typeface="system-ui"/>
              </a:rPr>
              <a:t>мест является вариативной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91707" y="4574979"/>
            <a:ext cx="4456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system-ui"/>
              </a:rPr>
              <a:t>Специализированное оборудование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40909" y="790454"/>
            <a:ext cx="8957882" cy="517417"/>
          </a:xfrm>
          <a:prstGeom prst="roundRect">
            <a:avLst>
              <a:gd name="adj" fmla="val 19122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3B383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Бесплатное подключение обучающихся и образовательных организаций к Интернет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68969" y="2561166"/>
            <a:ext cx="35433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СПТК ученика с ОВЗ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Наушники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Микрофон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Веб-камера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Сканер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Черно-белый лазерный принтер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Сетевой фильтр -удлинитель</a:t>
            </a:r>
            <a:endParaRPr lang="ru-RU" sz="1600" b="0" i="0" dirty="0">
              <a:solidFill>
                <a:srgbClr val="212529"/>
              </a:solidFill>
              <a:effectLst/>
              <a:latin typeface="system-u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48620" y="2586890"/>
            <a:ext cx="34486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СПТК педагога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Наушники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Микрофон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Веб-камера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Сканер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Черно-белый лазерный принтер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212529"/>
                </a:solidFill>
                <a:latin typeface="system-ui"/>
              </a:rPr>
              <a:t>Сетевой фильтр -удлинитель</a:t>
            </a:r>
            <a:endParaRPr lang="ru-RU" sz="1600" b="0" i="0" dirty="0">
              <a:solidFill>
                <a:srgbClr val="212529"/>
              </a:solidFill>
              <a:effectLst/>
              <a:latin typeface="system-u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56887" y="2165216"/>
            <a:ext cx="3650606" cy="228816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4" y="5292904"/>
            <a:ext cx="2061004" cy="14944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34" y="5152051"/>
            <a:ext cx="2219635" cy="16290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59" y="5030841"/>
            <a:ext cx="1649559" cy="17615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90" y="5167022"/>
            <a:ext cx="2434411" cy="16053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386" y="5088438"/>
            <a:ext cx="1895895" cy="166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7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esmeh.edu35.ru/images/Foto/2021/%D0%B3%D0%B0%D0%BB%D0%BA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7" y="1106682"/>
            <a:ext cx="862420" cy="8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164" y="79372"/>
            <a:ext cx="9182100" cy="67261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Сопровождение участников Мероприятия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7" y="157307"/>
            <a:ext cx="1070959" cy="88043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96529" y="1281860"/>
            <a:ext cx="2124456" cy="512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+mn-lt"/>
              </a:rPr>
              <a:t>Методическое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96529" y="5062770"/>
            <a:ext cx="2101148" cy="745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+mn-lt"/>
              </a:rPr>
              <a:t>Техническое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03645" y="4018280"/>
            <a:ext cx="7729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2529"/>
                </a:solidFill>
              </a:rPr>
              <a:t>индивидуальные и групповые консультации с детьми, родителями и педагогами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2529"/>
                </a:solidFill>
              </a:rPr>
              <a:t>консультации для выпускников и их родителей "Готовимся к ОГЭ, ЕГЭ"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rgbClr val="212529"/>
                </a:solidFill>
              </a:rPr>
              <a:t>профориентационное</a:t>
            </a:r>
            <a:r>
              <a:rPr lang="ru-RU" dirty="0">
                <a:solidFill>
                  <a:srgbClr val="212529"/>
                </a:solidFill>
              </a:rPr>
              <a:t> тестирование учащихся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18704" y="1686834"/>
            <a:ext cx="10739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2529"/>
                </a:solidFill>
              </a:rPr>
              <a:t>консультирование по вопросам обучения с использованием ДОТ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2529"/>
                </a:solidFill>
              </a:rPr>
              <a:t>обучение начальным навыкам управления комплектами ПТК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2529"/>
                </a:solidFill>
              </a:rPr>
              <a:t>обучение по освоению организационных, психолого-педагогических и технологических аспектов системного внедрения и использования ДОТ в обучении детей-инвалидов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2529"/>
                </a:solidFill>
              </a:rPr>
              <a:t>сопровождение и проведение мероприятий различных уровней</a:t>
            </a:r>
            <a:endParaRPr lang="ru-RU" b="0" i="0" dirty="0">
              <a:solidFill>
                <a:srgbClr val="212529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8963" y="3240559"/>
            <a:ext cx="2286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ea typeface="+mj-ea"/>
                <a:cs typeface="+mj-cs"/>
              </a:rPr>
              <a:t>Психолого-</a:t>
            </a:r>
          </a:p>
          <a:p>
            <a:r>
              <a:rPr lang="ru-RU" sz="2400" b="1" dirty="0">
                <a:ea typeface="+mj-ea"/>
                <a:cs typeface="+mj-cs"/>
              </a:rPr>
              <a:t>педагогическое</a:t>
            </a:r>
          </a:p>
        </p:txBody>
      </p:sp>
      <p:pic>
        <p:nvPicPr>
          <p:cNvPr id="19" name="Picture 4" descr="https://lesmeh.edu35.ru/images/Foto/2021/%D0%B3%D0%B0%D0%BB%D0%BA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7" y="3155860"/>
            <a:ext cx="862420" cy="8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lesmeh.edu35.ru/images/Foto/2021/%D0%B3%D0%B0%D0%BB%D0%BA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7" y="5062770"/>
            <a:ext cx="862420" cy="8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318704" y="5748158"/>
            <a:ext cx="5897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2529"/>
                </a:solidFill>
              </a:rPr>
              <a:t>инвентаризация, ремонт, диагностика оборудования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2529"/>
                </a:solidFill>
              </a:rPr>
              <a:t>техническая поддержка всех участников Мероприятия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212529"/>
                </a:solidFill>
              </a:rPr>
              <a:t>мониторинг скорости интернет- соединения</a:t>
            </a:r>
          </a:p>
        </p:txBody>
      </p:sp>
    </p:spTree>
    <p:extLst>
      <p:ext uri="{BB962C8B-B14F-4D97-AF65-F5344CB8AC3E}">
        <p14:creationId xmlns:p14="http://schemas.microsoft.com/office/powerpoint/2010/main" val="920747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Отчеты АИС СГО_29.11.2021" id="{B55CF54D-7EF3-4893-91F2-5B60DFB30F3D}" vid="{22FA4A86-0B7C-4403-A63C-B005BF42ECB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Отчеты АИС СГО_29.11.2021</Template>
  <TotalTime>3739</TotalTime>
  <Words>701</Words>
  <Application>Microsoft Office PowerPoint</Application>
  <PresentationFormat>Широкоэкранный</PresentationFormat>
  <Paragraphs>139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system-ui</vt:lpstr>
      <vt:lpstr>Times New Roman</vt:lpstr>
      <vt:lpstr>Wingdings</vt:lpstr>
      <vt:lpstr>Тема Office</vt:lpstr>
      <vt:lpstr>«Функционирование и развитие системы дистанционного образования детей-инвалидов, обучающихся на дому- функционирование ЦЦТО»</vt:lpstr>
      <vt:lpstr>Презентация PowerPoint</vt:lpstr>
      <vt:lpstr>Презентация PowerPoint</vt:lpstr>
      <vt:lpstr>Модель организации обучения детей-инвалидов и детей с ОВЗ с применением дистанционных образовательных технологий в Сахалинской области</vt:lpstr>
      <vt:lpstr>Нормативно-правовая база</vt:lpstr>
      <vt:lpstr>Кто может стать участником мероприятия</vt:lpstr>
      <vt:lpstr>Презентация PowerPoint</vt:lpstr>
      <vt:lpstr>Презентация PowerPoint</vt:lpstr>
      <vt:lpstr>Сопровождение участников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Отчеты АИС СГО как средство снижения бумажной нагрузки</dc:title>
  <dc:creator>kornienko</dc:creator>
  <cp:lastModifiedBy>Воложанинова Светлана Юрьевна</cp:lastModifiedBy>
  <cp:revision>299</cp:revision>
  <dcterms:created xsi:type="dcterms:W3CDTF">2021-11-25T23:54:58Z</dcterms:created>
  <dcterms:modified xsi:type="dcterms:W3CDTF">2022-10-03T05:53:16Z</dcterms:modified>
</cp:coreProperties>
</file>