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1" r:id="rId2"/>
    <p:sldId id="282" r:id="rId3"/>
    <p:sldId id="280" r:id="rId4"/>
    <p:sldId id="283" r:id="rId5"/>
    <p:sldId id="284" r:id="rId6"/>
    <p:sldId id="286" r:id="rId7"/>
    <p:sldId id="289" r:id="rId8"/>
    <p:sldId id="288" r:id="rId9"/>
    <p:sldId id="28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2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773B-54F6-4BC2-82AF-306FFAB1D807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6287B-731F-4370-A9D5-884FCDAFCA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4682-F682-4E16-92B6-CFE2ADDE4FF0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04D0-DDA9-4CA4-90E5-344D7942B7B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04D0-DDA9-4CA4-90E5-344D7942B7B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04D0-DDA9-4CA4-90E5-344D7942B7B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04D0-DDA9-4CA4-90E5-344D7942B7B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04D0-DDA9-4CA4-90E5-344D7942B7B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BDA-F520-47BA-96E4-36EA6F819958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57DF-972E-43AC-9239-6AEE1CB71DD9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AB19-C938-4565-8BC6-ED948CCA5E44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E6F-C3E9-4991-B104-4753F288AA19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C327-7D27-4329-904E-FBE0B876778E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9E80-DD05-4B17-8583-3A843BE9C0E0}" type="datetime1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7A5-8470-4290-9C5D-C2395F133B65}" type="datetime1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F74-1255-4E5F-91F6-D62272066553}" type="datetime1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9A84-E4EE-4CF2-A814-6280B7E1D0EE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4CB5-5EB5-48B5-8AB1-ECDE400080E1}" type="datetime1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04D0-DDA9-4CA4-90E5-344D7942B7BF}" type="datetime1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1/25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601C4B-07DE-4D1B-AEB0-18FF14BE84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isk.yandex.ru/i/c-7o4_FPZevRr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premiya_osobennoeschasty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isk.yandex.ru/i/c-7o4_FPZevRr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artusheva@sakhalin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1045"/>
            <a:ext cx="1152525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Всероссийской Премии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«Особенное счастье»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15" y="169545"/>
            <a:ext cx="11850370" cy="837565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Премия в поддержку родителей детей с инвалидностью </a:t>
            </a:r>
            <a:b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«Особенное счастье» 2025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615" y="1341120"/>
            <a:ext cx="5418455" cy="51079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 indent="0" algn="ctr" fontAlgn="auto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«Особенное счастье» </a:t>
            </a:r>
            <a:r>
              <a:rPr lang="ru-RU" dirty="0">
                <a:solidFill>
                  <a:srgbClr val="3934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проект, который помогает родителям, опекунам, попечителям, усыновителям детей с инвалидностью воспитать ребёнка с любовью, развить в нём творческие и спортивные таланты, культурные и духовные ценности, кроме того проект помогает родителям реализовать себя, например, открыть социальное предпринимательство, решающее проблемы людей с особенностями в развитии</a:t>
            </a:r>
            <a:r>
              <a:rPr lang="ru-RU" sz="1600" dirty="0">
                <a:solidFill>
                  <a:srgbClr val="3934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3934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3934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solidFill>
                <a:srgbClr val="3934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93442"/>
                </a:solidFill>
                <a:latin typeface="PT Sans"/>
              </a:rPr>
              <a:t/>
            </a:r>
            <a:br>
              <a:rPr lang="ru-RU" dirty="0">
                <a:solidFill>
                  <a:srgbClr val="393442"/>
                </a:solidFill>
                <a:latin typeface="PT Sans"/>
              </a:rPr>
            </a:br>
            <a:endParaRPr lang="ru-RU" dirty="0">
              <a:solidFill>
                <a:srgbClr val="393442"/>
              </a:solidFill>
              <a:latin typeface="PT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10" y="3672297"/>
            <a:ext cx="2276793" cy="1533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13" y="3681822"/>
            <a:ext cx="2286319" cy="151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10" y="5315585"/>
            <a:ext cx="2057400" cy="1374775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65" y="1163320"/>
            <a:ext cx="372491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652" y="255629"/>
            <a:ext cx="11093570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310" lvl="0" algn="ctr">
              <a:spcAft>
                <a:spcPts val="0"/>
              </a:spcAft>
              <a:buSzPts val="1400"/>
              <a:tabLst>
                <a:tab pos="1130935" algn="l"/>
              </a:tabLst>
            </a:pPr>
            <a:r>
              <a:rPr lang="ru-RU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Номинации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ремии</a:t>
            </a:r>
            <a:r>
              <a:rPr lang="ru-RU" sz="2800" b="1" spc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67310" lvl="0" algn="ctr">
              <a:spcAft>
                <a:spcPts val="0"/>
              </a:spcAft>
              <a:buSzPts val="1400"/>
              <a:tabLst>
                <a:tab pos="1130935" algn="l"/>
              </a:tabLst>
            </a:pPr>
            <a:endParaRPr lang="ru-RU" sz="2000" b="1" spc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67945" lvl="0" indent="-51435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106553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spc="-8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веру</a:t>
            </a:r>
            <a:r>
              <a:rPr lang="ru-RU" sz="2400" spc="-6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9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spc="-7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marR="67945" lvl="0" indent="-51435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106553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ежедневный многолетний труд по уходу за ребёнком</a:t>
            </a:r>
          </a:p>
          <a:p>
            <a:pPr marL="514350" marR="67310" lvl="0" indent="-51435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люди </a:t>
            </a:r>
          </a:p>
          <a:p>
            <a:pPr marL="514350" marR="67310" lvl="0" indent="-514350" algn="just">
              <a:spcAft>
                <a:spcPts val="0"/>
              </a:spcAft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</a:p>
          <a:p>
            <a:pPr marL="514350" marR="67310" indent="-51435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раскрытие в ребёнке его талантов и возможностей</a:t>
            </a:r>
          </a:p>
          <a:p>
            <a:pPr marL="514350" marR="67310" indent="-51435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Чужих детей не бывает </a:t>
            </a:r>
          </a:p>
          <a:p>
            <a:pPr marL="514350" marR="67310" indent="-51435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социальный предприниматель </a:t>
            </a:r>
          </a:p>
          <a:p>
            <a:pPr marL="514350" marR="67310" indent="-51435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родителей в инклюзивном образовании </a:t>
            </a:r>
          </a:p>
          <a:p>
            <a:pPr marL="514350" marR="67310" indent="-51435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инициатива </a:t>
            </a:r>
          </a:p>
          <a:p>
            <a:pPr marL="514350" marR="67310" indent="-51435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Астраханской области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7310" indent="-342900" algn="just">
              <a:buSzPts val="1400"/>
              <a:buFont typeface="+mj-lt"/>
              <a:buAutoNum type="arabicPeriod"/>
              <a:tabLst>
                <a:tab pos="1130935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4333875"/>
            <a:ext cx="4607560" cy="191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350" y="718185"/>
            <a:ext cx="8891270" cy="37318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Кто может быть соискателем премии</a:t>
            </a:r>
          </a:p>
          <a:p>
            <a:pPr lvl="1" algn="ctr" fontAlgn="auto"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Соискателем Премии может быть: </a:t>
            </a:r>
          </a:p>
          <a:p>
            <a:pPr marL="800100" lvl="1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  <a:p>
            <a:pPr marL="800100" lvl="1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опекун </a:t>
            </a:r>
          </a:p>
          <a:p>
            <a:pPr marL="800100" lvl="1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попечитель 1, 2 и более детей с ОВЗ/инвалидностью, </a:t>
            </a:r>
          </a:p>
          <a:p>
            <a:pPr lvl="1" indent="0" fontAlgn="auto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проживающий в РФ</a:t>
            </a:r>
          </a:p>
          <a:p>
            <a:pPr marR="67310" lvl="1" algn="just">
              <a:spcAft>
                <a:spcPts val="0"/>
              </a:spcAft>
              <a:buSzPts val="1400"/>
              <a:tabLst>
                <a:tab pos="123698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R="67310" lvl="1" algn="just">
              <a:spcAft>
                <a:spcPts val="0"/>
              </a:spcAft>
              <a:buSzPts val="1400"/>
              <a:tabLst>
                <a:tab pos="1236980" algn="l"/>
              </a:tabLst>
            </a:pPr>
            <a:endParaRPr lang="ru-RU" sz="1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1" y="4700247"/>
            <a:ext cx="2577716" cy="1717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21" y="1304782"/>
            <a:ext cx="2701358" cy="175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3975" y="46355"/>
            <a:ext cx="10981690" cy="1038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343025" algn="l"/>
              </a:tabLst>
            </a:pPr>
            <a:endParaRPr lang="ru-RU" alt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присуждения Премии и определения лауреатов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04" y="3463110"/>
            <a:ext cx="1953305" cy="1962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04055" y="1945938"/>
            <a:ext cx="4690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https://disk.yandex.ru/i/TAuq8mBvk7J_hw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4930" y="1330960"/>
            <a:ext cx="6096000" cy="419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ts val="1605"/>
              </a:lnSpc>
              <a:spcAft>
                <a:spcPts val="0"/>
              </a:spcAft>
              <a:buClrTx/>
              <a:buSzPts val="1400"/>
              <a:buFontTx/>
              <a:tabLst>
                <a:tab pos="2220595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Проводится в три этапа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605"/>
              </a:lnSpc>
              <a:spcAft>
                <a:spcPts val="0"/>
              </a:spcAft>
              <a:buClrTx/>
              <a:buSzPts val="1400"/>
              <a:buFontTx/>
              <a:tabLst>
                <a:tab pos="2220595" algn="l"/>
              </a:tabLst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первом этапе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(29 января - 28 февраля 2025 года)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осуществляется приём пакета документов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втором этапе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(1- 9 марта 2025 года)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происходит корректировка (уточнение) представленного пакета документов</a:t>
            </a: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третьем этапе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(10 марта-30 апреля 2025 года)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производятся оценка представленных документов участников на соискание Премии экспертным советом по присуждению Премии и определение лауреатов Премии.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517640" y="1325880"/>
            <a:ext cx="5167630" cy="619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lnSpc>
                <a:spcPts val="1605"/>
              </a:lnSpc>
              <a:spcAft>
                <a:spcPts val="0"/>
              </a:spcAft>
              <a:buSzPts val="1400"/>
              <a:tabLst>
                <a:tab pos="222059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критериями</a:t>
            </a:r>
            <a:r>
              <a:rPr lang="ru-RU" b="1" spc="-3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определения</a:t>
            </a:r>
            <a:r>
              <a:rPr lang="ru-RU" b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лауреатов можно </a:t>
            </a:r>
            <a:r>
              <a:rPr lang="ru-RU" b="1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ознакомиться </a:t>
            </a:r>
            <a:r>
              <a:rPr lang="ru-RU" b="1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здесь </a:t>
            </a:r>
            <a:endParaRPr lang="ru-RU" altLang="en-US" b="1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72755" y="3429000"/>
            <a:ext cx="2021205" cy="20307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16800" y="955183"/>
            <a:ext cx="4859" cy="5169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0311" y="722006"/>
            <a:ext cx="682042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71120" lvl="1" indent="-28575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33159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Премии приглашаются на торжественную церемонию награждения в Астраханскую область за счёт отправляющей стороны.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Лауреаты Премии приглашаются за счёт принимающей 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ru-RU" sz="16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71120" lvl="1" indent="-28575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331595" algn="l"/>
              </a:tabLs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67945" lvl="1" indent="-28575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31635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Премии получают именной диплом участника, заявителям вручается благодарственное письмо. Лауреаты в каждой номинации получают именной диплом лауреата Премии, статуэтку – символ Премии,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ценный</a:t>
            </a:r>
            <a:r>
              <a:rPr lang="ru-RU" sz="16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подарок,</a:t>
            </a:r>
            <a:r>
              <a:rPr lang="ru-RU" sz="16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призы</a:t>
            </a:r>
            <a:r>
              <a:rPr lang="ru-RU" sz="16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партнёров</a:t>
            </a:r>
            <a:r>
              <a:rPr lang="ru-RU" sz="1600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решению экспертного совета по присуждению Премии количество лауреатов может быть изменено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marR="67945" lvl="1" indent="-28575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1316355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ставшим лауреатами, по решению экспертного совета по присуждению Премии могут быть вручены призы партнёров Премии.</a:t>
            </a:r>
          </a:p>
          <a:p>
            <a:pPr marL="0" lvl="1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приглашаются на торжественную церемонию награждения в Астраханскую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область: </a:t>
            </a:r>
          </a:p>
          <a:p>
            <a:pPr marL="0" lvl="1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Лауреаты Премии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принимающей стороны</a:t>
            </a:r>
          </a:p>
          <a:p>
            <a:pPr marL="0" lvl="1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Участники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ремии -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свой счёт. </a:t>
            </a:r>
          </a:p>
          <a:p>
            <a:pPr marL="0" lvl="1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0485" lvl="1" algn="just">
              <a:spcAft>
                <a:spcPts val="0"/>
              </a:spcAft>
              <a:buSzPts val="1400"/>
              <a:tabLst>
                <a:tab pos="1296670" algn="l"/>
              </a:tabLst>
            </a:pPr>
            <a:endParaRPr lang="ru-RU" sz="1100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0485" lvl="1" algn="just">
              <a:spcAft>
                <a:spcPts val="0"/>
              </a:spcAft>
              <a:buSzPts val="1400"/>
              <a:tabLst>
                <a:tab pos="1296670" algn="l"/>
              </a:tabLst>
            </a:pPr>
            <a:endParaRPr lang="ru-RU" sz="11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7785" y="2919017"/>
            <a:ext cx="39077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t.me/premiya_osobennoeschastye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2" y="1846296"/>
            <a:ext cx="1158836" cy="1052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90" y="4003070"/>
            <a:ext cx="1094746" cy="11274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7785" y="5230294"/>
            <a:ext cx="345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</a:t>
            </a:r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https://vk.com/osobennoeschastye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1137" y="141467"/>
            <a:ext cx="726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церемонии вручения Премии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6774" y="664115"/>
            <a:ext cx="37687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подписки на эти аккаунты при подаче заявок в 2025 году!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7" y="5497667"/>
            <a:ext cx="925436" cy="1284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8043" y="3995830"/>
            <a:ext cx="1153094" cy="11665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18635" y="1814473"/>
            <a:ext cx="1197544" cy="11158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04581" y="785004"/>
            <a:ext cx="17253" cy="5256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15" y="5715"/>
            <a:ext cx="10880725" cy="649605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участия Премии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55" y="1190445"/>
            <a:ext cx="9799606" cy="5466260"/>
          </a:xfrm>
        </p:spPr>
        <p:txBody>
          <a:bodyPr>
            <a:normAutofit/>
          </a:bodyPr>
          <a:lstStyle/>
          <a:p>
            <a:pPr lvl="2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с личной подписью соискателя, заполненную соискателем Премии по установленной форме Положения (приложение 2);</a:t>
            </a:r>
          </a:p>
          <a:p>
            <a:pPr lvl="2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скан-копии документов, подтверждающих наличие в семье ребёнка с ограниченными возможностями здоровья и ребёнка с инвалидностью;</a:t>
            </a:r>
          </a:p>
          <a:p>
            <a:pPr lvl="2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скан-копии документов, подтверждающих деятельность в области социального предпринимательства (для номинации «Мама – социальный предприниматель»);</a:t>
            </a:r>
          </a:p>
          <a:p>
            <a:pPr lvl="2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рождения и воспитания ребёнка от лица соискателя с обязательным указанием степени участия соискателя в жизни ребёнка, а также с описанием истории самого соискателя (оформляется в свободной форме);</a:t>
            </a:r>
          </a:p>
          <a:p>
            <a:pPr lvl="2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скан-копии согласий на обработку персональных данных, на размещение персональных данных в средствах массовой информации и социальных сетях по установленной форме Положения (приложение 3);</a:t>
            </a:r>
          </a:p>
          <a:p>
            <a:pPr lvl="2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скриншоты, подтверждающие факт подписок на официальные социальные се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Премии: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://osobennoeschastye.ru/zayavka</a:t>
            </a:r>
            <a:endParaRPr lang="ru-RU" sz="1200" b="1" u="sng" dirty="0">
              <a:solidFill>
                <a:srgbClr val="0070C0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100649" y="4717903"/>
            <a:ext cx="317274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2"/>
              </a:rPr>
              <a:t>https://disk.yandex.ru/i/c-7o4_FPZevRrw</a:t>
            </a:r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  <a:hlinkClick r:id="rId2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93" y="5262465"/>
            <a:ext cx="961486" cy="9098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7343" y="5262465"/>
            <a:ext cx="962736" cy="931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67" y="5180431"/>
            <a:ext cx="1017087" cy="9918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34866" y="5180431"/>
            <a:ext cx="1017088" cy="991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05353" cy="1141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приняли решение участвовать в Премии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082" y="1751162"/>
            <a:ext cx="10457815" cy="388048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Оповестите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31.01.2025г.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 способом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(Телефон,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педагогов-психологов: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Ковальская Т.В.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89147593481)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89146463830)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Выберите номинацию и напишите историю в срок до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15.02.2025г.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Соберите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в срок до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17.02.2025г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361315"/>
            <a:ext cx="8401050" cy="390271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Артушева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Анатольевна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методист отдела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(4242) 55-61-68 доб. 511# </a:t>
            </a:r>
          </a:p>
          <a:p>
            <a:pPr marL="0" indent="0" algn="l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Ковальская Татьяна Васильевна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(4242) 55-62-06 доб. 512# </a:t>
            </a:r>
          </a:p>
          <a:p>
            <a:pPr marL="0" indent="0" algn="l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отдела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СЦПвО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 (4242) 55-62-06 доб. 507#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1C4B-07DE-4D1B-AEB0-18FF14BE84ED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14" y="4423493"/>
            <a:ext cx="1288748" cy="131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54" y="1699078"/>
            <a:ext cx="1267088" cy="1246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3824" y="3228691"/>
            <a:ext cx="348021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Премии «Особенное счастье»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7819" y="1135012"/>
            <a:ext cx="2174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ct.rcokoso65.ru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node/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5480" y="3548467"/>
            <a:ext cx="35039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https://osobennoeschastye.ru/zayavka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0624" y="596359"/>
            <a:ext cx="5562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Регионального центра цифровой трансформации образования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96595" y="44717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принимаются: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электронную почту: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a.artusheva@sakhalin.gov.ru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44595" y="176486"/>
            <a:ext cx="3787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51154" y="1680119"/>
            <a:ext cx="1267088" cy="126510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9167205" y="4423493"/>
            <a:ext cx="1329598" cy="131005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09443" y="733245"/>
            <a:ext cx="41637" cy="37384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613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PT Sans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Всероссийская Премия в поддержку родителей детей с инвалидностью  «Особенное счастье»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для участия Премии  </vt:lpstr>
      <vt:lpstr>Если вы приняли решение участвовать в Премии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Курильский ГО</dc:title>
  <dc:creator>Татьяна Дмитриевна Орлова</dc:creator>
  <cp:lastModifiedBy>user</cp:lastModifiedBy>
  <cp:revision>321</cp:revision>
  <dcterms:created xsi:type="dcterms:W3CDTF">2021-03-31T03:55:00Z</dcterms:created>
  <dcterms:modified xsi:type="dcterms:W3CDTF">2025-01-29T00:39:25Z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E28E085D35C94B5FB11D5F105D4F3C1C_13</vt:lpwstr>
  </property>
  <property fmtid="{D5CDD505-2E9C-101B-9397-08002B2CF9AE}" pid="3" name="KSOProductBuildVer">
    <vt:lpwstr>1049-12.2.0.19805</vt:lpwstr>
  </property>
</Properties>
</file>