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79" r:id="rId2"/>
    <p:sldId id="437" r:id="rId3"/>
    <p:sldId id="436" r:id="rId4"/>
    <p:sldId id="282" r:id="rId5"/>
    <p:sldId id="423" r:id="rId6"/>
    <p:sldId id="426" r:id="rId7"/>
    <p:sldId id="421" r:id="rId8"/>
    <p:sldId id="422" r:id="rId9"/>
    <p:sldId id="429" r:id="rId10"/>
    <p:sldId id="430" r:id="rId11"/>
    <p:sldId id="434" r:id="rId12"/>
    <p:sldId id="285" r:id="rId13"/>
    <p:sldId id="286" r:id="rId14"/>
    <p:sldId id="287" r:id="rId15"/>
    <p:sldId id="288" r:id="rId16"/>
    <p:sldId id="290" r:id="rId17"/>
    <p:sldId id="291" r:id="rId18"/>
    <p:sldId id="354" r:id="rId19"/>
    <p:sldId id="438" r:id="rId20"/>
    <p:sldId id="442" r:id="rId21"/>
    <p:sldId id="443" r:id="rId22"/>
    <p:sldId id="445" r:id="rId23"/>
    <p:sldId id="446" r:id="rId24"/>
    <p:sldId id="447" r:id="rId25"/>
    <p:sldId id="487" r:id="rId26"/>
    <p:sldId id="488" r:id="rId27"/>
    <p:sldId id="489" r:id="rId28"/>
    <p:sldId id="491" r:id="rId29"/>
    <p:sldId id="492" r:id="rId30"/>
    <p:sldId id="493" r:id="rId31"/>
    <p:sldId id="494" r:id="rId32"/>
    <p:sldId id="495" r:id="rId33"/>
    <p:sldId id="518" r:id="rId34"/>
    <p:sldId id="496" r:id="rId35"/>
    <p:sldId id="500" r:id="rId36"/>
    <p:sldId id="501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5" r:id="rId50"/>
    <p:sldId id="520" r:id="rId51"/>
    <p:sldId id="521" r:id="rId52"/>
    <p:sldId id="522" r:id="rId53"/>
    <p:sldId id="523" r:id="rId54"/>
    <p:sldId id="524" r:id="rId55"/>
    <p:sldId id="525" r:id="rId56"/>
    <p:sldId id="526" r:id="rId57"/>
    <p:sldId id="527" r:id="rId58"/>
    <p:sldId id="528" r:id="rId59"/>
    <p:sldId id="529" r:id="rId60"/>
    <p:sldId id="530" r:id="rId61"/>
    <p:sldId id="531" r:id="rId62"/>
    <p:sldId id="532" r:id="rId63"/>
    <p:sldId id="533" r:id="rId64"/>
    <p:sldId id="517" r:id="rId65"/>
    <p:sldId id="420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35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0E944-9E41-40B6-B51A-FF9F5593DE1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01D37B8-B4E1-48A1-8DBD-5195BD6E0F5C}">
      <dgm:prSet phldrT="[Текст]" custT="1"/>
      <dgm:spPr/>
      <dgm:t>
        <a:bodyPr tIns="0" bIns="0"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/>
        </a:p>
      </dgm:t>
    </dgm:pt>
    <dgm:pt modelId="{6CD3C6A0-122E-4AE0-8C43-5F55F20DB7AE}" type="par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430ED38C-E01B-49C5-B0C8-868B14C58635}" type="sib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CB8E7E60-4461-4110-B7F0-E781392C59B6}">
      <dgm:prSet phldrT="[Текст]" custT="1"/>
      <dgm:spPr>
        <a:solidFill>
          <a:srgbClr val="87FD9B"/>
        </a:solidFill>
      </dgm:spPr>
      <dgm:t>
        <a:bodyPr/>
        <a:lstStyle/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600" b="0" i="1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12D3883-3D51-477E-96B7-7D80A1681CFC}" type="par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48A912B9-6E16-4704-960B-0117ED7A4A15}" type="sib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AB6885EC-D082-4FEC-836E-961005A4C4D7}">
      <dgm:prSet phldrT="[Текст]" custT="1"/>
      <dgm:spPr>
        <a:solidFill>
          <a:srgbClr val="79DCFF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Внутриклассное оценивание</a:t>
          </a:r>
        </a:p>
      </dgm:t>
    </dgm:pt>
    <dgm:pt modelId="{BD8F8962-C055-4C40-A55B-34A5C36F3A5C}" type="par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AA816314-5D8E-4B7E-9E3B-8A91EFCA6124}" type="sib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488B5842-9309-4140-9BDA-262F89326BE2}">
      <dgm:prSet custT="1"/>
      <dgm:spPr/>
      <dgm:t>
        <a:bodyPr/>
        <a:lstStyle/>
        <a:p>
          <a:r>
            <a:rPr lang="ru-RU" sz="14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Централизованные тестирования (мониторинги)</a:t>
          </a:r>
          <a:endParaRPr lang="ru-RU" sz="1400" b="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F43807D-E8D8-41DA-8B52-32582470AB2F}" type="parTrans" cxnId="{36F9D332-6CBE-4F89-80FB-307A05F830F4}">
      <dgm:prSet/>
      <dgm:spPr/>
      <dgm:t>
        <a:bodyPr/>
        <a:lstStyle/>
        <a:p>
          <a:endParaRPr lang="ru-RU"/>
        </a:p>
      </dgm:t>
    </dgm:pt>
    <dgm:pt modelId="{3685AC25-FD02-4276-8AA1-C02C82D80B05}" type="sibTrans" cxnId="{36F9D332-6CBE-4F89-80FB-307A05F830F4}">
      <dgm:prSet/>
      <dgm:spPr/>
      <dgm:t>
        <a:bodyPr/>
        <a:lstStyle/>
        <a:p>
          <a:endParaRPr lang="ru-RU"/>
        </a:p>
      </dgm:t>
    </dgm:pt>
    <dgm:pt modelId="{9D256564-EAF5-450F-87F8-277C8C374202}">
      <dgm:prSet custT="1"/>
      <dgm:spPr/>
      <dgm:t>
        <a:bodyPr/>
        <a:lstStyle/>
        <a:p>
          <a: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</a:br>
          <a: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800" b="0" i="1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35C93D6-B130-4B8E-BB94-2E7BD9F41DFA}" type="parTrans" cxnId="{6E1BACB5-5A3D-4DAD-8872-D820A809FA3C}">
      <dgm:prSet/>
      <dgm:spPr/>
      <dgm:t>
        <a:bodyPr/>
        <a:lstStyle/>
        <a:p>
          <a:endParaRPr lang="ru-RU"/>
        </a:p>
      </dgm:t>
    </dgm:pt>
    <dgm:pt modelId="{7CA16513-5D7E-417A-AEAC-A2AAF72614EA}" type="sibTrans" cxnId="{6E1BACB5-5A3D-4DAD-8872-D820A809FA3C}">
      <dgm:prSet/>
      <dgm:spPr/>
      <dgm:t>
        <a:bodyPr/>
        <a:lstStyle/>
        <a:p>
          <a:endParaRPr lang="ru-RU"/>
        </a:p>
      </dgm:t>
    </dgm:pt>
    <dgm:pt modelId="{31A8D143-2389-420D-87B1-26211E0E89D8}">
      <dgm:prSet custT="1"/>
      <dgm:spPr>
        <a:solidFill>
          <a:srgbClr val="FFFF0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Государственные национальные экзамены</a:t>
          </a:r>
          <a:endParaRPr lang="ru-RU" sz="1400" b="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9618C45-75E3-4B3D-96A9-382B7ECDB2B2}" type="sib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3B0FC8F7-07B8-4548-8934-6F814D07C593}" type="par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8A381CC3-A693-4C98-B4B0-8738CA95027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Междуна-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родные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исследования</a:t>
          </a:r>
          <a:endParaRPr lang="ru-RU" sz="1400" b="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DB03923-C82C-4028-8E27-6C903139620B}" type="sibTrans" cxnId="{1BCDEAAA-ADB9-464C-BE8F-E082AFBC3C65}">
      <dgm:prSet/>
      <dgm:spPr/>
      <dgm:t>
        <a:bodyPr/>
        <a:lstStyle/>
        <a:p>
          <a:endParaRPr lang="ru-RU"/>
        </a:p>
      </dgm:t>
    </dgm:pt>
    <dgm:pt modelId="{E9D9819B-1BBD-4B01-A6EA-A3ADD8E63862}" type="parTrans" cxnId="{1BCDEAAA-ADB9-464C-BE8F-E082AFBC3C65}">
      <dgm:prSet/>
      <dgm:spPr/>
      <dgm:t>
        <a:bodyPr/>
        <a:lstStyle/>
        <a:p>
          <a:endParaRPr lang="ru-RU"/>
        </a:p>
      </dgm:t>
    </dgm:pt>
    <dgm:pt modelId="{9649E857-713C-4D28-8F2D-337F2017AF9B}" type="pres">
      <dgm:prSet presAssocID="{6B30E944-9E41-40B6-B51A-FF9F5593DE1C}" presName="Name0" presStyleCnt="0">
        <dgm:presLayoutVars>
          <dgm:dir/>
          <dgm:animLvl val="lvl"/>
          <dgm:resizeHandles val="exact"/>
        </dgm:presLayoutVars>
      </dgm:prSet>
      <dgm:spPr/>
    </dgm:pt>
    <dgm:pt modelId="{9F42BEFA-23B1-47CD-908D-11A4E21E404D}" type="pres">
      <dgm:prSet presAssocID="{001D37B8-B4E1-48A1-8DBD-5195BD6E0F5C}" presName="Name8" presStyleCnt="0"/>
      <dgm:spPr/>
    </dgm:pt>
    <dgm:pt modelId="{EB07318F-2E5F-457C-AD42-1F6E359B61AC}" type="pres">
      <dgm:prSet presAssocID="{001D37B8-B4E1-48A1-8DBD-5195BD6E0F5C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A03E7-714F-44F8-9644-F651419FE78B}" type="pres">
      <dgm:prSet presAssocID="{001D37B8-B4E1-48A1-8DBD-5195BD6E0F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0942-E6AF-489F-ACE2-913BB79A9FEA}" type="pres">
      <dgm:prSet presAssocID="{8A381CC3-A693-4C98-B4B0-8738CA950278}" presName="Name8" presStyleCnt="0"/>
      <dgm:spPr/>
    </dgm:pt>
    <dgm:pt modelId="{AE5A94CB-5251-427D-AFAF-B57865D5E7A6}" type="pres">
      <dgm:prSet presAssocID="{8A381CC3-A693-4C98-B4B0-8738CA950278}" presName="level" presStyleLbl="node1" presStyleIdx="1" presStyleCnt="7" custScaleY="1315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9E5D-7149-44DB-BDEF-9B069C08E785}" type="pres">
      <dgm:prSet presAssocID="{8A381CC3-A693-4C98-B4B0-8738CA95027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5A935-9BEF-4DD3-B1A2-0E5753165A5C}" type="pres">
      <dgm:prSet presAssocID="{31A8D143-2389-420D-87B1-26211E0E89D8}" presName="Name8" presStyleCnt="0"/>
      <dgm:spPr/>
    </dgm:pt>
    <dgm:pt modelId="{255A502F-AD26-4C24-A26D-990BCBAEAD28}" type="pres">
      <dgm:prSet presAssocID="{31A8D143-2389-420D-87B1-26211E0E89D8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DAF7C-4B82-4B3B-8241-1014D120B825}" type="pres">
      <dgm:prSet presAssocID="{31A8D143-2389-420D-87B1-26211E0E89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2BD6-1276-4279-9192-D758D7BAFCB7}" type="pres">
      <dgm:prSet presAssocID="{488B5842-9309-4140-9BDA-262F89326BE2}" presName="Name8" presStyleCnt="0"/>
      <dgm:spPr/>
    </dgm:pt>
    <dgm:pt modelId="{21C68124-FED5-4F70-A5E6-8302F09FEA32}" type="pres">
      <dgm:prSet presAssocID="{488B5842-9309-4140-9BDA-262F89326BE2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1814A-3173-42A9-97DE-2AF73E40BF34}" type="pres">
      <dgm:prSet presAssocID="{488B5842-9309-4140-9BDA-262F89326B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DB52B-73F3-430E-9038-75E1A47C94C6}" type="pres">
      <dgm:prSet presAssocID="{CB8E7E60-4461-4110-B7F0-E781392C59B6}" presName="Name8" presStyleCnt="0"/>
      <dgm:spPr/>
    </dgm:pt>
    <dgm:pt modelId="{4798B7DD-FEAB-41BE-A7F3-21F3A4215708}" type="pres">
      <dgm:prSet presAssocID="{CB8E7E60-4461-4110-B7F0-E781392C59B6}" presName="level" presStyleLbl="node1" presStyleIdx="4" presStyleCnt="7" custScaleX="100000" custScaleY="102578" custLinFactNeighborX="737" custLinFactNeighborY="-63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34FD0-8FE8-493B-B51E-9E4281B31E02}" type="pres">
      <dgm:prSet presAssocID="{CB8E7E60-4461-4110-B7F0-E781392C59B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5153F-98D0-4382-BE95-9377E52C4843}" type="pres">
      <dgm:prSet presAssocID="{AB6885EC-D082-4FEC-836E-961005A4C4D7}" presName="Name8" presStyleCnt="0"/>
      <dgm:spPr/>
    </dgm:pt>
    <dgm:pt modelId="{005EA2BB-6997-4A28-A569-6221479E7AE7}" type="pres">
      <dgm:prSet presAssocID="{AB6885EC-D082-4FEC-836E-961005A4C4D7}" presName="level" presStyleLbl="node1" presStyleIdx="5" presStyleCnt="7" custScaleX="98543" custScaleY="114347" custLinFactNeighborX="364" custLinFactNeighborY="-82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4C10C-3998-44A2-ADC7-A275ABF4FBDF}" type="pres">
      <dgm:prSet presAssocID="{AB6885EC-D082-4FEC-836E-961005A4C4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E72E-5B6F-451D-8399-4F2AAD742618}" type="pres">
      <dgm:prSet presAssocID="{9D256564-EAF5-450F-87F8-277C8C374202}" presName="Name8" presStyleCnt="0"/>
      <dgm:spPr/>
    </dgm:pt>
    <dgm:pt modelId="{B106EE2D-DCFB-4340-A4CE-61D4FDFF3B93}" type="pres">
      <dgm:prSet presAssocID="{9D256564-EAF5-450F-87F8-277C8C374202}" presName="level" presStyleLbl="node1" presStyleIdx="6" presStyleCnt="7" custScaleX="98517" custScaleY="126515" custLinFactNeighborX="166" custLinFactNeighborY="-109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41281-FF09-4251-A33D-925170F733FF}" type="pres">
      <dgm:prSet presAssocID="{9D256564-EAF5-450F-87F8-277C8C3742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F9D332-6CBE-4F89-80FB-307A05F830F4}" srcId="{6B30E944-9E41-40B6-B51A-FF9F5593DE1C}" destId="{488B5842-9309-4140-9BDA-262F89326BE2}" srcOrd="3" destOrd="0" parTransId="{2F43807D-E8D8-41DA-8B52-32582470AB2F}" sibTransId="{3685AC25-FD02-4276-8AA1-C02C82D80B05}"/>
    <dgm:cxn modelId="{A9B84D32-682D-438D-A83C-56A566C9A869}" type="presOf" srcId="{31A8D143-2389-420D-87B1-26211E0E89D8}" destId="{2A7DAF7C-4B82-4B3B-8241-1014D120B825}" srcOrd="1" destOrd="0" presId="urn:microsoft.com/office/officeart/2005/8/layout/pyramid1"/>
    <dgm:cxn modelId="{375EBABC-88BD-49F3-B0D9-BFF4843BAC09}" type="presOf" srcId="{CB8E7E60-4461-4110-B7F0-E781392C59B6}" destId="{FA734FD0-8FE8-493B-B51E-9E4281B31E02}" srcOrd="1" destOrd="0" presId="urn:microsoft.com/office/officeart/2005/8/layout/pyramid1"/>
    <dgm:cxn modelId="{C92DBC59-BCBF-4415-821F-407441BA66E8}" srcId="{6B30E944-9E41-40B6-B51A-FF9F5593DE1C}" destId="{AB6885EC-D082-4FEC-836E-961005A4C4D7}" srcOrd="5" destOrd="0" parTransId="{BD8F8962-C055-4C40-A55B-34A5C36F3A5C}" sibTransId="{AA816314-5D8E-4B7E-9E3B-8A91EFCA6124}"/>
    <dgm:cxn modelId="{C049B26C-9A45-4745-ADB3-A609000C15C9}" type="presOf" srcId="{001D37B8-B4E1-48A1-8DBD-5195BD6E0F5C}" destId="{EB07318F-2E5F-457C-AD42-1F6E359B61AC}" srcOrd="0" destOrd="0" presId="urn:microsoft.com/office/officeart/2005/8/layout/pyramid1"/>
    <dgm:cxn modelId="{79AF4373-AEE0-49C0-B0EC-96F6EAD66623}" type="presOf" srcId="{AB6885EC-D082-4FEC-836E-961005A4C4D7}" destId="{005EA2BB-6997-4A28-A569-6221479E7AE7}" srcOrd="0" destOrd="0" presId="urn:microsoft.com/office/officeart/2005/8/layout/pyramid1"/>
    <dgm:cxn modelId="{7C579C00-D4A9-4C96-944B-6985B5150871}" type="presOf" srcId="{6B30E944-9E41-40B6-B51A-FF9F5593DE1C}" destId="{9649E857-713C-4D28-8F2D-337F2017AF9B}" srcOrd="0" destOrd="0" presId="urn:microsoft.com/office/officeart/2005/8/layout/pyramid1"/>
    <dgm:cxn modelId="{29E31A2F-2797-4F38-8D65-A2ACE282AFDA}" type="presOf" srcId="{9D256564-EAF5-450F-87F8-277C8C374202}" destId="{8E741281-FF09-4251-A33D-925170F733FF}" srcOrd="1" destOrd="0" presId="urn:microsoft.com/office/officeart/2005/8/layout/pyramid1"/>
    <dgm:cxn modelId="{B1AB4CC1-C388-46ED-BF3A-1346510838C3}" type="presOf" srcId="{CB8E7E60-4461-4110-B7F0-E781392C59B6}" destId="{4798B7DD-FEAB-41BE-A7F3-21F3A4215708}" srcOrd="0" destOrd="0" presId="urn:microsoft.com/office/officeart/2005/8/layout/pyramid1"/>
    <dgm:cxn modelId="{D19684B7-0C34-488E-AE86-D0E67D072C4C}" type="presOf" srcId="{8A381CC3-A693-4C98-B4B0-8738CA950278}" destId="{AE5A94CB-5251-427D-AFAF-B57865D5E7A6}" srcOrd="0" destOrd="0" presId="urn:microsoft.com/office/officeart/2005/8/layout/pyramid1"/>
    <dgm:cxn modelId="{EF73ED91-3835-4B19-ADB8-A7F960DB3872}" type="presOf" srcId="{AB6885EC-D082-4FEC-836E-961005A4C4D7}" destId="{C394C10C-3998-44A2-ADC7-A275ABF4FBDF}" srcOrd="1" destOrd="0" presId="urn:microsoft.com/office/officeart/2005/8/layout/pyramid1"/>
    <dgm:cxn modelId="{6E1BACB5-5A3D-4DAD-8872-D820A809FA3C}" srcId="{6B30E944-9E41-40B6-B51A-FF9F5593DE1C}" destId="{9D256564-EAF5-450F-87F8-277C8C374202}" srcOrd="6" destOrd="0" parTransId="{435C93D6-B130-4B8E-BB94-2E7BD9F41DFA}" sibTransId="{7CA16513-5D7E-417A-AEAC-A2AAF72614EA}"/>
    <dgm:cxn modelId="{0CD816F7-3D6E-4AFC-9FF1-B873480B142D}" type="presOf" srcId="{8A381CC3-A693-4C98-B4B0-8738CA950278}" destId="{CB159E5D-7149-44DB-BDEF-9B069C08E785}" srcOrd="1" destOrd="0" presId="urn:microsoft.com/office/officeart/2005/8/layout/pyramid1"/>
    <dgm:cxn modelId="{D591F704-2E38-4011-92B2-983B756C70F8}" type="presOf" srcId="{001D37B8-B4E1-48A1-8DBD-5195BD6E0F5C}" destId="{C96A03E7-714F-44F8-9644-F651419FE78B}" srcOrd="1" destOrd="0" presId="urn:microsoft.com/office/officeart/2005/8/layout/pyramid1"/>
    <dgm:cxn modelId="{1BCDEAAA-ADB9-464C-BE8F-E082AFBC3C65}" srcId="{6B30E944-9E41-40B6-B51A-FF9F5593DE1C}" destId="{8A381CC3-A693-4C98-B4B0-8738CA950278}" srcOrd="1" destOrd="0" parTransId="{E9D9819B-1BBD-4B01-A6EA-A3ADD8E63862}" sibTransId="{4DB03923-C82C-4028-8E27-6C903139620B}"/>
    <dgm:cxn modelId="{E9DAB884-197D-4F90-B433-9F0ECE2D11DB}" srcId="{6B30E944-9E41-40B6-B51A-FF9F5593DE1C}" destId="{001D37B8-B4E1-48A1-8DBD-5195BD6E0F5C}" srcOrd="0" destOrd="0" parTransId="{6CD3C6A0-122E-4AE0-8C43-5F55F20DB7AE}" sibTransId="{430ED38C-E01B-49C5-B0C8-868B14C58635}"/>
    <dgm:cxn modelId="{7EA2CC6C-4F9A-4175-8D7A-8793AA56BE1E}" srcId="{6B30E944-9E41-40B6-B51A-FF9F5593DE1C}" destId="{CB8E7E60-4461-4110-B7F0-E781392C59B6}" srcOrd="4" destOrd="0" parTransId="{E12D3883-3D51-477E-96B7-7D80A1681CFC}" sibTransId="{48A912B9-6E16-4704-960B-0117ED7A4A15}"/>
    <dgm:cxn modelId="{9F2FF33D-7843-4311-9E58-5E06B6CAB78C}" type="presOf" srcId="{488B5842-9309-4140-9BDA-262F89326BE2}" destId="{3421814A-3173-42A9-97DE-2AF73E40BF34}" srcOrd="1" destOrd="0" presId="urn:microsoft.com/office/officeart/2005/8/layout/pyramid1"/>
    <dgm:cxn modelId="{2D4AFF2B-B92F-428C-B861-A23D8B6A922C}" srcId="{6B30E944-9E41-40B6-B51A-FF9F5593DE1C}" destId="{31A8D143-2389-420D-87B1-26211E0E89D8}" srcOrd="2" destOrd="0" parTransId="{3B0FC8F7-07B8-4548-8934-6F814D07C593}" sibTransId="{19618C45-75E3-4B3D-96A9-382B7ECDB2B2}"/>
    <dgm:cxn modelId="{ED7A5C20-AB62-41D1-95D4-70099B03ED50}" type="presOf" srcId="{31A8D143-2389-420D-87B1-26211E0E89D8}" destId="{255A502F-AD26-4C24-A26D-990BCBAEAD28}" srcOrd="0" destOrd="0" presId="urn:microsoft.com/office/officeart/2005/8/layout/pyramid1"/>
    <dgm:cxn modelId="{DC1AFB09-7EFD-45AC-8EA4-5EC62FD29839}" type="presOf" srcId="{488B5842-9309-4140-9BDA-262F89326BE2}" destId="{21C68124-FED5-4F70-A5E6-8302F09FEA32}" srcOrd="0" destOrd="0" presId="urn:microsoft.com/office/officeart/2005/8/layout/pyramid1"/>
    <dgm:cxn modelId="{0138104D-4C21-4EC8-9D47-EFBAD8245EF5}" type="presOf" srcId="{9D256564-EAF5-450F-87F8-277C8C374202}" destId="{B106EE2D-DCFB-4340-A4CE-61D4FDFF3B93}" srcOrd="0" destOrd="0" presId="urn:microsoft.com/office/officeart/2005/8/layout/pyramid1"/>
    <dgm:cxn modelId="{215CC78B-B434-43B3-B9DE-9DF34A4456FA}" type="presParOf" srcId="{9649E857-713C-4D28-8F2D-337F2017AF9B}" destId="{9F42BEFA-23B1-47CD-908D-11A4E21E404D}" srcOrd="0" destOrd="0" presId="urn:microsoft.com/office/officeart/2005/8/layout/pyramid1"/>
    <dgm:cxn modelId="{0FFA0A72-D7CA-4653-B700-637FB8C9204F}" type="presParOf" srcId="{9F42BEFA-23B1-47CD-908D-11A4E21E404D}" destId="{EB07318F-2E5F-457C-AD42-1F6E359B61AC}" srcOrd="0" destOrd="0" presId="urn:microsoft.com/office/officeart/2005/8/layout/pyramid1"/>
    <dgm:cxn modelId="{37DF3FA8-C51C-401B-9B93-E4A01047C538}" type="presParOf" srcId="{9F42BEFA-23B1-47CD-908D-11A4E21E404D}" destId="{C96A03E7-714F-44F8-9644-F651419FE78B}" srcOrd="1" destOrd="0" presId="urn:microsoft.com/office/officeart/2005/8/layout/pyramid1"/>
    <dgm:cxn modelId="{A40A87FC-B5ED-499F-A9D4-A6FF17A998A2}" type="presParOf" srcId="{9649E857-713C-4D28-8F2D-337F2017AF9B}" destId="{E4D30942-E6AF-489F-ACE2-913BB79A9FEA}" srcOrd="1" destOrd="0" presId="urn:microsoft.com/office/officeart/2005/8/layout/pyramid1"/>
    <dgm:cxn modelId="{32E666D6-0CDE-4933-9578-E2C7DFCB2797}" type="presParOf" srcId="{E4D30942-E6AF-489F-ACE2-913BB79A9FEA}" destId="{AE5A94CB-5251-427D-AFAF-B57865D5E7A6}" srcOrd="0" destOrd="0" presId="urn:microsoft.com/office/officeart/2005/8/layout/pyramid1"/>
    <dgm:cxn modelId="{811E9E26-1E58-47FC-89E7-2433F53FD094}" type="presParOf" srcId="{E4D30942-E6AF-489F-ACE2-913BB79A9FEA}" destId="{CB159E5D-7149-44DB-BDEF-9B069C08E785}" srcOrd="1" destOrd="0" presId="urn:microsoft.com/office/officeart/2005/8/layout/pyramid1"/>
    <dgm:cxn modelId="{B9F4DFF9-C1C8-4C26-B38B-544421E023AA}" type="presParOf" srcId="{9649E857-713C-4D28-8F2D-337F2017AF9B}" destId="{B925A935-9BEF-4DD3-B1A2-0E5753165A5C}" srcOrd="2" destOrd="0" presId="urn:microsoft.com/office/officeart/2005/8/layout/pyramid1"/>
    <dgm:cxn modelId="{6567F6B6-5367-4F2F-ABD6-BAFE1A5E81A1}" type="presParOf" srcId="{B925A935-9BEF-4DD3-B1A2-0E5753165A5C}" destId="{255A502F-AD26-4C24-A26D-990BCBAEAD28}" srcOrd="0" destOrd="0" presId="urn:microsoft.com/office/officeart/2005/8/layout/pyramid1"/>
    <dgm:cxn modelId="{13E3433E-6452-4825-901D-F19F43E30445}" type="presParOf" srcId="{B925A935-9BEF-4DD3-B1A2-0E5753165A5C}" destId="{2A7DAF7C-4B82-4B3B-8241-1014D120B825}" srcOrd="1" destOrd="0" presId="urn:microsoft.com/office/officeart/2005/8/layout/pyramid1"/>
    <dgm:cxn modelId="{4F873648-9421-4C77-8348-D8A68695CA38}" type="presParOf" srcId="{9649E857-713C-4D28-8F2D-337F2017AF9B}" destId="{99152BD6-1276-4279-9192-D758D7BAFCB7}" srcOrd="3" destOrd="0" presId="urn:microsoft.com/office/officeart/2005/8/layout/pyramid1"/>
    <dgm:cxn modelId="{D1A888F2-C5B9-4D9D-B01D-7598EDFDF360}" type="presParOf" srcId="{99152BD6-1276-4279-9192-D758D7BAFCB7}" destId="{21C68124-FED5-4F70-A5E6-8302F09FEA32}" srcOrd="0" destOrd="0" presId="urn:microsoft.com/office/officeart/2005/8/layout/pyramid1"/>
    <dgm:cxn modelId="{E3FEBB5B-6E41-47C5-B56B-ED37A03937A6}" type="presParOf" srcId="{99152BD6-1276-4279-9192-D758D7BAFCB7}" destId="{3421814A-3173-42A9-97DE-2AF73E40BF34}" srcOrd="1" destOrd="0" presId="urn:microsoft.com/office/officeart/2005/8/layout/pyramid1"/>
    <dgm:cxn modelId="{108EBF3B-5691-4ED0-918E-7EDFFA4E1638}" type="presParOf" srcId="{9649E857-713C-4D28-8F2D-337F2017AF9B}" destId="{C68DB52B-73F3-430E-9038-75E1A47C94C6}" srcOrd="4" destOrd="0" presId="urn:microsoft.com/office/officeart/2005/8/layout/pyramid1"/>
    <dgm:cxn modelId="{8146E5DF-3763-48A0-BFCF-FD373A4A6E85}" type="presParOf" srcId="{C68DB52B-73F3-430E-9038-75E1A47C94C6}" destId="{4798B7DD-FEAB-41BE-A7F3-21F3A4215708}" srcOrd="0" destOrd="0" presId="urn:microsoft.com/office/officeart/2005/8/layout/pyramid1"/>
    <dgm:cxn modelId="{0317B77F-8F1A-4FA3-AF4C-7B449BFE4188}" type="presParOf" srcId="{C68DB52B-73F3-430E-9038-75E1A47C94C6}" destId="{FA734FD0-8FE8-493B-B51E-9E4281B31E02}" srcOrd="1" destOrd="0" presId="urn:microsoft.com/office/officeart/2005/8/layout/pyramid1"/>
    <dgm:cxn modelId="{C5CE9CF3-4A33-42EC-832B-5EAACB92972D}" type="presParOf" srcId="{9649E857-713C-4D28-8F2D-337F2017AF9B}" destId="{2625153F-98D0-4382-BE95-9377E52C4843}" srcOrd="5" destOrd="0" presId="urn:microsoft.com/office/officeart/2005/8/layout/pyramid1"/>
    <dgm:cxn modelId="{C4F91B8E-8437-4839-9904-341EB7845576}" type="presParOf" srcId="{2625153F-98D0-4382-BE95-9377E52C4843}" destId="{005EA2BB-6997-4A28-A569-6221479E7AE7}" srcOrd="0" destOrd="0" presId="urn:microsoft.com/office/officeart/2005/8/layout/pyramid1"/>
    <dgm:cxn modelId="{20CE53BB-8B8C-4ED7-B84F-622C6100223F}" type="presParOf" srcId="{2625153F-98D0-4382-BE95-9377E52C4843}" destId="{C394C10C-3998-44A2-ADC7-A275ABF4FBDF}" srcOrd="1" destOrd="0" presId="urn:microsoft.com/office/officeart/2005/8/layout/pyramid1"/>
    <dgm:cxn modelId="{769A1D6D-E0EF-436E-9611-FBDAF5F7EBE9}" type="presParOf" srcId="{9649E857-713C-4D28-8F2D-337F2017AF9B}" destId="{31AAE72E-5B6F-451D-8399-4F2AAD742618}" srcOrd="6" destOrd="0" presId="urn:microsoft.com/office/officeart/2005/8/layout/pyramid1"/>
    <dgm:cxn modelId="{311BF511-86B6-4A60-86CA-FF6AE67F61B5}" type="presParOf" srcId="{31AAE72E-5B6F-451D-8399-4F2AAD742618}" destId="{B106EE2D-DCFB-4340-A4CE-61D4FDFF3B93}" srcOrd="0" destOrd="0" presId="urn:microsoft.com/office/officeart/2005/8/layout/pyramid1"/>
    <dgm:cxn modelId="{7FBC19F6-0D35-4C12-B58C-CF5E85CF1507}" type="presParOf" srcId="{31AAE72E-5B6F-451D-8399-4F2AAD742618}" destId="{8E741281-FF09-4251-A33D-925170F733F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0E944-9E41-40B6-B51A-FF9F5593DE1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B8E7E60-4461-4110-B7F0-E781392C59B6}">
      <dgm:prSet phldrT="[Текст]" custT="1"/>
      <dgm:spPr>
        <a:solidFill>
          <a:srgbClr val="87FD9B"/>
        </a:solidFill>
      </dgm:spPr>
      <dgm:t>
        <a:bodyPr/>
        <a:lstStyle/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400" b="0" i="1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12D3883-3D51-477E-96B7-7D80A1681CFC}" type="par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48A912B9-6E16-4704-960B-0117ED7A4A15}" type="sib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AB6885EC-D082-4FEC-836E-961005A4C4D7}">
      <dgm:prSet phldrT="[Текст]" custT="1"/>
      <dgm:spPr>
        <a:solidFill>
          <a:srgbClr val="79DCFF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Внутриклассное оценивание</a:t>
          </a:r>
        </a:p>
      </dgm:t>
    </dgm:pt>
    <dgm:pt modelId="{BD8F8962-C055-4C40-A55B-34A5C36F3A5C}" type="par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AA816314-5D8E-4B7E-9E3B-8A91EFCA6124}" type="sib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488B5842-9309-4140-9BDA-262F89326BE2}">
      <dgm:prSet custT="1"/>
      <dgm:spPr/>
      <dgm:t>
        <a:bodyPr/>
        <a:lstStyle/>
        <a:p>
          <a:r>
            <a:rPr lang="ru-RU" sz="14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Муниципальная система оценки</a:t>
          </a:r>
          <a:endParaRPr lang="ru-RU" sz="1400" b="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F43807D-E8D8-41DA-8B52-32582470AB2F}" type="parTrans" cxnId="{36F9D332-6CBE-4F89-80FB-307A05F830F4}">
      <dgm:prSet/>
      <dgm:spPr/>
      <dgm:t>
        <a:bodyPr/>
        <a:lstStyle/>
        <a:p>
          <a:endParaRPr lang="ru-RU"/>
        </a:p>
      </dgm:t>
    </dgm:pt>
    <dgm:pt modelId="{3685AC25-FD02-4276-8AA1-C02C82D80B05}" type="sibTrans" cxnId="{36F9D332-6CBE-4F89-80FB-307A05F830F4}">
      <dgm:prSet/>
      <dgm:spPr/>
      <dgm:t>
        <a:bodyPr/>
        <a:lstStyle/>
        <a:p>
          <a:endParaRPr lang="ru-RU"/>
        </a:p>
      </dgm:t>
    </dgm:pt>
    <dgm:pt modelId="{9D256564-EAF5-450F-87F8-277C8C374202}">
      <dgm:prSet custT="1"/>
      <dgm:spPr/>
      <dgm:t>
        <a:bodyPr/>
        <a:lstStyle/>
        <a:p>
          <a: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</a:br>
          <a:r>
            <a:rPr lang="ru-RU" sz="1800" b="0" i="1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800" b="0" i="1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35C93D6-B130-4B8E-BB94-2E7BD9F41DFA}" type="parTrans" cxnId="{6E1BACB5-5A3D-4DAD-8872-D820A809FA3C}">
      <dgm:prSet/>
      <dgm:spPr/>
      <dgm:t>
        <a:bodyPr/>
        <a:lstStyle/>
        <a:p>
          <a:endParaRPr lang="ru-RU"/>
        </a:p>
      </dgm:t>
    </dgm:pt>
    <dgm:pt modelId="{7CA16513-5D7E-417A-AEAC-A2AAF72614EA}" type="sibTrans" cxnId="{6E1BACB5-5A3D-4DAD-8872-D820A809FA3C}">
      <dgm:prSet/>
      <dgm:spPr/>
      <dgm:t>
        <a:bodyPr/>
        <a:lstStyle/>
        <a:p>
          <a:endParaRPr lang="ru-RU"/>
        </a:p>
      </dgm:t>
    </dgm:pt>
    <dgm:pt modelId="{31A8D143-2389-420D-87B1-26211E0E89D8}">
      <dgm:prSet custT="1"/>
      <dgm:spPr>
        <a:solidFill>
          <a:srgbClr val="FFFF0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Региональная система оценки</a:t>
          </a:r>
          <a:endParaRPr lang="ru-RU" sz="1200" b="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9618C45-75E3-4B3D-96A9-382B7ECDB2B2}" type="sib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3B0FC8F7-07B8-4548-8934-6F814D07C593}" type="par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8A381CC3-A693-4C98-B4B0-8738CA950278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Федераль-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ная система оценки</a:t>
          </a:r>
          <a:endParaRPr lang="ru-RU" sz="1200" b="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DB03923-C82C-4028-8E27-6C903139620B}" type="sibTrans" cxnId="{1BCDEAAA-ADB9-464C-BE8F-E082AFBC3C65}">
      <dgm:prSet/>
      <dgm:spPr/>
      <dgm:t>
        <a:bodyPr/>
        <a:lstStyle/>
        <a:p>
          <a:endParaRPr lang="ru-RU"/>
        </a:p>
      </dgm:t>
    </dgm:pt>
    <dgm:pt modelId="{E9D9819B-1BBD-4B01-A6EA-A3ADD8E63862}" type="parTrans" cxnId="{1BCDEAAA-ADB9-464C-BE8F-E082AFBC3C65}">
      <dgm:prSet/>
      <dgm:spPr/>
      <dgm:t>
        <a:bodyPr/>
        <a:lstStyle/>
        <a:p>
          <a:endParaRPr lang="ru-RU"/>
        </a:p>
      </dgm:t>
    </dgm:pt>
    <dgm:pt modelId="{001D37B8-B4E1-48A1-8DBD-5195BD6E0F5C}">
      <dgm:prSet phldrT="[Текст]" custT="1"/>
      <dgm:spPr/>
      <dgm:t>
        <a:bodyPr tIns="0" bIns="0"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/>
        </a:p>
      </dgm:t>
    </dgm:pt>
    <dgm:pt modelId="{430ED38C-E01B-49C5-B0C8-868B14C58635}" type="sib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6CD3C6A0-122E-4AE0-8C43-5F55F20DB7AE}" type="par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9649E857-713C-4D28-8F2D-337F2017AF9B}" type="pres">
      <dgm:prSet presAssocID="{6B30E944-9E41-40B6-B51A-FF9F5593DE1C}" presName="Name0" presStyleCnt="0">
        <dgm:presLayoutVars>
          <dgm:dir/>
          <dgm:animLvl val="lvl"/>
          <dgm:resizeHandles val="exact"/>
        </dgm:presLayoutVars>
      </dgm:prSet>
      <dgm:spPr/>
    </dgm:pt>
    <dgm:pt modelId="{9F42BEFA-23B1-47CD-908D-11A4E21E404D}" type="pres">
      <dgm:prSet presAssocID="{001D37B8-B4E1-48A1-8DBD-5195BD6E0F5C}" presName="Name8" presStyleCnt="0"/>
      <dgm:spPr/>
    </dgm:pt>
    <dgm:pt modelId="{EB07318F-2E5F-457C-AD42-1F6E359B61AC}" type="pres">
      <dgm:prSet presAssocID="{001D37B8-B4E1-48A1-8DBD-5195BD6E0F5C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A03E7-714F-44F8-9644-F651419FE78B}" type="pres">
      <dgm:prSet presAssocID="{001D37B8-B4E1-48A1-8DBD-5195BD6E0F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0942-E6AF-489F-ACE2-913BB79A9FEA}" type="pres">
      <dgm:prSet presAssocID="{8A381CC3-A693-4C98-B4B0-8738CA950278}" presName="Name8" presStyleCnt="0"/>
      <dgm:spPr/>
    </dgm:pt>
    <dgm:pt modelId="{AE5A94CB-5251-427D-AFAF-B57865D5E7A6}" type="pres">
      <dgm:prSet presAssocID="{8A381CC3-A693-4C98-B4B0-8738CA950278}" presName="level" presStyleLbl="node1" presStyleIdx="1" presStyleCnt="7" custScaleY="1315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9E5D-7149-44DB-BDEF-9B069C08E785}" type="pres">
      <dgm:prSet presAssocID="{8A381CC3-A693-4C98-B4B0-8738CA95027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5A935-9BEF-4DD3-B1A2-0E5753165A5C}" type="pres">
      <dgm:prSet presAssocID="{31A8D143-2389-420D-87B1-26211E0E89D8}" presName="Name8" presStyleCnt="0"/>
      <dgm:spPr/>
    </dgm:pt>
    <dgm:pt modelId="{255A502F-AD26-4C24-A26D-990BCBAEAD28}" type="pres">
      <dgm:prSet presAssocID="{31A8D143-2389-420D-87B1-26211E0E89D8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DAF7C-4B82-4B3B-8241-1014D120B825}" type="pres">
      <dgm:prSet presAssocID="{31A8D143-2389-420D-87B1-26211E0E89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2BD6-1276-4279-9192-D758D7BAFCB7}" type="pres">
      <dgm:prSet presAssocID="{488B5842-9309-4140-9BDA-262F89326BE2}" presName="Name8" presStyleCnt="0"/>
      <dgm:spPr/>
    </dgm:pt>
    <dgm:pt modelId="{21C68124-FED5-4F70-A5E6-8302F09FEA32}" type="pres">
      <dgm:prSet presAssocID="{488B5842-9309-4140-9BDA-262F89326BE2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1814A-3173-42A9-97DE-2AF73E40BF34}" type="pres">
      <dgm:prSet presAssocID="{488B5842-9309-4140-9BDA-262F89326B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DB52B-73F3-430E-9038-75E1A47C94C6}" type="pres">
      <dgm:prSet presAssocID="{CB8E7E60-4461-4110-B7F0-E781392C59B6}" presName="Name8" presStyleCnt="0"/>
      <dgm:spPr/>
    </dgm:pt>
    <dgm:pt modelId="{4798B7DD-FEAB-41BE-A7F3-21F3A4215708}" type="pres">
      <dgm:prSet presAssocID="{CB8E7E60-4461-4110-B7F0-E781392C59B6}" presName="level" presStyleLbl="node1" presStyleIdx="4" presStyleCnt="7" custScaleX="100000" custScaleY="102578" custLinFactNeighborX="737" custLinFactNeighborY="-63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34FD0-8FE8-493B-B51E-9E4281B31E02}" type="pres">
      <dgm:prSet presAssocID="{CB8E7E60-4461-4110-B7F0-E781392C59B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5153F-98D0-4382-BE95-9377E52C4843}" type="pres">
      <dgm:prSet presAssocID="{AB6885EC-D082-4FEC-836E-961005A4C4D7}" presName="Name8" presStyleCnt="0"/>
      <dgm:spPr/>
    </dgm:pt>
    <dgm:pt modelId="{005EA2BB-6997-4A28-A569-6221479E7AE7}" type="pres">
      <dgm:prSet presAssocID="{AB6885EC-D082-4FEC-836E-961005A4C4D7}" presName="level" presStyleLbl="node1" presStyleIdx="5" presStyleCnt="7" custScaleX="98543" custScaleY="114347" custLinFactNeighborX="364" custLinFactNeighborY="-82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4C10C-3998-44A2-ADC7-A275ABF4FBDF}" type="pres">
      <dgm:prSet presAssocID="{AB6885EC-D082-4FEC-836E-961005A4C4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E72E-5B6F-451D-8399-4F2AAD742618}" type="pres">
      <dgm:prSet presAssocID="{9D256564-EAF5-450F-87F8-277C8C374202}" presName="Name8" presStyleCnt="0"/>
      <dgm:spPr/>
    </dgm:pt>
    <dgm:pt modelId="{B106EE2D-DCFB-4340-A4CE-61D4FDFF3B93}" type="pres">
      <dgm:prSet presAssocID="{9D256564-EAF5-450F-87F8-277C8C374202}" presName="level" presStyleLbl="node1" presStyleIdx="6" presStyleCnt="7" custScaleX="98517" custScaleY="126515" custLinFactNeighborX="166" custLinFactNeighborY="-109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41281-FF09-4251-A33D-925170F733FF}" type="pres">
      <dgm:prSet presAssocID="{9D256564-EAF5-450F-87F8-277C8C3742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C63AC1-E3DC-4747-98FF-8702B8E67E0D}" type="presOf" srcId="{31A8D143-2389-420D-87B1-26211E0E89D8}" destId="{255A502F-AD26-4C24-A26D-990BCBAEAD28}" srcOrd="0" destOrd="0" presId="urn:microsoft.com/office/officeart/2005/8/layout/pyramid1"/>
    <dgm:cxn modelId="{C92DBC59-BCBF-4415-821F-407441BA66E8}" srcId="{6B30E944-9E41-40B6-B51A-FF9F5593DE1C}" destId="{AB6885EC-D082-4FEC-836E-961005A4C4D7}" srcOrd="5" destOrd="0" parTransId="{BD8F8962-C055-4C40-A55B-34A5C36F3A5C}" sibTransId="{AA816314-5D8E-4B7E-9E3B-8A91EFCA6124}"/>
    <dgm:cxn modelId="{1BCDEAAA-ADB9-464C-BE8F-E082AFBC3C65}" srcId="{6B30E944-9E41-40B6-B51A-FF9F5593DE1C}" destId="{8A381CC3-A693-4C98-B4B0-8738CA950278}" srcOrd="1" destOrd="0" parTransId="{E9D9819B-1BBD-4B01-A6EA-A3ADD8E63862}" sibTransId="{4DB03923-C82C-4028-8E27-6C903139620B}"/>
    <dgm:cxn modelId="{EB7840F3-06D8-4249-B80F-153A697612A1}" type="presOf" srcId="{001D37B8-B4E1-48A1-8DBD-5195BD6E0F5C}" destId="{EB07318F-2E5F-457C-AD42-1F6E359B61AC}" srcOrd="0" destOrd="0" presId="urn:microsoft.com/office/officeart/2005/8/layout/pyramid1"/>
    <dgm:cxn modelId="{53BCE1C6-393D-457D-BA2F-BD32FEB94680}" type="presOf" srcId="{488B5842-9309-4140-9BDA-262F89326BE2}" destId="{3421814A-3173-42A9-97DE-2AF73E40BF34}" srcOrd="1" destOrd="0" presId="urn:microsoft.com/office/officeart/2005/8/layout/pyramid1"/>
    <dgm:cxn modelId="{8039793B-3CAE-42C8-8D43-3B59C5116E2A}" type="presOf" srcId="{488B5842-9309-4140-9BDA-262F89326BE2}" destId="{21C68124-FED5-4F70-A5E6-8302F09FEA32}" srcOrd="0" destOrd="0" presId="urn:microsoft.com/office/officeart/2005/8/layout/pyramid1"/>
    <dgm:cxn modelId="{6E1BACB5-5A3D-4DAD-8872-D820A809FA3C}" srcId="{6B30E944-9E41-40B6-B51A-FF9F5593DE1C}" destId="{9D256564-EAF5-450F-87F8-277C8C374202}" srcOrd="6" destOrd="0" parTransId="{435C93D6-B130-4B8E-BB94-2E7BD9F41DFA}" sibTransId="{7CA16513-5D7E-417A-AEAC-A2AAF72614EA}"/>
    <dgm:cxn modelId="{B129ED3D-5FEE-43F3-BC7F-AD74883485F6}" type="presOf" srcId="{6B30E944-9E41-40B6-B51A-FF9F5593DE1C}" destId="{9649E857-713C-4D28-8F2D-337F2017AF9B}" srcOrd="0" destOrd="0" presId="urn:microsoft.com/office/officeart/2005/8/layout/pyramid1"/>
    <dgm:cxn modelId="{A1ED965D-B68B-478B-B728-6186B579B332}" type="presOf" srcId="{CB8E7E60-4461-4110-B7F0-E781392C59B6}" destId="{4798B7DD-FEAB-41BE-A7F3-21F3A4215708}" srcOrd="0" destOrd="0" presId="urn:microsoft.com/office/officeart/2005/8/layout/pyramid1"/>
    <dgm:cxn modelId="{44DA5FB3-0C92-4ACF-9D70-7101184D8776}" type="presOf" srcId="{AB6885EC-D082-4FEC-836E-961005A4C4D7}" destId="{C394C10C-3998-44A2-ADC7-A275ABF4FBDF}" srcOrd="1" destOrd="0" presId="urn:microsoft.com/office/officeart/2005/8/layout/pyramid1"/>
    <dgm:cxn modelId="{E9DAB884-197D-4F90-B433-9F0ECE2D11DB}" srcId="{6B30E944-9E41-40B6-B51A-FF9F5593DE1C}" destId="{001D37B8-B4E1-48A1-8DBD-5195BD6E0F5C}" srcOrd="0" destOrd="0" parTransId="{6CD3C6A0-122E-4AE0-8C43-5F55F20DB7AE}" sibTransId="{430ED38C-E01B-49C5-B0C8-868B14C58635}"/>
    <dgm:cxn modelId="{36F9D332-6CBE-4F89-80FB-307A05F830F4}" srcId="{6B30E944-9E41-40B6-B51A-FF9F5593DE1C}" destId="{488B5842-9309-4140-9BDA-262F89326BE2}" srcOrd="3" destOrd="0" parTransId="{2F43807D-E8D8-41DA-8B52-32582470AB2F}" sibTransId="{3685AC25-FD02-4276-8AA1-C02C82D80B05}"/>
    <dgm:cxn modelId="{F2F1D6DB-20EC-4CCC-AADF-2D3763C087F9}" type="presOf" srcId="{8A381CC3-A693-4C98-B4B0-8738CA950278}" destId="{AE5A94CB-5251-427D-AFAF-B57865D5E7A6}" srcOrd="0" destOrd="0" presId="urn:microsoft.com/office/officeart/2005/8/layout/pyramid1"/>
    <dgm:cxn modelId="{CC03FD2C-BC74-4172-89C8-6E128C5225B9}" type="presOf" srcId="{31A8D143-2389-420D-87B1-26211E0E89D8}" destId="{2A7DAF7C-4B82-4B3B-8241-1014D120B825}" srcOrd="1" destOrd="0" presId="urn:microsoft.com/office/officeart/2005/8/layout/pyramid1"/>
    <dgm:cxn modelId="{9B0E2E36-1BD4-46FD-84E1-6F7AAA4AA4F3}" type="presOf" srcId="{9D256564-EAF5-450F-87F8-277C8C374202}" destId="{B106EE2D-DCFB-4340-A4CE-61D4FDFF3B93}" srcOrd="0" destOrd="0" presId="urn:microsoft.com/office/officeart/2005/8/layout/pyramid1"/>
    <dgm:cxn modelId="{F83F30DC-8020-4F9A-8FAD-CEB8852186FC}" type="presOf" srcId="{8A381CC3-A693-4C98-B4B0-8738CA950278}" destId="{CB159E5D-7149-44DB-BDEF-9B069C08E785}" srcOrd="1" destOrd="0" presId="urn:microsoft.com/office/officeart/2005/8/layout/pyramid1"/>
    <dgm:cxn modelId="{7EA2CC6C-4F9A-4175-8D7A-8793AA56BE1E}" srcId="{6B30E944-9E41-40B6-B51A-FF9F5593DE1C}" destId="{CB8E7E60-4461-4110-B7F0-E781392C59B6}" srcOrd="4" destOrd="0" parTransId="{E12D3883-3D51-477E-96B7-7D80A1681CFC}" sibTransId="{48A912B9-6E16-4704-960B-0117ED7A4A15}"/>
    <dgm:cxn modelId="{2D4AFF2B-B92F-428C-B861-A23D8B6A922C}" srcId="{6B30E944-9E41-40B6-B51A-FF9F5593DE1C}" destId="{31A8D143-2389-420D-87B1-26211E0E89D8}" srcOrd="2" destOrd="0" parTransId="{3B0FC8F7-07B8-4548-8934-6F814D07C593}" sibTransId="{19618C45-75E3-4B3D-96A9-382B7ECDB2B2}"/>
    <dgm:cxn modelId="{2BD63F4C-5EDA-49BF-B856-4DE48BB7E245}" type="presOf" srcId="{9D256564-EAF5-450F-87F8-277C8C374202}" destId="{8E741281-FF09-4251-A33D-925170F733FF}" srcOrd="1" destOrd="0" presId="urn:microsoft.com/office/officeart/2005/8/layout/pyramid1"/>
    <dgm:cxn modelId="{DB67F8EB-1583-4BD1-B029-E7C1F35AF82A}" type="presOf" srcId="{AB6885EC-D082-4FEC-836E-961005A4C4D7}" destId="{005EA2BB-6997-4A28-A569-6221479E7AE7}" srcOrd="0" destOrd="0" presId="urn:microsoft.com/office/officeart/2005/8/layout/pyramid1"/>
    <dgm:cxn modelId="{7D182DAD-E826-4826-9C9D-87478258677E}" type="presOf" srcId="{001D37B8-B4E1-48A1-8DBD-5195BD6E0F5C}" destId="{C96A03E7-714F-44F8-9644-F651419FE78B}" srcOrd="1" destOrd="0" presId="urn:microsoft.com/office/officeart/2005/8/layout/pyramid1"/>
    <dgm:cxn modelId="{3BC0B846-D77D-48A5-BC6C-BA79031A8365}" type="presOf" srcId="{CB8E7E60-4461-4110-B7F0-E781392C59B6}" destId="{FA734FD0-8FE8-493B-B51E-9E4281B31E02}" srcOrd="1" destOrd="0" presId="urn:microsoft.com/office/officeart/2005/8/layout/pyramid1"/>
    <dgm:cxn modelId="{BCB4A070-DCE0-4D3D-AADD-DF935C9EEFD2}" type="presParOf" srcId="{9649E857-713C-4D28-8F2D-337F2017AF9B}" destId="{9F42BEFA-23B1-47CD-908D-11A4E21E404D}" srcOrd="0" destOrd="0" presId="urn:microsoft.com/office/officeart/2005/8/layout/pyramid1"/>
    <dgm:cxn modelId="{281A3520-DA05-496F-AFB6-99A5C8DCEA56}" type="presParOf" srcId="{9F42BEFA-23B1-47CD-908D-11A4E21E404D}" destId="{EB07318F-2E5F-457C-AD42-1F6E359B61AC}" srcOrd="0" destOrd="0" presId="urn:microsoft.com/office/officeart/2005/8/layout/pyramid1"/>
    <dgm:cxn modelId="{B9837F84-DCAD-4714-800E-8B6B21FD1247}" type="presParOf" srcId="{9F42BEFA-23B1-47CD-908D-11A4E21E404D}" destId="{C96A03E7-714F-44F8-9644-F651419FE78B}" srcOrd="1" destOrd="0" presId="urn:microsoft.com/office/officeart/2005/8/layout/pyramid1"/>
    <dgm:cxn modelId="{BAA45397-E18A-4E67-9C41-68579B4BC2B4}" type="presParOf" srcId="{9649E857-713C-4D28-8F2D-337F2017AF9B}" destId="{E4D30942-E6AF-489F-ACE2-913BB79A9FEA}" srcOrd="1" destOrd="0" presId="urn:microsoft.com/office/officeart/2005/8/layout/pyramid1"/>
    <dgm:cxn modelId="{0416E7F9-F820-45C9-9977-F384E77FA8B8}" type="presParOf" srcId="{E4D30942-E6AF-489F-ACE2-913BB79A9FEA}" destId="{AE5A94CB-5251-427D-AFAF-B57865D5E7A6}" srcOrd="0" destOrd="0" presId="urn:microsoft.com/office/officeart/2005/8/layout/pyramid1"/>
    <dgm:cxn modelId="{A28A2995-908F-4AF3-9EED-5D8122D07889}" type="presParOf" srcId="{E4D30942-E6AF-489F-ACE2-913BB79A9FEA}" destId="{CB159E5D-7149-44DB-BDEF-9B069C08E785}" srcOrd="1" destOrd="0" presId="urn:microsoft.com/office/officeart/2005/8/layout/pyramid1"/>
    <dgm:cxn modelId="{7D9648A9-978C-45C2-A32A-D825D494E338}" type="presParOf" srcId="{9649E857-713C-4D28-8F2D-337F2017AF9B}" destId="{B925A935-9BEF-4DD3-B1A2-0E5753165A5C}" srcOrd="2" destOrd="0" presId="urn:microsoft.com/office/officeart/2005/8/layout/pyramid1"/>
    <dgm:cxn modelId="{E79E0087-CEDD-4760-B9DC-BAE1B48A7D9E}" type="presParOf" srcId="{B925A935-9BEF-4DD3-B1A2-0E5753165A5C}" destId="{255A502F-AD26-4C24-A26D-990BCBAEAD28}" srcOrd="0" destOrd="0" presId="urn:microsoft.com/office/officeart/2005/8/layout/pyramid1"/>
    <dgm:cxn modelId="{8314283A-5CB4-4970-A5C7-DFD12C7897C2}" type="presParOf" srcId="{B925A935-9BEF-4DD3-B1A2-0E5753165A5C}" destId="{2A7DAF7C-4B82-4B3B-8241-1014D120B825}" srcOrd="1" destOrd="0" presId="urn:microsoft.com/office/officeart/2005/8/layout/pyramid1"/>
    <dgm:cxn modelId="{0365ABBE-5FDE-49BC-A9C7-80A6B807E8E5}" type="presParOf" srcId="{9649E857-713C-4D28-8F2D-337F2017AF9B}" destId="{99152BD6-1276-4279-9192-D758D7BAFCB7}" srcOrd="3" destOrd="0" presId="urn:microsoft.com/office/officeart/2005/8/layout/pyramid1"/>
    <dgm:cxn modelId="{E12554BA-F278-4A8E-9D1A-D5038C4907D5}" type="presParOf" srcId="{99152BD6-1276-4279-9192-D758D7BAFCB7}" destId="{21C68124-FED5-4F70-A5E6-8302F09FEA32}" srcOrd="0" destOrd="0" presId="urn:microsoft.com/office/officeart/2005/8/layout/pyramid1"/>
    <dgm:cxn modelId="{D5D88C22-DF37-4F7C-991E-F2981F4C42AC}" type="presParOf" srcId="{99152BD6-1276-4279-9192-D758D7BAFCB7}" destId="{3421814A-3173-42A9-97DE-2AF73E40BF34}" srcOrd="1" destOrd="0" presId="urn:microsoft.com/office/officeart/2005/8/layout/pyramid1"/>
    <dgm:cxn modelId="{5EEFB371-3742-477F-BF8E-368C1BFD0113}" type="presParOf" srcId="{9649E857-713C-4D28-8F2D-337F2017AF9B}" destId="{C68DB52B-73F3-430E-9038-75E1A47C94C6}" srcOrd="4" destOrd="0" presId="urn:microsoft.com/office/officeart/2005/8/layout/pyramid1"/>
    <dgm:cxn modelId="{E6DF5EAA-A7C7-4817-B1AC-F0D6B6857D0C}" type="presParOf" srcId="{C68DB52B-73F3-430E-9038-75E1A47C94C6}" destId="{4798B7DD-FEAB-41BE-A7F3-21F3A4215708}" srcOrd="0" destOrd="0" presId="urn:microsoft.com/office/officeart/2005/8/layout/pyramid1"/>
    <dgm:cxn modelId="{BA022753-8135-43ED-AAFC-5BE6B43D7566}" type="presParOf" srcId="{C68DB52B-73F3-430E-9038-75E1A47C94C6}" destId="{FA734FD0-8FE8-493B-B51E-9E4281B31E02}" srcOrd="1" destOrd="0" presId="urn:microsoft.com/office/officeart/2005/8/layout/pyramid1"/>
    <dgm:cxn modelId="{092CEC0A-6966-47BA-B856-C3E4763B70EC}" type="presParOf" srcId="{9649E857-713C-4D28-8F2D-337F2017AF9B}" destId="{2625153F-98D0-4382-BE95-9377E52C4843}" srcOrd="5" destOrd="0" presId="urn:microsoft.com/office/officeart/2005/8/layout/pyramid1"/>
    <dgm:cxn modelId="{EAABC692-C03F-4C0D-8741-E5268F1D72B6}" type="presParOf" srcId="{2625153F-98D0-4382-BE95-9377E52C4843}" destId="{005EA2BB-6997-4A28-A569-6221479E7AE7}" srcOrd="0" destOrd="0" presId="urn:microsoft.com/office/officeart/2005/8/layout/pyramid1"/>
    <dgm:cxn modelId="{73EDDC41-E806-4F16-8365-F2DD46BCBAD7}" type="presParOf" srcId="{2625153F-98D0-4382-BE95-9377E52C4843}" destId="{C394C10C-3998-44A2-ADC7-A275ABF4FBDF}" srcOrd="1" destOrd="0" presId="urn:microsoft.com/office/officeart/2005/8/layout/pyramid1"/>
    <dgm:cxn modelId="{B2526DF2-5352-4DE4-B7D6-D5B711B7783D}" type="presParOf" srcId="{9649E857-713C-4D28-8F2D-337F2017AF9B}" destId="{31AAE72E-5B6F-451D-8399-4F2AAD742618}" srcOrd="6" destOrd="0" presId="urn:microsoft.com/office/officeart/2005/8/layout/pyramid1"/>
    <dgm:cxn modelId="{EEF2489D-B044-414B-8C26-5B8656E01BFC}" type="presParOf" srcId="{31AAE72E-5B6F-451D-8399-4F2AAD742618}" destId="{B106EE2D-DCFB-4340-A4CE-61D4FDFF3B93}" srcOrd="0" destOrd="0" presId="urn:microsoft.com/office/officeart/2005/8/layout/pyramid1"/>
    <dgm:cxn modelId="{FAE04AC2-EDD1-4F55-A2DB-5AA0203A0C67}" type="presParOf" srcId="{31AAE72E-5B6F-451D-8399-4F2AAD742618}" destId="{8E741281-FF09-4251-A33D-925170F733F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7318F-2E5F-457C-AD42-1F6E359B61AC}">
      <dsp:nvSpPr>
        <dsp:cNvPr id="0" name=""/>
        <dsp:cNvSpPr/>
      </dsp:nvSpPr>
      <dsp:spPr>
        <a:xfrm>
          <a:off x="2317778" y="0"/>
          <a:ext cx="686719" cy="629707"/>
        </a:xfrm>
        <a:prstGeom prst="trapezoid">
          <a:avLst>
            <a:gd name="adj" fmla="val 545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0" rIns="17780" bIns="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/>
        </a:p>
      </dsp:txBody>
      <dsp:txXfrm>
        <a:off x="2317778" y="0"/>
        <a:ext cx="686719" cy="629707"/>
      </dsp:txXfrm>
    </dsp:sp>
    <dsp:sp modelId="{AE5A94CB-5251-427D-AFAF-B57865D5E7A6}">
      <dsp:nvSpPr>
        <dsp:cNvPr id="0" name=""/>
        <dsp:cNvSpPr/>
      </dsp:nvSpPr>
      <dsp:spPr>
        <a:xfrm>
          <a:off x="1865954" y="629707"/>
          <a:ext cx="1590367" cy="828625"/>
        </a:xfrm>
        <a:prstGeom prst="trapezoid">
          <a:avLst>
            <a:gd name="adj" fmla="val 545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Междуна-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родные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исследования</a:t>
          </a:r>
          <a:endParaRPr lang="ru-RU" sz="1400" b="0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144269" y="629707"/>
        <a:ext cx="1033738" cy="828625"/>
      </dsp:txXfrm>
    </dsp:sp>
    <dsp:sp modelId="{255A502F-AD26-4C24-A26D-990BCBAEAD28}">
      <dsp:nvSpPr>
        <dsp:cNvPr id="0" name=""/>
        <dsp:cNvSpPr/>
      </dsp:nvSpPr>
      <dsp:spPr>
        <a:xfrm>
          <a:off x="1522594" y="1458333"/>
          <a:ext cx="2277087" cy="629707"/>
        </a:xfrm>
        <a:prstGeom prst="trapezoid">
          <a:avLst>
            <a:gd name="adj" fmla="val 5452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Государственные национальные экзамены</a:t>
          </a:r>
          <a:endParaRPr lang="ru-RU" sz="1400" b="0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921085" y="1458333"/>
        <a:ext cx="1480106" cy="629707"/>
      </dsp:txXfrm>
    </dsp:sp>
    <dsp:sp modelId="{21C68124-FED5-4F70-A5E6-8302F09FEA32}">
      <dsp:nvSpPr>
        <dsp:cNvPr id="0" name=""/>
        <dsp:cNvSpPr/>
      </dsp:nvSpPr>
      <dsp:spPr>
        <a:xfrm>
          <a:off x="1179235" y="2088040"/>
          <a:ext cx="2963806" cy="629707"/>
        </a:xfrm>
        <a:prstGeom prst="trapezoid">
          <a:avLst>
            <a:gd name="adj" fmla="val 545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Централизованные тестирования (мониторинги)</a:t>
          </a:r>
          <a:endParaRPr lang="ru-RU" sz="1400" b="0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697901" y="2088040"/>
        <a:ext cx="1926474" cy="629707"/>
      </dsp:txXfrm>
    </dsp:sp>
    <dsp:sp modelId="{4798B7DD-FEAB-41BE-A7F3-21F3A4215708}">
      <dsp:nvSpPr>
        <dsp:cNvPr id="0" name=""/>
        <dsp:cNvSpPr/>
      </dsp:nvSpPr>
      <dsp:spPr>
        <a:xfrm>
          <a:off x="854058" y="2677894"/>
          <a:ext cx="3668230" cy="645941"/>
        </a:xfrm>
        <a:prstGeom prst="trapezoid">
          <a:avLst>
            <a:gd name="adj" fmla="val 54527"/>
          </a:avLst>
        </a:prstGeom>
        <a:solidFill>
          <a:srgbClr val="87FD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600" b="0" i="1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495998" y="2677894"/>
        <a:ext cx="2384349" cy="645941"/>
      </dsp:txXfrm>
    </dsp:sp>
    <dsp:sp modelId="{005EA2BB-6997-4A28-A569-6221479E7AE7}">
      <dsp:nvSpPr>
        <dsp:cNvPr id="0" name=""/>
        <dsp:cNvSpPr/>
      </dsp:nvSpPr>
      <dsp:spPr>
        <a:xfrm>
          <a:off x="483055" y="3311518"/>
          <a:ext cx="4388586" cy="720051"/>
        </a:xfrm>
        <a:prstGeom prst="trapezoid">
          <a:avLst>
            <a:gd name="adj" fmla="val 54527"/>
          </a:avLst>
        </a:prstGeom>
        <a:solidFill>
          <a:srgbClr val="79D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Внутриклассное оценивание</a:t>
          </a:r>
        </a:p>
      </dsp:txBody>
      <dsp:txXfrm>
        <a:off x="1251058" y="3311518"/>
        <a:ext cx="2852581" cy="720051"/>
      </dsp:txXfrm>
    </dsp:sp>
    <dsp:sp modelId="{B106EE2D-DCFB-4340-A4CE-61D4FDFF3B93}">
      <dsp:nvSpPr>
        <dsp:cNvPr id="0" name=""/>
        <dsp:cNvSpPr/>
      </dsp:nvSpPr>
      <dsp:spPr>
        <a:xfrm>
          <a:off x="48299" y="4014807"/>
          <a:ext cx="5243347" cy="796674"/>
        </a:xfrm>
        <a:prstGeom prst="trapezoid">
          <a:avLst>
            <a:gd name="adj" fmla="val 545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</a:br>
          <a: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800" b="0" i="1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965885" y="4014807"/>
        <a:ext cx="3408175" cy="796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7318F-2E5F-457C-AD42-1F6E359B61AC}">
      <dsp:nvSpPr>
        <dsp:cNvPr id="0" name=""/>
        <dsp:cNvSpPr/>
      </dsp:nvSpPr>
      <dsp:spPr>
        <a:xfrm>
          <a:off x="1985341" y="0"/>
          <a:ext cx="588223" cy="508233"/>
        </a:xfrm>
        <a:prstGeom prst="trapezoid">
          <a:avLst>
            <a:gd name="adj" fmla="val 578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0" rIns="17780" bIns="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/>
        </a:p>
      </dsp:txBody>
      <dsp:txXfrm>
        <a:off x="1985341" y="0"/>
        <a:ext cx="588223" cy="508233"/>
      </dsp:txXfrm>
    </dsp:sp>
    <dsp:sp modelId="{AE5A94CB-5251-427D-AFAF-B57865D5E7A6}">
      <dsp:nvSpPr>
        <dsp:cNvPr id="0" name=""/>
        <dsp:cNvSpPr/>
      </dsp:nvSpPr>
      <dsp:spPr>
        <a:xfrm>
          <a:off x="1598322" y="508233"/>
          <a:ext cx="1362261" cy="668778"/>
        </a:xfrm>
        <a:prstGeom prst="trapezoid">
          <a:avLst>
            <a:gd name="adj" fmla="val 578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Федераль-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ная система оценки</a:t>
          </a:r>
          <a:endParaRPr lang="ru-RU" sz="1200" b="0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36717" y="508233"/>
        <a:ext cx="885470" cy="668778"/>
      </dsp:txXfrm>
    </dsp:sp>
    <dsp:sp modelId="{255A502F-AD26-4C24-A26D-990BCBAEAD28}">
      <dsp:nvSpPr>
        <dsp:cNvPr id="0" name=""/>
        <dsp:cNvSpPr/>
      </dsp:nvSpPr>
      <dsp:spPr>
        <a:xfrm>
          <a:off x="1304210" y="1177011"/>
          <a:ext cx="1950485" cy="508233"/>
        </a:xfrm>
        <a:prstGeom prst="trapezoid">
          <a:avLst>
            <a:gd name="adj" fmla="val 578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Региональная система оценки</a:t>
          </a:r>
          <a:endParaRPr lang="ru-RU" sz="1200" b="0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645545" y="1177011"/>
        <a:ext cx="1267815" cy="508233"/>
      </dsp:txXfrm>
    </dsp:sp>
    <dsp:sp modelId="{21C68124-FED5-4F70-A5E6-8302F09FEA32}">
      <dsp:nvSpPr>
        <dsp:cNvPr id="0" name=""/>
        <dsp:cNvSpPr/>
      </dsp:nvSpPr>
      <dsp:spPr>
        <a:xfrm>
          <a:off x="1010098" y="1685245"/>
          <a:ext cx="2538709" cy="508233"/>
        </a:xfrm>
        <a:prstGeom prst="trapezoid">
          <a:avLst>
            <a:gd name="adj" fmla="val 578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Муниципальная система оценки</a:t>
          </a:r>
          <a:endParaRPr lang="ru-RU" sz="1400" b="0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454372" y="1685245"/>
        <a:ext cx="1650161" cy="508233"/>
      </dsp:txXfrm>
    </dsp:sp>
    <dsp:sp modelId="{4798B7DD-FEAB-41BE-A7F3-21F3A4215708}">
      <dsp:nvSpPr>
        <dsp:cNvPr id="0" name=""/>
        <dsp:cNvSpPr/>
      </dsp:nvSpPr>
      <dsp:spPr>
        <a:xfrm>
          <a:off x="731561" y="2161312"/>
          <a:ext cx="3142098" cy="521335"/>
        </a:xfrm>
        <a:prstGeom prst="trapezoid">
          <a:avLst>
            <a:gd name="adj" fmla="val 57870"/>
          </a:avLst>
        </a:prstGeom>
        <a:solidFill>
          <a:srgbClr val="87FD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Внутришкольное оценивание</a:t>
          </a:r>
          <a:endParaRPr lang="ru-RU" sz="1400" b="0" i="1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281428" y="2161312"/>
        <a:ext cx="2042363" cy="521335"/>
      </dsp:txXfrm>
    </dsp:sp>
    <dsp:sp modelId="{005EA2BB-6997-4A28-A569-6221479E7AE7}">
      <dsp:nvSpPr>
        <dsp:cNvPr id="0" name=""/>
        <dsp:cNvSpPr/>
      </dsp:nvSpPr>
      <dsp:spPr>
        <a:xfrm>
          <a:off x="413771" y="2672706"/>
          <a:ext cx="3759134" cy="581149"/>
        </a:xfrm>
        <a:prstGeom prst="trapezoid">
          <a:avLst>
            <a:gd name="adj" fmla="val 57870"/>
          </a:avLst>
        </a:prstGeom>
        <a:solidFill>
          <a:srgbClr val="79D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Внутриклассное оценивание</a:t>
          </a:r>
        </a:p>
      </dsp:txBody>
      <dsp:txXfrm>
        <a:off x="1071619" y="2672706"/>
        <a:ext cx="2443437" cy="581149"/>
      </dsp:txXfrm>
    </dsp:sp>
    <dsp:sp modelId="{B106EE2D-DCFB-4340-A4CE-61D4FDFF3B93}">
      <dsp:nvSpPr>
        <dsp:cNvPr id="0" name=""/>
        <dsp:cNvSpPr/>
      </dsp:nvSpPr>
      <dsp:spPr>
        <a:xfrm>
          <a:off x="41372" y="3240326"/>
          <a:ext cx="4491297" cy="642991"/>
        </a:xfrm>
        <a:prstGeom prst="trapezoid">
          <a:avLst>
            <a:gd name="adj" fmla="val 578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Оценка индивидуальных </a:t>
          </a:r>
          <a:b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</a:br>
          <a:r>
            <a:rPr lang="ru-RU" sz="1800" b="0" i="1" kern="1200" dirty="0" smtClean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достижений учащихся </a:t>
          </a:r>
          <a:endParaRPr lang="ru-RU" sz="1800" b="0" i="1" kern="1200" dirty="0">
            <a:solidFill>
              <a:schemeClr val="accent5">
                <a:lumMod val="7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827349" y="3240326"/>
        <a:ext cx="2919343" cy="642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92F8-4285-404D-839E-58E8B9F7383A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81CAB-E514-4551-B7F4-80C40B3523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88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6811472-4757-4AC4-B545-1F91FF23C31D}" type="slidenum">
              <a:rPr lang="ru-RU" altLang="ru-RU">
                <a:solidFill>
                  <a:srgbClr val="000000"/>
                </a:solidFill>
                <a:latin typeface="Tahoma" panose="020B060403050404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ru-RU" altLang="ru-RU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9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3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C736E4-D84C-4D1E-8E4C-7AE83D1C1841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6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67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3E1F6DA-6D13-4E56-97CF-C037D6D8A740}" type="slidenum">
              <a:rPr lang="ru-RU" altLang="ru-RU" smtClean="0"/>
              <a:pPr/>
              <a:t>16</a:t>
            </a:fld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01960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93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1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81CAB-E514-4551-B7F4-80C40B3523F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891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62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17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43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55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38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9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47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77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67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8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42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612A5-80D0-4972-8A89-0965C1B28816}" type="datetimeFigureOut">
              <a:rPr lang="ru-RU" smtClean="0"/>
              <a:t>03.06.2020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C33A-4363-4001-9052-A2BAB05707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14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.mail.ru/compose/?mailto=mailto%3aGolub@center%2dpri.ru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739775" y="1772885"/>
            <a:ext cx="10363200" cy="46166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«Формирование внутренней  системы оценки качества основного общего образования в соответствии с ФГОС»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ru-RU" altLang="ru-RU" dirty="0" smtClean="0">
              <a:solidFill>
                <a:srgbClr val="0070C0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+mn-lt"/>
              </a:rPr>
              <a:t>Фомина Надежда Борисовна , к. п. н.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+mn-lt"/>
              </a:rPr>
              <a:t>ИНО МГПУ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ru-RU" altLang="ru-RU" sz="3200" dirty="0" smtClean="0">
              <a:solidFill>
                <a:srgbClr val="002060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г. Москва</a:t>
            </a:r>
            <a:endParaRPr lang="ru-RU" altLang="ru-RU" sz="24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26627" name="Picture 5" descr="http://kyzyl.edu17.ru/files/2016/07/kach_ob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637" y="253271"/>
            <a:ext cx="1280625" cy="87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3dic.academic.ru/pictures/wiki/files/115/sakhalin_oblast_coat_of_arm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6" y="279663"/>
            <a:ext cx="827124" cy="72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899" y="313899"/>
            <a:ext cx="5036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Где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найти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планируемые результаты, систему оценки, контролируемые элементы содержания?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383" t="17493" r="31094" b="36179"/>
          <a:stretch/>
        </p:blipFill>
        <p:spPr>
          <a:xfrm>
            <a:off x="1209250" y="1970112"/>
            <a:ext cx="4026337" cy="27066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801" t="14626" r="27587" b="6926"/>
          <a:stretch/>
        </p:blipFill>
        <p:spPr>
          <a:xfrm>
            <a:off x="6734175" y="554629"/>
            <a:ext cx="4629150" cy="530715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62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13696" y="395785"/>
            <a:ext cx="5827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3.Как сформировать внутреннюю систему  оценки качества, ориентированную на критерии и показатели внешней оценки?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247650" y="4724400"/>
            <a:ext cx="4286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3.Как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организовать внутришкольный мониторинг  освоения планируемых результатов? 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532" t="12358" r="49752" b="11702"/>
          <a:stretch/>
        </p:blipFill>
        <p:spPr>
          <a:xfrm>
            <a:off x="704850" y="569556"/>
            <a:ext cx="3681924" cy="40786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6069" t="18567" r="17363" b="12657"/>
          <a:stretch/>
        </p:blipFill>
        <p:spPr>
          <a:xfrm>
            <a:off x="5098008" y="1555844"/>
            <a:ext cx="6817767" cy="433998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037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3"/>
          <p:cNvSpPr>
            <a:spLocks noChangeArrowheads="1"/>
          </p:cNvSpPr>
          <p:nvPr/>
        </p:nvSpPr>
        <p:spPr bwMode="auto">
          <a:xfrm>
            <a:off x="0" y="109182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Что надо учесть при формировании внутренней системы оценки качества образования?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Оценка </a:t>
            </a:r>
            <a:r>
              <a:rPr lang="ru-RU" altLang="ru-RU" sz="2000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качества </a:t>
            </a:r>
            <a:r>
              <a:rPr lang="ru-RU" altLang="ru-RU" sz="2000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образования стала </a:t>
            </a:r>
            <a:r>
              <a:rPr lang="ru-RU" altLang="ru-RU" sz="2000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многоуровневой</a:t>
            </a:r>
          </a:p>
        </p:txBody>
      </p:sp>
      <p:sp>
        <p:nvSpPr>
          <p:cNvPr id="33795" name="Прямоугольник 4"/>
          <p:cNvSpPr>
            <a:spLocks noChangeArrowheads="1"/>
          </p:cNvSpPr>
          <p:nvPr/>
        </p:nvSpPr>
        <p:spPr bwMode="auto">
          <a:xfrm>
            <a:off x="836247" y="1692322"/>
            <a:ext cx="5021628" cy="224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Перечень оценочных процедур </a:t>
            </a:r>
            <a:r>
              <a:rPr lang="ru-RU" altLang="ru-RU" sz="18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ЕСОКО.</a:t>
            </a:r>
            <a:endParaRPr lang="ru-RU" altLang="ru-RU" sz="18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Calibri" panose="020F0502020204030204" pitchFamily="34" charset="0"/>
              </a:rPr>
              <a:t>…Оценка </a:t>
            </a:r>
            <a:r>
              <a:rPr lang="ru-RU" altLang="ru-RU" sz="1600" b="1" dirty="0">
                <a:latin typeface="Arial" panose="020B0604020202020204" pitchFamily="34" charset="0"/>
                <a:cs typeface="Calibri" panose="020F0502020204030204" pitchFamily="34" charset="0"/>
              </a:rPr>
              <a:t>индивидуальных достижений </a:t>
            </a:r>
            <a:r>
              <a:rPr lang="ru-RU" altLang="ru-RU" sz="1600" dirty="0">
                <a:latin typeface="Arial" panose="020B0604020202020204" pitchFamily="34" charset="0"/>
                <a:cs typeface="Calibri" panose="020F0502020204030204" pitchFamily="34" charset="0"/>
              </a:rPr>
              <a:t>учащихся в рамках трех видов оценочных процедур: государственные (национальные) экзамены; национальные и международные исследования и мониторинги; </a:t>
            </a:r>
            <a:r>
              <a:rPr lang="ru-RU" altLang="ru-RU" sz="1600" b="1" i="1" dirty="0">
                <a:latin typeface="Arial" panose="020B0604020202020204" pitchFamily="34" charset="0"/>
                <a:cs typeface="Calibri" panose="020F0502020204030204" pitchFamily="34" charset="0"/>
              </a:rPr>
              <a:t>внутриклассное, внутришкольное </a:t>
            </a:r>
            <a:r>
              <a:rPr lang="ru-RU" altLang="ru-RU" sz="1600" dirty="0">
                <a:latin typeface="Arial" panose="020B0604020202020204" pitchFamily="34" charset="0"/>
                <a:cs typeface="Calibri" panose="020F0502020204030204" pitchFamily="34" charset="0"/>
              </a:rPr>
              <a:t>оценивание… с. 7 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860506094"/>
              </p:ext>
            </p:extLst>
          </p:nvPr>
        </p:nvGraphicFramePr>
        <p:xfrm>
          <a:off x="6299200" y="1692322"/>
          <a:ext cx="5322277" cy="4880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265" y="4507833"/>
            <a:ext cx="2121592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711199" y="2513013"/>
            <a:ext cx="760028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anose="020B0604030504040204" pitchFamily="34" charset="0"/>
              </a:rPr>
              <a:t>В соответствии со ст.2. 273-ФЗ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ahoma" panose="020B0604030504040204" pitchFamily="34" charset="0"/>
              </a:rPr>
              <a:t>«качество 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степень их соответствия федеральным государственным образовательным стандартам, </a:t>
            </a:r>
            <a:r>
              <a:rPr lang="ru-RU" altLang="ru-RU" sz="1800" dirty="0">
                <a:latin typeface="Tahoma" panose="020B0604030504040204" pitchFamily="34" charset="0"/>
              </a:rPr>
              <a:t>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степень достижения планируемых результатов образовательной программы».</a:t>
            </a:r>
          </a:p>
        </p:txBody>
      </p:sp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-373063" y="-22225"/>
            <a:ext cx="10898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2. Изменились подходы к определению оценки качества образования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в нормативных документах</a:t>
            </a:r>
          </a:p>
        </p:txBody>
      </p:sp>
      <p:sp>
        <p:nvSpPr>
          <p:cNvPr id="35845" name="Прямоугольник 1"/>
          <p:cNvSpPr>
            <a:spLocks noChangeArrowheads="1"/>
          </p:cNvSpPr>
          <p:nvPr/>
        </p:nvSpPr>
        <p:spPr bwMode="auto">
          <a:xfrm>
            <a:off x="518615" y="1306513"/>
            <a:ext cx="88238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ahoma" panose="020B0604030504040204" pitchFamily="34" charset="0"/>
              </a:rPr>
              <a:t>Концепция </a:t>
            </a:r>
            <a:r>
              <a:rPr lang="ru-RU" altLang="ru-RU" sz="1800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ЕСОКО, </a:t>
            </a:r>
            <a:r>
              <a:rPr lang="ru-RU" altLang="ru-RU" sz="1800" b="1" dirty="0">
                <a:solidFill>
                  <a:srgbClr val="002060"/>
                </a:solidFill>
                <a:latin typeface="Tahoma" panose="020B0604030504040204" pitchFamily="34" charset="0"/>
              </a:rPr>
              <a:t>Федеральный закон «Об образовании в Российской Федерации» , ФГОС</a:t>
            </a:r>
          </a:p>
        </p:txBody>
      </p:sp>
      <p:pic>
        <p:nvPicPr>
          <p:cNvPr id="5" name="Picture 6" descr="http://www.opticalassociation.ru/sysfiles/43_3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22888" b="35453"/>
          <a:stretch/>
        </p:blipFill>
        <p:spPr bwMode="auto">
          <a:xfrm>
            <a:off x="518615" y="544727"/>
            <a:ext cx="614149" cy="65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216" t="1768" r="47582" b="21777"/>
          <a:stretch/>
        </p:blipFill>
        <p:spPr>
          <a:xfrm>
            <a:off x="9342438" y="1871739"/>
            <a:ext cx="2634018" cy="33825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5268" b="71887"/>
          <a:stretch/>
        </p:blipFill>
        <p:spPr>
          <a:xfrm>
            <a:off x="9629776" y="5463309"/>
            <a:ext cx="2271418" cy="10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Прямоугольник 4"/>
          <p:cNvSpPr>
            <a:spLocks noChangeArrowheads="1"/>
          </p:cNvSpPr>
          <p:nvPr/>
        </p:nvSpPr>
        <p:spPr bwMode="auto">
          <a:xfrm>
            <a:off x="423863" y="200025"/>
            <a:ext cx="10537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ru-RU" altLang="ru-RU" sz="18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3</a:t>
            </a:r>
            <a:r>
              <a:rPr lang="ru-RU" altLang="ru-RU" sz="1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. Изменилась система оценки: НОВЫЕ </a:t>
            </a: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ООП </a:t>
            </a:r>
            <a:r>
              <a:rPr lang="ru-RU" altLang="ru-RU" sz="1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НОО</a:t>
            </a: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, </a:t>
            </a:r>
            <a:r>
              <a:rPr lang="ru-RU" altLang="ru-RU" sz="1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ООО, СОО</a:t>
            </a:r>
            <a:endParaRPr lang="ru-RU" altLang="ru-RU" sz="18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cs typeface="+mn-cs"/>
            </a:endParaRPr>
          </a:p>
        </p:txBody>
      </p:sp>
      <p:sp>
        <p:nvSpPr>
          <p:cNvPr id="36868" name="Прямоугольник 2"/>
          <p:cNvSpPr>
            <a:spLocks noChangeArrowheads="1"/>
          </p:cNvSpPr>
          <p:nvPr/>
        </p:nvSpPr>
        <p:spPr bwMode="auto">
          <a:xfrm>
            <a:off x="6194425" y="777875"/>
            <a:ext cx="578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rgbClr val="002060"/>
                </a:solidFill>
              </a:rPr>
              <a:t>Система оценки планируемых результатов обучения</a:t>
            </a:r>
          </a:p>
        </p:txBody>
      </p:sp>
      <p:pic>
        <p:nvPicPr>
          <p:cNvPr id="3687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32289" r="77943" b="47072"/>
          <a:stretch>
            <a:fillRect/>
          </a:stretch>
        </p:blipFill>
        <p:spPr bwMode="auto">
          <a:xfrm>
            <a:off x="4808538" y="796925"/>
            <a:ext cx="138588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рямоугольник 3"/>
          <p:cNvSpPr>
            <a:spLocks noChangeArrowheads="1"/>
          </p:cNvSpPr>
          <p:nvPr/>
        </p:nvSpPr>
        <p:spPr bwMode="auto">
          <a:xfrm>
            <a:off x="4587875" y="2185988"/>
            <a:ext cx="2565400" cy="738187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/>
              <a:t>Г.С. Ковалева, руководитель Центра оценки качества образования ИСМО РАО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717" y="856390"/>
            <a:ext cx="1696585" cy="2389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94" y="4107300"/>
            <a:ext cx="1682361" cy="2376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010" y="4100933"/>
            <a:ext cx="1686868" cy="2383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4177" y="3650636"/>
            <a:ext cx="4786489" cy="280076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sz="16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В соответствии с   приказом № 1577 от 31 декабря 2015 г. Минобрнауки России «О внесении изменений в федеральный государственный образовательный стандарт основного общего образования, утвержденный приказом Министерства образования и науки российской Федерации от 17 декабря 2010 г. № 1897» рабочие программы учебных предметов, курсов должны обеспечивать достижение </a:t>
            </a:r>
            <a:r>
              <a:rPr lang="ru-RU" altLang="ru-RU" sz="1600" b="1" i="1" kern="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планируемых результатов </a:t>
            </a:r>
            <a:r>
              <a:rPr lang="ru-RU" altLang="ru-RU" sz="16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освоения основной образовательной программы основного общего образования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8358" t="17692" r="27059" b="50994"/>
          <a:stretch/>
        </p:blipFill>
        <p:spPr>
          <a:xfrm>
            <a:off x="7368363" y="1722474"/>
            <a:ext cx="4391246" cy="167320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120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372140" y="101600"/>
            <a:ext cx="10195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4. Возникли новые требования к профессиональной деятельности педагога: Профессиональный </a:t>
            </a: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+mn-cs"/>
              </a:rPr>
              <a:t>стандарт «Педагог»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3406" r="28194" b="76521"/>
          <a:stretch/>
        </p:blipFill>
        <p:spPr bwMode="auto">
          <a:xfrm>
            <a:off x="53428" y="932597"/>
            <a:ext cx="7519461" cy="64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877" t="18527" r="30439" b="5263"/>
          <a:stretch/>
        </p:blipFill>
        <p:spPr>
          <a:xfrm>
            <a:off x="8068425" y="1367423"/>
            <a:ext cx="3745879" cy="46122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78" y="1763594"/>
            <a:ext cx="6706795" cy="4253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5778" y="6169342"/>
            <a:ext cx="10214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Необходимые умения - объективная оценка  на основе тестирования с учетом реальных возможностей 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14434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992553" y="2164862"/>
            <a:ext cx="557017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ahoma" panose="020B0604030504040204" pitchFamily="34" charset="0"/>
              </a:rPr>
              <a:t>    </a:t>
            </a:r>
            <a:r>
              <a:rPr lang="ru-RU" altLang="ru-RU" sz="1600" b="1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Внутренняя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оценка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строится на 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той же</a:t>
            </a:r>
            <a:r>
              <a:rPr lang="ru-RU" altLang="ru-RU" sz="1600" dirty="0">
                <a:solidFill>
                  <a:srgbClr val="008000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содержательной и критериальной основе, что и </a:t>
            </a:r>
            <a:r>
              <a:rPr lang="ru-RU" altLang="ru-RU" sz="1600" b="1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внешняя</a:t>
            </a:r>
            <a:r>
              <a:rPr lang="ru-RU" altLang="ru-RU" sz="160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– на основе </a:t>
            </a:r>
            <a:r>
              <a:rPr lang="ru-RU" altLang="ru-RU" sz="1600" dirty="0">
                <a:latin typeface="Tahoma" panose="020B0604030504040204" pitchFamily="34" charset="0"/>
              </a:rPr>
              <a:t>планируемых 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результатов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освоения основной образовательной программы. </a:t>
            </a:r>
            <a:endParaRPr lang="en-US" altLang="ru-RU" sz="16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Согласованность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 внутренней и внешней оценки </a:t>
            </a:r>
            <a:r>
              <a:rPr lang="ru-RU" altLang="ru-RU" sz="1600" dirty="0">
                <a:latin typeface="Tahoma" panose="020B0604030504040204" pitchFamily="34" charset="0"/>
              </a:rPr>
              <a:t>повышает доверие к внутренней оценке, позволяет сделать её более надежной, способствует упрощению различных аттестационных процедур.</a:t>
            </a:r>
            <a:endParaRPr lang="ru-RU" altLang="ru-RU" sz="1600" b="1" dirty="0">
              <a:latin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16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                                                  (</a:t>
            </a:r>
            <a:r>
              <a:rPr lang="ru-RU" altLang="ru-RU" sz="1600" b="1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ООП 8.04.2015 г.)</a:t>
            </a:r>
          </a:p>
        </p:txBody>
      </p:sp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265113" y="333375"/>
            <a:ext cx="7231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5. </a:t>
            </a:r>
            <a:r>
              <a:rPr lang="ru-RU" altLang="ru-RU" sz="18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Определены </a:t>
            </a:r>
            <a:r>
              <a:rPr lang="ru-RU" altLang="ru-RU" sz="1800" b="1" i="1" dirty="0" smtClean="0">
                <a:solidFill>
                  <a:srgbClr val="3A729A"/>
                </a:solidFill>
                <a:latin typeface="Tahoma" panose="020B0604030504040204" pitchFamily="34" charset="0"/>
              </a:rPr>
              <a:t>требования</a:t>
            </a:r>
            <a:r>
              <a:rPr lang="ru-RU" altLang="ru-RU" sz="18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 к внутренней системе оценки в соответствии с целями ЕСОКО</a:t>
            </a:r>
            <a:endParaRPr lang="ru-RU" altLang="ru-RU" sz="1800" b="1" i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30" y="818459"/>
            <a:ext cx="1747951" cy="887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690" y="2407998"/>
            <a:ext cx="2961563" cy="35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09182" y="150126"/>
            <a:ext cx="6510693" cy="2640013"/>
          </a:xfrm>
          <a:ln>
            <a:solidFill>
              <a:srgbClr val="00206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449263" algn="ctr" eaLnBrk="1" hangingPunct="1">
              <a:lnSpc>
                <a:spcPct val="100000"/>
              </a:lnSpc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n-lt"/>
              </a:rPr>
              <a:t>Учитель: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Текущая оценка </a:t>
            </a:r>
            <a:r>
              <a:rPr lang="ru-RU" altLang="ru-R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-оценка индивидуального продвижения в освоении программы</a:t>
            </a:r>
            <a:r>
              <a:rPr lang="ru-RU" altLang="ru-RU" sz="2000" dirty="0" smtClean="0">
                <a:latin typeface="+mn-lt"/>
              </a:rPr>
              <a:t/>
            </a:r>
            <a:br>
              <a:rPr lang="ru-RU" altLang="ru-RU" sz="2000" dirty="0" smtClean="0">
                <a:latin typeface="+mn-lt"/>
              </a:rPr>
            </a:br>
            <a:r>
              <a:rPr lang="ru-RU" altLang="ru-RU" sz="2000" dirty="0" smtClean="0">
                <a:latin typeface="+mn-lt"/>
              </a:rPr>
              <a:t>   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Тематическая оценка </a:t>
            </a:r>
            <a:r>
              <a:rPr lang="ru-RU" altLang="ru-RU" sz="2000" dirty="0" smtClean="0">
                <a:latin typeface="+mn-lt"/>
                <a:cs typeface="Calibri" panose="020F0502020204030204" pitchFamily="34" charset="0"/>
              </a:rPr>
              <a:t>- оценка уровня достижения тематических планируемых результатов по предмету</a:t>
            </a:r>
            <a:endParaRPr lang="ru-RU" altLang="ru-RU" sz="2000" dirty="0" smtClean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550" y="3050702"/>
            <a:ext cx="8543925" cy="3140548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indent="0" algn="just"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</a:t>
            </a:r>
            <a:r>
              <a:rPr lang="ru-RU" altLang="ru-RU" sz="1600" b="1" i="1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 ОРГАНИЗАЦИЯ ВНУТРИШКОЛЬНОГО МОНИТОРИНГА) :</a:t>
            </a:r>
            <a:endParaRPr lang="ru-RU" alt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 eaLnBrk="1" hangingPunct="1">
              <a:lnSpc>
                <a:spcPct val="130000"/>
              </a:lnSpc>
              <a:buFont typeface="Symbol" panose="05050102010706020507" pitchFamily="18" charset="2"/>
              <a:buChar char="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оценки уровня достижения предметных и метапредметных результатов</a:t>
            </a:r>
            <a:r>
              <a:rPr lang="ru-RU" alt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0" algn="just" eaLnBrk="1" hangingPunct="1">
              <a:lnSpc>
                <a:spcPct val="130000"/>
              </a:lnSpc>
              <a:buFont typeface="Symbol" panose="05050102010706020507" pitchFamily="18" charset="2"/>
              <a:buChar char="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оценки уровня достижения части личностных результатов</a:t>
            </a:r>
            <a:r>
              <a:rPr lang="ru-RU" alt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 smtClean="0">
                <a:ea typeface="Calibri" panose="020F0502020204030204" pitchFamily="34" charset="0"/>
                <a:cs typeface="Calibri" panose="020F0502020204030204" pitchFamily="34" charset="0"/>
              </a:rPr>
              <a:t>( поведения, прилежания, учебной самостоятельности, готовности и способности делать осознанный выбор профиля обучения);</a:t>
            </a:r>
          </a:p>
          <a:p>
            <a:pPr indent="0" algn="just">
              <a:lnSpc>
                <a:spcPct val="130000"/>
              </a:lnSpc>
              <a:buFont typeface="Symbol" panose="05050102010706020507" pitchFamily="18" charset="2"/>
              <a:buChar char="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оценки уровня профессионального мастерства учителя</a:t>
            </a:r>
            <a:r>
              <a:rPr lang="ru-RU" altLang="ru-RU" sz="1600" b="1" i="1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altLang="ru-RU" sz="1600" dirty="0" smtClean="0">
                <a:ea typeface="Calibri" panose="020F0502020204030204" pitchFamily="34" charset="0"/>
                <a:cs typeface="Calibri" panose="020F0502020204030204" pitchFamily="34" charset="0"/>
              </a:rPr>
              <a:t>осуществляемого на основе административных проверочных работ, анализа посещенных уроков, анализа качества учебных заданий, предлагаемых учителем обучающимся.</a:t>
            </a:r>
            <a:r>
              <a:rPr lang="ru-RU" altLang="ru-RU" sz="1600" b="1" i="1" u="sng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i="1" u="sng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r">
              <a:lnSpc>
                <a:spcPct val="130000"/>
              </a:lnSpc>
              <a:buNone/>
              <a:defRPr/>
            </a:pPr>
            <a:r>
              <a:rPr lang="ru-RU" altLang="ru-RU" sz="1600" b="1" u="sng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ПООП ОО -2015</a:t>
            </a:r>
            <a:endParaRPr lang="ru-RU" altLang="ru-RU" sz="1600" b="1" dirty="0" smtClean="0">
              <a:solidFill>
                <a:srgbClr val="00206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01000" y="733926"/>
            <a:ext cx="4049973" cy="14527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внутренней системы оценки качества образования в ОО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defRPr/>
            </a:pPr>
            <a:r>
              <a:rPr lang="ru-RU" altLang="ru-RU" sz="2000" i="1" dirty="0" smtClean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altLang="ru-RU" sz="2000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849" y="3540453"/>
            <a:ext cx="1599919" cy="20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182" y="261494"/>
            <a:ext cx="1179322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Проблемы:</a:t>
            </a:r>
            <a:r>
              <a:rPr lang="ru-RU" altLang="ru-RU" sz="2000" b="1" dirty="0" smtClean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1.Как сформировать оценку  индивидуальных достижений учащихся?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            2. Как осуществить внутриклассное оценивание?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             3. Как сформировать внутришкольную  систему оценки качества образования,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                ориентированную на внешнее оценивание ?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5. Как  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оптимизировать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контрольно-оценочную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деятельность  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средствами информационных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технологий ?</a:t>
            </a:r>
            <a:endParaRPr lang="ru-RU" dirty="0" smtClean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        </a:t>
            </a:r>
            <a:endParaRPr lang="ru-RU" sz="2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Внешний мониторинг     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altLang="ru-RU" sz="2000" i="1" dirty="0" smtClean="0">
                <a:solidFill>
                  <a:srgbClr val="0070C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ru-RU" sz="2000" i="1" dirty="0" smtClean="0">
                <a:solidFill>
                  <a:srgbClr val="00B05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                                                                       </a:t>
            </a:r>
            <a:r>
              <a:rPr lang="ru-RU" altLang="ru-RU" sz="2000" i="1" dirty="0" smtClean="0">
                <a:solidFill>
                  <a:srgbClr val="00B05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                                             </a:t>
            </a:r>
          </a:p>
          <a:p>
            <a:r>
              <a:rPr lang="ru-RU" altLang="ru-RU" sz="2000" i="1" dirty="0">
                <a:solidFill>
                  <a:srgbClr val="00B05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00B05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                              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21" y="3334020"/>
            <a:ext cx="661137" cy="84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Картинки по запросу фиок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4571" r="18252" b="11124"/>
          <a:stretch/>
        </p:blipFill>
        <p:spPr bwMode="auto">
          <a:xfrm>
            <a:off x="5638801" y="3350941"/>
            <a:ext cx="826122" cy="8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12122399"/>
              </p:ext>
            </p:extLst>
          </p:nvPr>
        </p:nvGraphicFramePr>
        <p:xfrm>
          <a:off x="7573108" y="2313355"/>
          <a:ext cx="4558906" cy="393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4024" y="4776717"/>
            <a:ext cx="5603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Внутришкольный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мониторинг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flipV="1">
            <a:off x="6378919" y="4894189"/>
            <a:ext cx="674081" cy="2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flipV="1">
            <a:off x="3665289" y="3642559"/>
            <a:ext cx="674081" cy="2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2" y="-177421"/>
            <a:ext cx="10577015" cy="167867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внутришкольного мониторинга в школе</a:t>
            </a:r>
            <a:r>
              <a:rPr 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975" y="1247775"/>
            <a:ext cx="8582024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>
              <a:lnSpc>
                <a:spcPct val="130000"/>
              </a:lnSpc>
              <a:spcBef>
                <a:spcPts val="1000"/>
              </a:spcBef>
              <a:defRPr/>
            </a:pP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1.Оценка уровня достижения личностных  результатов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28600" lvl="0" algn="just">
              <a:lnSpc>
                <a:spcPct val="130000"/>
              </a:lnSpc>
              <a:spcBef>
                <a:spcPts val="1000"/>
              </a:spcBef>
              <a:defRPr/>
            </a:pPr>
            <a:r>
              <a:rPr lang="ru-RU" sz="1600" dirty="0">
                <a:solidFill>
                  <a:prstClr val="black"/>
                </a:solidFill>
              </a:rPr>
              <a:t>осуществляется классным руководителем  преимущественно на основе ежедневных наблюдений в ходе учебных занятий и внеурочной деятельности, которые обобщаются в конце учебного года и представляются в виде характеристики.</a:t>
            </a:r>
          </a:p>
          <a:p>
            <a:pPr marL="228600" lvl="0" algn="just">
              <a:lnSpc>
                <a:spcPct val="130000"/>
              </a:lnSpc>
              <a:spcBef>
                <a:spcPts val="1000"/>
              </a:spcBef>
              <a:defRPr/>
            </a:pP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2.Оценка уровня достижения матапредметных результатов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</a:rPr>
              <a:t>Форма оценки читательской грамотности - письменная работа на межпредметной основе;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</a:rPr>
              <a:t>Оценки ИКТ-компетентности – практическая работа в сочетании с письменной (компьютеризованной) частью;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</a:rPr>
              <a:t>Оценки сформированности регулятивных, коммуникативных и познавательных учебных действий – наблюдение за ходом выполнения групповых и индивидуальных учебных исследований и проектов.</a:t>
            </a:r>
          </a:p>
        </p:txBody>
      </p:sp>
      <p:pic>
        <p:nvPicPr>
          <p:cNvPr id="10" name="Picture 2" descr="http://doklady.usluga.me/uploads/s/5/9/s/59s0mughnsex/img/full_IxPvcVG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t="13253" r="25925" b="5724"/>
          <a:stretch/>
        </p:blipFill>
        <p:spPr bwMode="auto">
          <a:xfrm>
            <a:off x="9903729" y="3925919"/>
            <a:ext cx="1759345" cy="19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130" y="789354"/>
            <a:ext cx="2222544" cy="26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195" y="1076657"/>
            <a:ext cx="1120481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sz="1600" b="1" i="1" dirty="0">
                <a:solidFill>
                  <a:srgbClr val="333333"/>
                </a:solidFill>
                <a:latin typeface="Arial" panose="020B0604020202020204" pitchFamily="34" charset="0"/>
              </a:rPr>
              <a:t>Мониторинг системы образования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представляет собой систематическое стандартизированное наблюдение за состоянием образования и динамикой изменений его результатов, условиями осуществления образовательной деятельности, контингентом обучающихся, учебными и внеучебными достижениями обучающихся, профессиональными достижениями выпускников организаций, осуществляющих образовательную деятельность, состоянием сети организаций, осуществляющих образовательную деятельность.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50674" y="3015649"/>
            <a:ext cx="5090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Федеральный закон "Об образовании в Российской Федерации" от 29.12.2012 N 273-ФЗ (последняя редакция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). Ст. 97</a:t>
            </a:r>
            <a:endParaRPr lang="ru-RU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195" y="245660"/>
            <a:ext cx="10481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Особенности организации мониторинга во внешней и внутренней оценке качества образования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5" y="3125337"/>
            <a:ext cx="560240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43601" y="4326340"/>
            <a:ext cx="6223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Цель : </a:t>
            </a:r>
            <a:r>
              <a:rPr lang="ru-RU" altLang="ru-RU" b="1" i="1" dirty="0">
                <a:solidFill>
                  <a:srgbClr val="002060"/>
                </a:solidFill>
                <a:latin typeface="Tahoma" panose="020B0604030504040204" pitchFamily="34" charset="0"/>
              </a:rPr>
              <a:t>формирование единой системы оценки качества образования в Российской Федерации (ЕСОКО)</a:t>
            </a:r>
          </a:p>
        </p:txBody>
      </p:sp>
    </p:spTree>
    <p:extLst>
      <p:ext uri="{BB962C8B-B14F-4D97-AF65-F5344CB8AC3E}">
        <p14:creationId xmlns:p14="http://schemas.microsoft.com/office/powerpoint/2010/main" val="21665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94" y="-302182"/>
            <a:ext cx="5024844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Оценка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предметных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449" y="821333"/>
            <a:ext cx="4028852" cy="2607668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2900" dirty="0" smtClean="0"/>
              <a:t>Оценка </a:t>
            </a:r>
            <a:r>
              <a:rPr lang="ru-RU" sz="2900" dirty="0"/>
              <a:t>предметных результатов представляет собой оценку достижения обучающимся </a:t>
            </a:r>
            <a:r>
              <a:rPr lang="ru-RU" sz="2900" b="1" dirty="0"/>
              <a:t>планируемых результатов</a:t>
            </a:r>
            <a:r>
              <a:rPr lang="ru-RU" sz="2900" dirty="0"/>
              <a:t> по отдельным предметам</a:t>
            </a:r>
            <a:r>
              <a:rPr lang="ru-RU" sz="2900" dirty="0" smtClean="0"/>
              <a:t>.</a:t>
            </a:r>
          </a:p>
          <a:p>
            <a:pPr marL="0" indent="0" algn="just">
              <a:buNone/>
            </a:pPr>
            <a:r>
              <a:rPr lang="ru-RU" sz="2900" dirty="0"/>
              <a:t>Оценка предметных результатов ведётся каждым учителем в ходе </a:t>
            </a:r>
            <a:r>
              <a:rPr lang="ru-RU" sz="2900" dirty="0" smtClean="0"/>
              <a:t>процедур </a:t>
            </a:r>
            <a:r>
              <a:rPr lang="ru-RU" sz="2900" dirty="0"/>
              <a:t>текущей, </a:t>
            </a:r>
            <a:r>
              <a:rPr lang="ru-RU" sz="2900" b="1" dirty="0"/>
              <a:t>тематической,</a:t>
            </a:r>
            <a:r>
              <a:rPr lang="ru-RU" sz="2900" dirty="0"/>
              <a:t> промежуточной и итоговой оценки, а также администрацией образовательной организации в ходе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внутришкольного мониторинга</a:t>
            </a:r>
            <a:r>
              <a:rPr lang="ru-RU" sz="2600" b="1" dirty="0" smtClean="0"/>
              <a:t>.</a:t>
            </a:r>
            <a:r>
              <a:rPr lang="ru-R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6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900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</a:t>
            </a:r>
            <a:r>
              <a:rPr lang="ru-RU" sz="29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ПООП ОО-2015</a:t>
            </a:r>
            <a:endParaRPr lang="ru-RU" sz="29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0624" y="4772025"/>
            <a:ext cx="9907995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Тематическая оценка представляет собой процедуру оценки уровня достижения тематических планируемых результатов по предмету, которые фиксируются в учебных методических комплектах, рекомендованных Министерством образования и науки РФ.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ПООП ОО-2015 с.194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9875" y="704851"/>
            <a:ext cx="4478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 КТП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51057" r="33598" b="12061"/>
          <a:stretch/>
        </p:blipFill>
        <p:spPr bwMode="auto">
          <a:xfrm>
            <a:off x="5121537" y="1195189"/>
            <a:ext cx="5977081" cy="2320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523874"/>
            <a:ext cx="5553075" cy="108585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Процедуры внутришкольного мониторинга</a:t>
            </a:r>
            <a:endParaRPr lang="ru-RU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5" y="1714024"/>
            <a:ext cx="8010525" cy="466772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000" dirty="0"/>
              <a:t>Внутришкольный мониторинг представляет собой процедуры: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оценки уровня </a:t>
            </a:r>
            <a:r>
              <a:rPr lang="ru-RU" sz="2000" dirty="0">
                <a:solidFill>
                  <a:srgbClr val="002060"/>
                </a:solidFill>
              </a:rPr>
              <a:t>достижения предметных и метапредметных результатов;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оценки уровня достижения той части </a:t>
            </a:r>
            <a:r>
              <a:rPr lang="ru-RU" sz="2000" dirty="0">
                <a:solidFill>
                  <a:srgbClr val="002060"/>
                </a:solidFill>
              </a:rPr>
              <a:t>личностных результатов,</a:t>
            </a:r>
            <a:r>
              <a:rPr lang="ru-RU" sz="2000" dirty="0"/>
              <a:t> которые связаны с оценкой поведения, прилежания, а также с оценкой учебной самостоятельности, готовности и способности делать осознанный выбор профиля обучения;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оценки уровня </a:t>
            </a:r>
            <a:r>
              <a:rPr lang="ru-RU" sz="2000" dirty="0">
                <a:solidFill>
                  <a:srgbClr val="002060"/>
                </a:solidFill>
              </a:rPr>
              <a:t>профессионального мастерства учителя</a:t>
            </a:r>
            <a:r>
              <a:rPr lang="ru-RU" sz="2000" i="1" dirty="0">
                <a:solidFill>
                  <a:srgbClr val="002060"/>
                </a:solidFill>
              </a:rPr>
              <a:t>, </a:t>
            </a:r>
            <a:r>
              <a:rPr lang="ru-RU" sz="2000" dirty="0"/>
              <a:t>осуществляемого на основе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административных проверочных работ, анализа посещенных уроков, анализа качества учебных заданий, предлагаемых учителем </a:t>
            </a: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обучающимся. </a:t>
            </a:r>
          </a:p>
          <a:p>
            <a:pPr marL="0" lvl="0" indent="0" algn="just">
              <a:lnSpc>
                <a:spcPct val="150000"/>
              </a:lnSpc>
              <a:buNone/>
            </a:pPr>
            <a:r>
              <a:rPr lang="ru-RU" sz="16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ООП ООО с.190</a:t>
            </a:r>
            <a:endParaRPr lang="ru-RU" sz="1600" b="1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2" descr="https://shop.idfedorov.ru/upload/iblock/4c6/4c67476c27b030cae297095de56c057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094" y="2000249"/>
            <a:ext cx="2112438" cy="266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3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1093" y="293974"/>
            <a:ext cx="112340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Arial" panose="020B0604020202020204" pitchFamily="34" charset="0"/>
              </a:rPr>
              <a:t>Вопросы:</a:t>
            </a:r>
            <a:r>
              <a:rPr lang="ru-RU" altLang="ru-RU" b="1" dirty="0" smtClean="0">
                <a:solidFill>
                  <a:srgbClr val="0070C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Где найти планируемые результаты?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               Как включить </a:t>
            </a:r>
            <a:r>
              <a:rPr lang="ru-RU" alt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планируемые результаты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в рабочую программу учителя?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               Как определить оптимальный уровень их достижения ?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              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оптимизировать контрольно-оценочную деятельность средствами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информационных технологий?</a:t>
            </a:r>
            <a:r>
              <a:rPr lang="ru-RU" altLang="ru-RU" dirty="0" smtClean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0070C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                                                    </a:t>
            </a:r>
            <a:endParaRPr lang="ru-RU" sz="2000" i="1" dirty="0" smtClean="0">
              <a:solidFill>
                <a:srgbClr val="00B05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567" y="3059335"/>
            <a:ext cx="5028804" cy="3416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В соответствии с   приказом № 1577 от 31 декабря 2015 г. Минобрнауки России «О внесении изменений в федеральный государственный образовательный стандарт основного общего образования, утвержденный приказом Министерства образования и науки российской Федерации от 17 декабря 2010 г. № 1897» рабочие программы учебных предметов, курсов должны обеспечивать достижение </a:t>
            </a:r>
            <a:r>
              <a:rPr kumimoji="0" lang="ru-RU" altLang="ru-RU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планируемых результатов освоения 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основной образовательной программы основного общего образования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5515" y="3059335"/>
            <a:ext cx="4776717" cy="25853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«Рабочие программы учебных предметов, курсов должны содержать</a:t>
            </a:r>
            <a:r>
              <a:rPr lang="ru-RU" alt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endParaRPr lang="en-US" altLang="ru-RU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alt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457200" lvl="0" indent="-457200">
              <a:buFontTx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Планируемые результаты </a:t>
            </a: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освоения </a:t>
            </a:r>
            <a:r>
              <a:rPr lang="ru-RU" alt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учебного предмета, курса;</a:t>
            </a:r>
          </a:p>
          <a:p>
            <a:pPr lvl="0">
              <a:defRPr/>
            </a:pP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2. Содержание учебного предмета, курса;</a:t>
            </a:r>
          </a:p>
          <a:p>
            <a:pPr lvl="0">
              <a:defRPr/>
            </a:pP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3. 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Тематическое планирование </a:t>
            </a: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с указанием количества часов, отводимых на освоение каждой темы» (приказ МОиН). </a:t>
            </a: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1" y="115852"/>
            <a:ext cx="1008192" cy="10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7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36979" y="571128"/>
            <a:ext cx="5650174" cy="41549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Оценка образовательных достижений обучающихся осуществляется в рамках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внутренней оценки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образовательной организации, включающей различные оценочные процедуры (стартовая диагностика, текущая 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тематическая оценка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портфолио, процедуры внутреннего мониторинга образовательных достижений, промежуточная и итоговая аттестации обучающихся), а также процедур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внешней оценки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включающей государственную итоговую аттестацию, независимую оценку качества подготовки обучающихся и мониторинговые исследования муниципального, регионального и федерального уровней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77124" y="2402652"/>
            <a:ext cx="3990975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Согласованность внутренней и внешней оценки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повышает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доверие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внутренней оценке, позволяет сделать её более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надежной,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упрощению</a:t>
            </a:r>
            <a:r>
              <a:rPr lang="ru-RU" alt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аттестационных процедур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0"/>
              </a:spcBef>
            </a:pP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ПООП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2016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spcBef>
                <a:spcPct val="0"/>
              </a:spcBef>
            </a:pPr>
            <a:endParaRPr lang="ru-RU" altLang="ru-RU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47school.ru/wp-content/uploads/2017/08/3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7" r="-851" b="48873"/>
          <a:stretch/>
        </p:blipFill>
        <p:spPr bwMode="auto">
          <a:xfrm>
            <a:off x="8283772" y="571128"/>
            <a:ext cx="2393245" cy="105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489" y="5260268"/>
            <a:ext cx="10672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Тематическое 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(календарно-тематическое) планирование – основа внутришкольного мониторинга качества образования (ВМКО). </a:t>
            </a:r>
          </a:p>
        </p:txBody>
      </p:sp>
    </p:spTree>
    <p:extLst>
      <p:ext uri="{BB962C8B-B14F-4D97-AF65-F5344CB8AC3E}">
        <p14:creationId xmlns:p14="http://schemas.microsoft.com/office/powerpoint/2010/main" val="25387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5934074" y="1539631"/>
            <a:ext cx="5452941" cy="42473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14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Сформировать календарно-тематическое </a:t>
            </a:r>
            <a:r>
              <a:rPr lang="ru-RU" altLang="ru-RU" sz="2000" dirty="0">
                <a:latin typeface="+mn-lt"/>
              </a:rPr>
              <a:t>планирование (КТП).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Внести планируемые </a:t>
            </a:r>
            <a:r>
              <a:rPr lang="ru-RU" altLang="ru-RU" sz="2000" dirty="0">
                <a:latin typeface="+mn-lt"/>
              </a:rPr>
              <a:t>результаты.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Сформировать </a:t>
            </a:r>
            <a:r>
              <a:rPr lang="ru-RU" altLang="ru-RU" sz="2000" dirty="0">
                <a:latin typeface="+mn-lt"/>
              </a:rPr>
              <a:t>план диагностической работы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Найти </a:t>
            </a:r>
            <a:r>
              <a:rPr lang="ru-RU" altLang="ru-RU" sz="2000" dirty="0">
                <a:latin typeface="+mn-lt"/>
              </a:rPr>
              <a:t>задания в соответствии с планом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Провести диагностическую работу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Проверить работу с учетом норм оценивания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Выполнить </a:t>
            </a:r>
            <a:r>
              <a:rPr lang="ru-RU" altLang="ru-RU" sz="2000" dirty="0">
                <a:latin typeface="+mn-lt"/>
              </a:rPr>
              <a:t>анализ результатов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AutoNum type="arabicPeriod"/>
            </a:pPr>
            <a:r>
              <a:rPr lang="en-US" altLang="ru-RU" sz="2000" dirty="0" smtClean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Сформировать </a:t>
            </a:r>
            <a:r>
              <a:rPr lang="ru-RU" altLang="ru-RU" sz="2000" dirty="0">
                <a:latin typeface="+mn-lt"/>
              </a:rPr>
              <a:t>управленческие действия</a:t>
            </a:r>
          </a:p>
        </p:txBody>
      </p:sp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0" y="100021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действий </a:t>
            </a: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осуществлению </a:t>
            </a:r>
            <a:endParaRPr lang="ru-RU" altLang="ru-RU" sz="2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контрольно-оценочной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</p:txBody>
      </p:sp>
      <p:sp>
        <p:nvSpPr>
          <p:cNvPr id="30726" name="Прямоугольник 3"/>
          <p:cNvSpPr>
            <a:spLocks noChangeArrowheads="1"/>
          </p:cNvSpPr>
          <p:nvPr/>
        </p:nvSpPr>
        <p:spPr bwMode="auto">
          <a:xfrm>
            <a:off x="422030" y="1199485"/>
            <a:ext cx="44313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Кодификатор элементов содержания  по предмету  – основа </a:t>
            </a:r>
            <a:r>
              <a:rPr lang="ru-RU" altLang="ru-RU" sz="1800" b="1" dirty="0" smtClean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планируемых </a:t>
            </a:r>
            <a:r>
              <a:rPr lang="ru-RU" altLang="ru-RU" sz="1800" b="1" dirty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результатов освоения ОП</a:t>
            </a:r>
          </a:p>
        </p:txBody>
      </p:sp>
      <p:pic>
        <p:nvPicPr>
          <p:cNvPr id="3072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7" y="313900"/>
            <a:ext cx="690581" cy="88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947" t="12983" r="24386" b="13474"/>
          <a:stretch/>
        </p:blipFill>
        <p:spPr>
          <a:xfrm>
            <a:off x="422030" y="2209800"/>
            <a:ext cx="4971683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48625" y="542925"/>
            <a:ext cx="3933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Сформировать 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календарно-тематическое </a:t>
            </a:r>
            <a:r>
              <a:rPr lang="ru-RU" alt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планирование</a:t>
            </a:r>
            <a:endParaRPr lang="ru-RU" alt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6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6298" r="25125" b="32239"/>
          <a:stretch>
            <a:fillRect/>
          </a:stretch>
        </p:blipFill>
        <p:spPr bwMode="auto">
          <a:xfrm>
            <a:off x="842963" y="1543050"/>
            <a:ext cx="9172574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399" y="123825"/>
            <a:ext cx="6524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действий учителя по осуществлению </a:t>
            </a:r>
          </a:p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контрольно-оценочной деятельности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122" y="2724150"/>
            <a:ext cx="1108872" cy="15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7875" y="246063"/>
            <a:ext cx="83661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Tahoma" panose="020B0604030504040204" pitchFamily="34" charset="0"/>
                <a:ea typeface="+mj-ea"/>
                <a:cs typeface="+mj-cs"/>
              </a:rPr>
              <a:t>Формирование КТП (продолжение)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756" t="41611" r="19303" b="15357"/>
          <a:stretch/>
        </p:blipFill>
        <p:spPr>
          <a:xfrm>
            <a:off x="495300" y="1144288"/>
            <a:ext cx="11322666" cy="4810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33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882650" y="273050"/>
            <a:ext cx="893009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2</a:t>
            </a:r>
            <a:r>
              <a:rPr lang="ru-RU" altLang="ru-RU" sz="1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.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Сформировать план тематической  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</a:rPr>
              <a:t>работы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sp>
        <p:nvSpPr>
          <p:cNvPr id="21507" name="Прямоугольник 2"/>
          <p:cNvSpPr>
            <a:spLocks noChangeArrowheads="1"/>
          </p:cNvSpPr>
          <p:nvPr/>
        </p:nvSpPr>
        <p:spPr bwMode="auto">
          <a:xfrm>
            <a:off x="882650" y="3400426"/>
            <a:ext cx="3479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Подобрать  задания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в соответствии с планом</a:t>
            </a:r>
            <a:endParaRPr lang="ru-RU" alt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509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t="13551" r="29901" b="7045"/>
          <a:stretch>
            <a:fillRect/>
          </a:stretch>
        </p:blipFill>
        <p:spPr bwMode="auto">
          <a:xfrm>
            <a:off x="10267950" y="887105"/>
            <a:ext cx="1485900" cy="21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s://catalog.prosv.ru/images/big/e227ec5b-aa8c-11df-9d36-0019b9f502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05" y="3577783"/>
            <a:ext cx="1427809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goods.kaypu.com/photo/5b910551384e1f655a7090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78" y="3577783"/>
            <a:ext cx="1344293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cdn1.ozone.ru/multimedia/1025092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935" y="3577782"/>
            <a:ext cx="1308519" cy="18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9204" t="45043" r="19453" b="25791"/>
          <a:stretch/>
        </p:blipFill>
        <p:spPr>
          <a:xfrm>
            <a:off x="1036605" y="887105"/>
            <a:ext cx="8492979" cy="22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3"/>
          <p:cNvSpPr>
            <a:spLocks noChangeArrowheads="1"/>
          </p:cNvSpPr>
          <p:nvPr/>
        </p:nvSpPr>
        <p:spPr bwMode="auto">
          <a:xfrm>
            <a:off x="206375" y="160338"/>
            <a:ext cx="11422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Подобрать соответствующие задания.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55738"/>
              </p:ext>
            </p:extLst>
          </p:nvPr>
        </p:nvGraphicFramePr>
        <p:xfrm>
          <a:off x="733425" y="2265493"/>
          <a:ext cx="5011738" cy="3557346"/>
        </p:xfrm>
        <a:graphic>
          <a:graphicData uri="http://schemas.openxmlformats.org/drawingml/2006/table">
            <a:tbl>
              <a:tblPr/>
              <a:tblGrid>
                <a:gridCol w="811589">
                  <a:extLst>
                    <a:ext uri="{9D8B030D-6E8A-4147-A177-3AD203B41FA5}">
                      <a16:colId xmlns:a16="http://schemas.microsoft.com/office/drawing/2014/main" val="4204178001"/>
                    </a:ext>
                  </a:extLst>
                </a:gridCol>
                <a:gridCol w="606178">
                  <a:extLst>
                    <a:ext uri="{9D8B030D-6E8A-4147-A177-3AD203B41FA5}">
                      <a16:colId xmlns:a16="http://schemas.microsoft.com/office/drawing/2014/main" val="1167107657"/>
                    </a:ext>
                  </a:extLst>
                </a:gridCol>
                <a:gridCol w="958104">
                  <a:extLst>
                    <a:ext uri="{9D8B030D-6E8A-4147-A177-3AD203B41FA5}">
                      <a16:colId xmlns:a16="http://schemas.microsoft.com/office/drawing/2014/main" val="488178354"/>
                    </a:ext>
                  </a:extLst>
                </a:gridCol>
                <a:gridCol w="1223846">
                  <a:extLst>
                    <a:ext uri="{9D8B030D-6E8A-4147-A177-3AD203B41FA5}">
                      <a16:colId xmlns:a16="http://schemas.microsoft.com/office/drawing/2014/main" val="2559049140"/>
                    </a:ext>
                  </a:extLst>
                </a:gridCol>
                <a:gridCol w="1412021">
                  <a:extLst>
                    <a:ext uri="{9D8B030D-6E8A-4147-A177-3AD203B41FA5}">
                      <a16:colId xmlns:a16="http://schemas.microsoft.com/office/drawing/2014/main" val="3700408723"/>
                    </a:ext>
                  </a:extLst>
                </a:gridCol>
              </a:tblGrid>
              <a:tr h="6124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Позиция в тесте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КЭС</a:t>
                      </a:r>
                      <a:endParaRPr kumimoji="0" lang="ru-RU" altLang="ru-RU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задания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Примерное время выполнения, мин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728160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673777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189000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14273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271528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771077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209529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652253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564962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45092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402783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165440"/>
                  </a:ext>
                </a:extLst>
              </a:tr>
              <a:tr h="23948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79" marR="656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456757"/>
                  </a:ext>
                </a:extLst>
              </a:tr>
            </a:tbl>
          </a:graphicData>
        </a:graphic>
      </p:graphicFrame>
      <p:sp>
        <p:nvSpPr>
          <p:cNvPr id="23665" name="Rectangle 6"/>
          <p:cNvSpPr>
            <a:spLocks noChangeArrowheads="1"/>
          </p:cNvSpPr>
          <p:nvPr/>
        </p:nvSpPr>
        <p:spPr bwMode="auto">
          <a:xfrm>
            <a:off x="733425" y="586716"/>
            <a:ext cx="5011738" cy="1661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904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диагностической работы </a:t>
            </a:r>
            <a:b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 языку  для учащихся 5-х классов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заданий: ВО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 с выбором одного ответа, КО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 с кратким ответом. 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сложности заданий: Б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базовый, П </a:t>
            </a:r>
            <a:r>
              <a:rPr lang="ru-RU" altLang="ru-RU" sz="1400" i="1" dirty="0">
                <a:cs typeface="Times New Roman" panose="02020603050405020304" pitchFamily="18" charset="0"/>
              </a:rPr>
              <a:t>–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повышенный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</a:t>
            </a:r>
            <a:endParaRPr lang="ru-RU" altLang="ru-RU" sz="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pic>
        <p:nvPicPr>
          <p:cNvPr id="236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t="9851" r="30273" b="9193"/>
          <a:stretch>
            <a:fillRect/>
          </a:stretch>
        </p:blipFill>
        <p:spPr bwMode="auto">
          <a:xfrm>
            <a:off x="6717179" y="904876"/>
            <a:ext cx="5255745" cy="5384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9" y="503654"/>
            <a:ext cx="4877179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7" t="13434" r="27438" b="70685"/>
          <a:stretch>
            <a:fillRect/>
          </a:stretch>
        </p:blipFill>
        <p:spPr bwMode="auto">
          <a:xfrm>
            <a:off x="6771896" y="174625"/>
            <a:ext cx="5038725" cy="131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5" b="1472"/>
          <a:stretch>
            <a:fillRect/>
          </a:stretch>
        </p:blipFill>
        <p:spPr bwMode="auto">
          <a:xfrm>
            <a:off x="6771896" y="1489258"/>
            <a:ext cx="5185100" cy="35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1"/>
          <p:cNvSpPr>
            <a:spLocks noChangeArrowheads="1"/>
          </p:cNvSpPr>
          <p:nvPr/>
        </p:nvSpPr>
        <p:spPr bwMode="auto">
          <a:xfrm>
            <a:off x="1" y="174625"/>
            <a:ext cx="5943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4.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Провести работу, проверить. Внести полученные данные в аналитическую программу.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3897" t="47971" b="11760"/>
          <a:stretch/>
        </p:blipFill>
        <p:spPr>
          <a:xfrm>
            <a:off x="7515225" y="4982656"/>
            <a:ext cx="3581399" cy="160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440" t="31036" r="35187" b="8836"/>
          <a:stretch/>
        </p:blipFill>
        <p:spPr>
          <a:xfrm>
            <a:off x="5854212" y="720630"/>
            <a:ext cx="3947013" cy="36518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216" t="1768" r="29589" b="21777"/>
          <a:stretch/>
        </p:blipFill>
        <p:spPr>
          <a:xfrm>
            <a:off x="861799" y="720630"/>
            <a:ext cx="3000885" cy="23368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9200" y="3867150"/>
            <a:ext cx="3216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Единая система оценки качества школьного образования в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784" y="5321827"/>
            <a:ext cx="11034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В настоящее время в России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сформирована  </a:t>
            </a:r>
            <a:r>
              <a:rPr lang="ru-RU" alt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единая система оценки качества образования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, создание которой обеспечит комплексный подход к оценке знаний школьников на всех этапах обучения.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С. Кравцов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0" y="176213"/>
            <a:ext cx="1219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Программное обеспечение системы оценки результатов обучения по русскому языку</a:t>
            </a:r>
          </a:p>
        </p:txBody>
      </p:sp>
      <p:pic>
        <p:nvPicPr>
          <p:cNvPr id="2560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18546" r="32886" b="35205"/>
          <a:stretch/>
        </p:blipFill>
        <p:spPr bwMode="auto">
          <a:xfrm>
            <a:off x="598488" y="895350"/>
            <a:ext cx="11022011" cy="48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6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 flipH="1">
            <a:off x="7997824" y="6386513"/>
            <a:ext cx="3859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2060"/>
                </a:solidFill>
                <a:latin typeface="Tahoma" panose="020B0604030504040204" pitchFamily="34" charset="0"/>
              </a:rPr>
              <a:t>Общий вид программы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pic>
        <p:nvPicPr>
          <p:cNvPr id="2662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7731" r="17438" b="15601"/>
          <a:stretch>
            <a:fillRect/>
          </a:stretch>
        </p:blipFill>
        <p:spPr bwMode="auto">
          <a:xfrm>
            <a:off x="273049" y="100013"/>
            <a:ext cx="11814175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443" t="5130" r="-2138" b="80503"/>
          <a:stretch/>
        </p:blipFill>
        <p:spPr bwMode="auto">
          <a:xfrm>
            <a:off x="3828481" y="623816"/>
            <a:ext cx="5981700" cy="53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398" t="6149" r="33632" b="32478"/>
          <a:stretch/>
        </p:blipFill>
        <p:spPr>
          <a:xfrm>
            <a:off x="798678" y="173113"/>
            <a:ext cx="2306472" cy="285669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25014" t="19753" r="24639" b="22524"/>
          <a:stretch/>
        </p:blipFill>
        <p:spPr bwMode="auto">
          <a:xfrm>
            <a:off x="3699822" y="1374798"/>
            <a:ext cx="2990850" cy="2143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25173" t="19241" r="25441" b="23807"/>
          <a:stretch/>
        </p:blipFill>
        <p:spPr bwMode="auto">
          <a:xfrm>
            <a:off x="7399646" y="1403373"/>
            <a:ext cx="2933700" cy="211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25816" t="20010" r="26723" b="24320"/>
          <a:stretch/>
        </p:blipFill>
        <p:spPr bwMode="auto">
          <a:xfrm>
            <a:off x="245659" y="3971499"/>
            <a:ext cx="3343701" cy="2510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/>
          <a:srcRect l="24693" t="20267" r="25280" b="23294"/>
          <a:stretch/>
        </p:blipFill>
        <p:spPr bwMode="auto">
          <a:xfrm>
            <a:off x="4118780" y="3971499"/>
            <a:ext cx="3280865" cy="2361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8"/>
          <a:srcRect l="34646" t="25685" r="34283" b="42472"/>
          <a:stretch/>
        </p:blipFill>
        <p:spPr bwMode="auto">
          <a:xfrm>
            <a:off x="8325134" y="4217157"/>
            <a:ext cx="2238233" cy="1555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69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4643" t="27283" r="35963" b="45392"/>
          <a:stretch/>
        </p:blipFill>
        <p:spPr bwMode="auto">
          <a:xfrm>
            <a:off x="641445" y="586854"/>
            <a:ext cx="3193576" cy="1951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25166" t="20987" r="26201" b="23321"/>
          <a:stretch/>
        </p:blipFill>
        <p:spPr bwMode="auto">
          <a:xfrm>
            <a:off x="4353636" y="471914"/>
            <a:ext cx="3384646" cy="2066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5832" t="21630" r="26112" b="24185"/>
          <a:stretch/>
        </p:blipFill>
        <p:spPr bwMode="auto">
          <a:xfrm>
            <a:off x="8490210" y="586854"/>
            <a:ext cx="2854325" cy="2011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35203" t="13279" r="32669" b="71729"/>
          <a:stretch/>
        </p:blipFill>
        <p:spPr bwMode="auto">
          <a:xfrm>
            <a:off x="842867" y="3478416"/>
            <a:ext cx="1908175" cy="556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2007" t="11136" r="12046" b="5114"/>
          <a:stretch/>
        </p:blipFill>
        <p:spPr bwMode="auto">
          <a:xfrm>
            <a:off x="4080680" y="2893325"/>
            <a:ext cx="6755641" cy="3684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0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8" descr="триколор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Блок-схема: процесс 9"/>
          <p:cNvSpPr/>
          <p:nvPr/>
        </p:nvSpPr>
        <p:spPr>
          <a:xfrm>
            <a:off x="0" y="1643865"/>
            <a:ext cx="12192000" cy="3585681"/>
          </a:xfrm>
          <a:prstGeom prst="flowChartProcess">
            <a:avLst/>
          </a:prstGeom>
          <a:gradFill flip="none" rotWithShape="1">
            <a:gsLst>
              <a:gs pos="0">
                <a:srgbClr val="00B0F0"/>
              </a:gs>
              <a:gs pos="48000">
                <a:srgbClr val="0070C0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150" y="1747838"/>
            <a:ext cx="9772650" cy="2309812"/>
          </a:xfr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  <a:t>Модуль </a:t>
            </a:r>
            <a:b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  <a:t>«Многоуровневая система оценки </a:t>
            </a:r>
            <a:b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  <a:t>качества образования</a:t>
            </a:r>
            <a:r>
              <a:rPr lang="en-US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  <a:t>»</a:t>
            </a:r>
            <a: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  <a:t/>
            </a:r>
            <a:b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</a:br>
            <a:r>
              <a:rPr lang="ru-RU" altLang="ru-RU" sz="3200" spc="300" dirty="0" smtClean="0">
                <a:solidFill>
                  <a:schemeClr val="bg1"/>
                </a:solidFill>
                <a:latin typeface="AGLettericaCompressed" pitchFamily="2" charset="0"/>
              </a:rPr>
              <a:t>(МСОКО)</a:t>
            </a:r>
          </a:p>
        </p:txBody>
      </p:sp>
      <p:sp>
        <p:nvSpPr>
          <p:cNvPr id="27" name="Овал 26"/>
          <p:cNvSpPr/>
          <p:nvPr/>
        </p:nvSpPr>
        <p:spPr>
          <a:xfrm>
            <a:off x="4165600" y="5164138"/>
            <a:ext cx="3979863" cy="160178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34000"/>
                </a:schemeClr>
              </a:gs>
              <a:gs pos="53000">
                <a:schemeClr val="tx1">
                  <a:lumMod val="95000"/>
                  <a:lumOff val="5000"/>
                  <a:alpha val="11000"/>
                </a:schemeClr>
              </a:gs>
              <a:gs pos="100000">
                <a:srgbClr val="4C4C4C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5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21325"/>
            <a:ext cx="12192000" cy="100488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000" b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ЗАО </a:t>
            </a:r>
            <a:r>
              <a:rPr lang="en-US" altLang="ru-RU" sz="2000" b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2000" b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ИРТех</a:t>
            </a:r>
            <a:r>
              <a:rPr lang="en-US" altLang="ru-RU" sz="2000" b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80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www.ir-tech.ru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80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г. Самара</a:t>
            </a:r>
            <a:endParaRPr lang="en-US" altLang="ru-RU" sz="180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57" name="Группа 13"/>
          <p:cNvGrpSpPr>
            <a:grpSpLocks/>
          </p:cNvGrpSpPr>
          <p:nvPr/>
        </p:nvGrpSpPr>
        <p:grpSpPr bwMode="auto">
          <a:xfrm>
            <a:off x="1055688" y="347663"/>
            <a:ext cx="9945687" cy="950912"/>
            <a:chOff x="1085095" y="389046"/>
            <a:chExt cx="9945106" cy="950014"/>
          </a:xfrm>
        </p:grpSpPr>
        <p:pic>
          <p:nvPicPr>
            <p:cNvPr id="2058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904" y="389046"/>
              <a:ext cx="898358" cy="95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9" name="Заголовок 1"/>
            <p:cNvSpPr txBox="1">
              <a:spLocks/>
            </p:cNvSpPr>
            <p:nvPr/>
          </p:nvSpPr>
          <p:spPr bwMode="auto">
            <a:xfrm>
              <a:off x="1085095" y="595226"/>
              <a:ext cx="9945106" cy="42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400" b="1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altLang="ru-RU" sz="1400" b="1" spc="300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ИННОВАЦИОННЫЕ</a:t>
              </a:r>
              <a:r>
                <a:rPr lang="en-US" altLang="ru-RU" sz="1400" b="1" spc="300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altLang="ru-RU" sz="1400" b="1" spc="300" dirty="0" smtClean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РЕШЕНИЯ                 </a:t>
              </a:r>
              <a:r>
                <a:rPr lang="ru-RU" altLang="ru-RU" sz="1400" b="1" spc="300" dirty="0" smtClean="0">
                  <a:solidFill>
                    <a:srgbClr val="2E75B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ДЛЯ</a:t>
              </a:r>
              <a:r>
                <a:rPr lang="en-US" altLang="ru-RU" sz="1400" b="1" spc="300" dirty="0" smtClean="0">
                  <a:solidFill>
                    <a:srgbClr val="2E75B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C</a:t>
              </a:r>
              <a:r>
                <a:rPr lang="ru-RU" altLang="ru-RU" sz="1400" b="1" spc="300" dirty="0" smtClean="0">
                  <a:solidFill>
                    <a:srgbClr val="2E75B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ИСТЕМЫ ОБРАЗОВАНИЯ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6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44463" y="1468438"/>
            <a:ext cx="11088687" cy="4894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2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Отчеты  уровня класса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Результаты контрольных работ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Диагностическая карта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Оценочные показатели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Разрыв между результатами контрольных работ и оценочными показателями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Анализ периода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Отчет классного руководителя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Анализ результатов контрольных работ по уровню усвоения ОП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Анализ результатов контрольных работ и ИРО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Персональный контроль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endParaRPr lang="ru-RU" altLang="ru-RU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</p:spTree>
    <p:extLst>
      <p:ext uri="{BB962C8B-B14F-4D97-AF65-F5344CB8AC3E}">
        <p14:creationId xmlns:p14="http://schemas.microsoft.com/office/powerpoint/2010/main" val="29534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44463" y="1468438"/>
            <a:ext cx="11088687" cy="508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Содержат результаты всех контрольных работ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2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02" y="1976438"/>
            <a:ext cx="7043312" cy="411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44463" y="1468438"/>
            <a:ext cx="11088687" cy="1338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Содержат результаты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тематических проверочных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работ </a:t>
            </a:r>
            <a:b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(с расшифровкой каждого задания в соответствии с кодификатором ФИПИ, а также, с информацией об освоенных и неосвоенных контролируемых элементах содержания (КЭС).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786063"/>
            <a:ext cx="6456362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786063"/>
            <a:ext cx="54102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8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6499225" y="2100263"/>
            <a:ext cx="5162550" cy="3832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Кодификатор ФИПИ  содержит перечень контролируемых элементов содержания (КЭС) по всем предметам, по которым проводится государственная аттестация.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None/>
              <a:defRPr/>
            </a:pPr>
            <a:endParaRPr lang="ru-RU" altLang="ru-RU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В МСОКО  - используется для составления планов контрольных работ, анализа проведенных работ, анализа неусвоенных тем по ученикам.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КОДИФИКАТОР ЭЛЕМЕНТОВ СОДЕРЖАНИЯ</a:t>
            </a:r>
          </a:p>
        </p:txBody>
      </p:sp>
      <p:pic>
        <p:nvPicPr>
          <p:cNvPr id="922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03325"/>
            <a:ext cx="529748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446463"/>
            <a:ext cx="582612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8750" y="1309688"/>
            <a:ext cx="106410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О динамике индивидуальных достижений каждого учащегося класса 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 учебным периодам в разрезе предметов</a:t>
            </a: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197100"/>
            <a:ext cx="98869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5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Прямоугольник 7"/>
          <p:cNvSpPr>
            <a:spLocks noChangeArrowheads="1"/>
          </p:cNvSpPr>
          <p:nvPr/>
        </p:nvSpPr>
        <p:spPr bwMode="auto">
          <a:xfrm>
            <a:off x="723900" y="428624"/>
            <a:ext cx="4317740" cy="1754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mobold"/>
              </a:rPr>
              <a:t>«Нам необходимо выстроить полноценную систему, но для этого нужны результаты по всем ступеням образования, чтобы </a:t>
            </a:r>
            <a:r>
              <a:rPr lang="ru-RU" altLang="ru-RU" sz="1800" i="1" u="sng" dirty="0">
                <a:solidFill>
                  <a:schemeClr val="accent5">
                    <a:lumMod val="75000"/>
                  </a:schemeClr>
                </a:solidFill>
                <a:latin typeface="arimobold"/>
              </a:rPr>
              <a:t>выявить</a:t>
            </a:r>
            <a:r>
              <a:rPr lang="ru-RU" altLang="ru-RU" sz="1800" i="1" dirty="0">
                <a:solidFill>
                  <a:srgbClr val="002060"/>
                </a:solidFill>
                <a:latin typeface="arimobold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latin typeface="arimobold"/>
              </a:rPr>
              <a:t>и </a:t>
            </a:r>
            <a:r>
              <a:rPr lang="ru-RU" altLang="ru-RU" sz="1800" i="1" u="sng" dirty="0">
                <a:solidFill>
                  <a:schemeClr val="accent5">
                    <a:lumMod val="75000"/>
                  </a:schemeClr>
                </a:solidFill>
                <a:latin typeface="arimobold"/>
              </a:rPr>
              <a:t>закрыть</a:t>
            </a:r>
            <a:r>
              <a:rPr lang="ru-RU" altLang="ru-RU" sz="1800" dirty="0">
                <a:solidFill>
                  <a:srgbClr val="002060"/>
                </a:solidFill>
                <a:latin typeface="arimobold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arimobold"/>
              </a:rPr>
              <a:t>проблемные места», - сказал С. Кравцов. 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pic>
        <p:nvPicPr>
          <p:cNvPr id="30724" name="Picture 4" descr="http://novosibirsk.bezformata.ru/content/image155585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8" r="20029" b="59499"/>
          <a:stretch>
            <a:fillRect/>
          </a:stretch>
        </p:blipFill>
        <p:spPr bwMode="auto">
          <a:xfrm>
            <a:off x="5333018" y="810525"/>
            <a:ext cx="1822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Прямоугольник 9"/>
          <p:cNvSpPr>
            <a:spLocks noChangeArrowheads="1"/>
          </p:cNvSpPr>
          <p:nvPr/>
        </p:nvSpPr>
        <p:spPr bwMode="auto">
          <a:xfrm>
            <a:off x="7424714" y="1978925"/>
            <a:ext cx="4216424" cy="31393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moregular"/>
              </a:rPr>
              <a:t>Это не ЕГЭ. Мы разрабатываем экзаменационные материалы, чтобы школы, используя их, могли </a:t>
            </a:r>
            <a:r>
              <a:rPr lang="ru-RU" altLang="ru-RU" sz="1800" dirty="0">
                <a:solidFill>
                  <a:srgbClr val="002060"/>
                </a:solidFill>
                <a:latin typeface="arimoregular"/>
              </a:rPr>
              <a:t>самостоятельно провести диагностику – оценить уровень школьников в соответствии с федеральными стандартами и </a:t>
            </a:r>
            <a:r>
              <a:rPr lang="ru-RU" altLang="ru-RU" sz="1800" i="1" dirty="0">
                <a:solidFill>
                  <a:srgbClr val="002060"/>
                </a:solidFill>
                <a:latin typeface="arimoregular"/>
              </a:rPr>
              <a:t>определить проблемные зоны</a:t>
            </a:r>
            <a:r>
              <a:rPr lang="ru-RU" altLang="ru-RU" sz="1800" dirty="0">
                <a:solidFill>
                  <a:srgbClr val="002060"/>
                </a:solidFill>
                <a:latin typeface="arimoregular"/>
              </a:rPr>
              <a:t>. </a:t>
            </a:r>
            <a:r>
              <a:rPr lang="ru-RU" altLang="ru-RU" sz="1800" dirty="0">
                <a:solidFill>
                  <a:srgbClr val="000000"/>
                </a:solidFill>
                <a:latin typeface="arimoregular"/>
              </a:rPr>
              <a:t>Также будут разработаны рекомендации по </a:t>
            </a:r>
            <a:r>
              <a:rPr lang="ru-RU" altLang="ru-RU" sz="1800" i="1" dirty="0">
                <a:solidFill>
                  <a:srgbClr val="002060"/>
                </a:solidFill>
                <a:latin typeface="arimoregular"/>
              </a:rPr>
              <a:t>корректировке выявленных пробелов</a:t>
            </a:r>
            <a:r>
              <a:rPr lang="ru-RU" altLang="ru-RU" sz="1800" dirty="0">
                <a:solidFill>
                  <a:srgbClr val="002060"/>
                </a:solidFill>
                <a:latin typeface="arimoregular"/>
              </a:rPr>
              <a:t>»</a:t>
            </a:r>
          </a:p>
        </p:txBody>
      </p:sp>
      <p:pic>
        <p:nvPicPr>
          <p:cNvPr id="30726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/>
          <a:stretch>
            <a:fillRect/>
          </a:stretch>
        </p:blipFill>
        <p:spPr bwMode="auto">
          <a:xfrm>
            <a:off x="1428750" y="3185126"/>
            <a:ext cx="5457471" cy="227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502556" y="341194"/>
            <a:ext cx="1828800" cy="1201003"/>
          </a:xfrm>
          <a:prstGeom prst="roundRect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ВПР</a:t>
            </a:r>
          </a:p>
        </p:txBody>
      </p:sp>
    </p:spTree>
    <p:extLst>
      <p:ext uri="{BB962C8B-B14F-4D97-AF65-F5344CB8AC3E}">
        <p14:creationId xmlns:p14="http://schemas.microsoft.com/office/powerpoint/2010/main" val="52288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375" y="1290638"/>
            <a:ext cx="10641013" cy="7858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Оценочные показатели класса за учебный период</a:t>
            </a: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8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800225"/>
            <a:ext cx="102774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375" y="1290638"/>
            <a:ext cx="10641013" cy="7858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Разрыв между результатами контрольных работ и оценочными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показателями (ВПР)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787525"/>
            <a:ext cx="60579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3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375" y="1371600"/>
            <a:ext cx="11098213" cy="4556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Анализ периода</a:t>
            </a:r>
            <a:endParaRPr lang="ru-RU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6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27213"/>
            <a:ext cx="48958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2370138"/>
            <a:ext cx="68389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2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375" y="1371600"/>
            <a:ext cx="11098213" cy="4555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Анализ периода (продолжение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) 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Рособрнадзор</a:t>
            </a:r>
            <a:endParaRPr lang="ru-RU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224088"/>
            <a:ext cx="112299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6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375" y="1371600"/>
            <a:ext cx="11098213" cy="508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Анализ периода (продолжение)</a:t>
            </a:r>
            <a:endParaRPr lang="ru-RU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028825"/>
            <a:ext cx="10355263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1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5"/>
          <p:cNvSpPr>
            <a:spLocks noChangeArrowheads="1"/>
          </p:cNvSpPr>
          <p:nvPr/>
        </p:nvSpPr>
        <p:spPr bwMode="auto">
          <a:xfrm>
            <a:off x="401638" y="1273175"/>
            <a:ext cx="304165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t>О результатах образовательных достижений класса с детализацией по показателям результатов обучения по сравнению с требованиями стандарта, с перечислением учеников, имеющих проблемы в освоении образовательной программы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38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350963"/>
            <a:ext cx="837247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5"/>
          <p:cNvSpPr>
            <a:spLocks noChangeArrowheads="1"/>
          </p:cNvSpPr>
          <p:nvPr/>
        </p:nvSpPr>
        <p:spPr bwMode="auto">
          <a:xfrm>
            <a:off x="755650" y="1601788"/>
            <a:ext cx="1055052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t>Отчет классного руководителя. Классный контроль. Персональный контроль.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2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189163"/>
            <a:ext cx="99155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9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5"/>
          <p:cNvSpPr>
            <a:spLocks noChangeArrowheads="1"/>
          </p:cNvSpPr>
          <p:nvPr/>
        </p:nvSpPr>
        <p:spPr bwMode="auto">
          <a:xfrm>
            <a:off x="203200" y="1290638"/>
            <a:ext cx="105505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t>Анализ результатов контрольных работ по уровню освоения образовательной программы и с в соответствии с прогнозируемыми результатами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135188"/>
            <a:ext cx="5237163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1988"/>
            <a:ext cx="516096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9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342900" y="1449388"/>
            <a:ext cx="2122488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Выявление проблем для оказания методической помощи</a:t>
            </a:r>
            <a:endParaRPr lang="ru-RU" altLang="ru-RU" sz="1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6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КЛАССА:</a:t>
            </a:r>
          </a:p>
        </p:txBody>
      </p:sp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1449388"/>
            <a:ext cx="9053512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92088" y="5567363"/>
            <a:ext cx="10453687" cy="1081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Прогноз считается исходя из результатов контрольных работ по предмету за текущий и предыдущий учебный год</a:t>
            </a:r>
            <a:endParaRPr lang="en-US" altLang="ru-RU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Диапазоны баллов выставляются в настройках для каждого предмета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282575" y="1506538"/>
            <a:ext cx="1803400" cy="3416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None/>
              <a:defRPr/>
            </a:pPr>
            <a:r>
              <a:rPr lang="ru-RU" altLang="ru-RU" sz="16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Для параллелей 9 и 11 предусмотрено получение прогноза итога экзаменов – ОГЭ и ЕГЭ соответственно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821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ПРОГНОЗИРОВАНИЕ РЕЗУЛЬТАТОВ ГОСУДАРСТВЕННОЙ АТТЕСТАЦИИ:</a:t>
            </a:r>
          </a:p>
        </p:txBody>
      </p:sp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347788"/>
            <a:ext cx="101060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0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165" t="27253" r="28917" b="17198"/>
          <a:stretch/>
        </p:blipFill>
        <p:spPr>
          <a:xfrm>
            <a:off x="0" y="1487605"/>
            <a:ext cx="10344150" cy="4534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84" t="8935" r="79515" b="73345"/>
          <a:stretch/>
        </p:blipFill>
        <p:spPr>
          <a:xfrm>
            <a:off x="436729" y="177420"/>
            <a:ext cx="1487606" cy="12146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3452" y="504967"/>
            <a:ext cx="7001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Образцы, примеры, описание, кодификатор – на сайте ФИОКО в начале учебного года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965" t="10687" r="31243" b="34268"/>
          <a:stretch/>
        </p:blipFill>
        <p:spPr>
          <a:xfrm>
            <a:off x="5923128" y="2135590"/>
            <a:ext cx="4121624" cy="363656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306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48856" y="978195"/>
            <a:ext cx="11844670" cy="58272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2400" kern="0" dirty="0" smtClean="0">
                <a:latin typeface="Arial" panose="020B0604020202020204" pitchFamily="34" charset="0"/>
              </a:rPr>
              <a:t>Отчеты уровня школы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Общие итоги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Итоги по классам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Анализ результатов контрольных работ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Анализ контрольных работ и ИРО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Анализ оценочных показателей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Разрыв между результатами контрольных работ и оценочными показателями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Классный контроль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Классный контроль – динамика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Персональный контроль результатов деятельности учителей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Итоги результатов деятельности учителей по предметам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latin typeface="Arial" panose="020B0604020202020204" pitchFamily="34" charset="0"/>
              </a:rPr>
              <a:t>Персональный контроль – динамика проблемных компонентов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Текстовый анализ результатов учебного процесса</a:t>
            </a:r>
            <a:endParaRPr lang="ru-RU" altLang="ru-RU" sz="18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</p:spTree>
    <p:extLst>
      <p:ext uri="{BB962C8B-B14F-4D97-AF65-F5344CB8AC3E}">
        <p14:creationId xmlns:p14="http://schemas.microsoft.com/office/powerpoint/2010/main" val="30797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758825" y="2035175"/>
            <a:ext cx="5138738" cy="2586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Отчет по общим итогам </a:t>
            </a:r>
            <a:b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(с подсчетом общей успеваемости, качества обученности и прогноза повышения качества в процентах, а также выделением проблемных компонентов по каждому классу)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3163"/>
            <a:ext cx="5932488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1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530225" y="1687513"/>
            <a:ext cx="4473575" cy="3416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Развернутые отчеты по классам (с оценкой результатов обучения по каждому анализируемому предмету с перечислением учащихся, имеющих проблемы в обучении по отдельным предметам с выделением учащихся, не освоивших стандарт образования)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0" y="1"/>
            <a:ext cx="12192000" cy="889000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3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84" y="1160629"/>
            <a:ext cx="5805376" cy="535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36538" y="1427163"/>
            <a:ext cx="4052887" cy="25336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Сводный отчет с анализом результатов всех контрольных работ, проведенных в школе за учебный период,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в сравнении с уровнем освоения образовательной программы</a:t>
            </a:r>
            <a:endParaRPr lang="ru-RU" altLang="ru-RU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36538" y="1"/>
            <a:ext cx="11955462" cy="889000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6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93" y="889000"/>
            <a:ext cx="593296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36538" y="1427163"/>
            <a:ext cx="5056187" cy="22526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Сводный отчет с анализом результатов всех контрольных работ, проведенных в школе за учебный период, в сравнении с прогнозируемыми по классу и школе и в сравнении с итоговыми оценками за период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0" y="1"/>
            <a:ext cx="12192000" cy="985696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80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78" y="985696"/>
            <a:ext cx="533574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51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36538" y="1427163"/>
            <a:ext cx="3794125" cy="22526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Сводный отчет с анализом оценочных показателей </a:t>
            </a:r>
            <a:b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и разрыв между результатами контрольных работ и оценочными показателями за период.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60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23456"/>
            <a:ext cx="65151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916990"/>
            <a:ext cx="9124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7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93675" y="1298575"/>
            <a:ext cx="4494213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Ф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ормирование рейтингов классов среди аттестованных классов, в том числе, и в динамике по учебным периодам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2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</a:t>
            </a: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УРОВНЯ  ШКОЛЫ:</a:t>
            </a:r>
            <a:endParaRPr lang="ru-RU" altLang="ru-RU" sz="2000" dirty="0" smtClean="0">
              <a:solidFill>
                <a:schemeClr val="bg1"/>
              </a:solidFill>
              <a:latin typeface="AGLettericaCompressed"/>
              <a:cs typeface="Tahoma" pitchFamily="34" charset="0"/>
            </a:endParaRPr>
          </a:p>
        </p:txBody>
      </p:sp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473200"/>
            <a:ext cx="6929437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1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8"/>
          <p:cNvSpPr>
            <a:spLocks noChangeArrowheads="1"/>
          </p:cNvSpPr>
          <p:nvPr/>
        </p:nvSpPr>
        <p:spPr bwMode="auto">
          <a:xfrm>
            <a:off x="171450" y="1289050"/>
            <a:ext cx="30607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0000"/>
                </a:solidFill>
                <a:latin typeface="Arial" panose="020B0604020202020204" pitchFamily="34" charset="0"/>
              </a:rPr>
              <a:t>О качестве образовательной деятельности каждого педагогического работника с информацией  по учебным периодам и с выделением проблемных компонентов в результатах деятельности.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2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1674813"/>
            <a:ext cx="88471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7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263525" y="1377950"/>
            <a:ext cx="4138613" cy="25336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Ф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ормирование рейтинга учителей-предметников в зависимости от количества проблемных компонентов в деятельности,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в том числе и в динамике по учебным периодам.</a:t>
            </a:r>
            <a:endParaRPr lang="ru-RU" altLang="ru-RU" sz="1800" kern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676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889000"/>
            <a:ext cx="59944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3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73050" y="1225550"/>
            <a:ext cx="6037263" cy="15605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Р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асчет прогноза качества образования 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None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с перечислением управленческих действий по реализации прогноза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970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949575"/>
            <a:ext cx="562451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749300"/>
            <a:ext cx="6021387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8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545" t="10727" r="22985" b="13813"/>
          <a:stretch/>
        </p:blipFill>
        <p:spPr>
          <a:xfrm>
            <a:off x="6631054" y="828675"/>
            <a:ext cx="4810365" cy="49595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7179732" y="5960533"/>
            <a:ext cx="362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Демо-версии и кодификаторы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3724275"/>
            <a:ext cx="19050" cy="19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0696" t="9731" r="31020" b="29015"/>
          <a:stretch/>
        </p:blipFill>
        <p:spPr>
          <a:xfrm>
            <a:off x="1282117" y="828675"/>
            <a:ext cx="4450631" cy="45741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75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73050" y="1225550"/>
            <a:ext cx="6037263" cy="4143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Файл с анализом результатов работы за период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97125"/>
            <a:ext cx="78676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0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709613" y="1685925"/>
            <a:ext cx="9678987" cy="41544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2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Анализ </a:t>
            </a:r>
            <a:r>
              <a:rPr lang="ru-RU" altLang="ru-RU" sz="2400" kern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внутришкольного</a:t>
            </a:r>
            <a:r>
              <a:rPr lang="ru-RU" altLang="ru-RU" sz="2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 и внешнего мониторинга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Анализ контрольной работы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Результаты оценки в ходе федерального государственного контроля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Результаты качества в ходе проведения всероссийских проверочных работ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Результаты качества подготовки в ходе проведения региональной контрольной работы</a:t>
            </a:r>
          </a:p>
          <a:p>
            <a:pPr lvl="1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Прогнозы результатов ОГЭ\ЕГЭ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174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</p:spTree>
    <p:extLst>
      <p:ext uri="{BB962C8B-B14F-4D97-AF65-F5344CB8AC3E}">
        <p14:creationId xmlns:p14="http://schemas.microsoft.com/office/powerpoint/2010/main" val="18304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381000" y="1331913"/>
            <a:ext cx="11390313" cy="452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Char char="Ø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Внутренний мониторинг – анализ административной контрольной работы на параллель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772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214563"/>
            <a:ext cx="105441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7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381000" y="1331913"/>
            <a:ext cx="3984625" cy="39703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None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Внутренний мониторинг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анализ административной контрольной работы на параллель)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Clr>
                <a:srgbClr val="0070C0"/>
              </a:buClr>
              <a:buSzTx/>
              <a:buFont typeface="Wingdings" pitchFamily="2" charset="2"/>
              <a:buNone/>
              <a:defRPr/>
            </a:pP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Итоги работы – ожидаемый и фактические результаты, рассчитанные на параллель.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796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4425" y="0"/>
            <a:ext cx="10664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ОТЧЕТЫ УРОВНЯ ШКОЛЫ:</a:t>
            </a:r>
          </a:p>
        </p:txBody>
      </p:sp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331913"/>
            <a:ext cx="728662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процесс 14"/>
          <p:cNvSpPr/>
          <p:nvPr/>
        </p:nvSpPr>
        <p:spPr>
          <a:xfrm>
            <a:off x="0" y="1"/>
            <a:ext cx="12192000" cy="6857999"/>
          </a:xfrm>
          <a:prstGeom prst="flowChartProcess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B9D5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https://sgo2test.ir-tech.ru/R</a:t>
            </a:r>
            <a:endParaRPr lang="ru-RU" dirty="0"/>
          </a:p>
        </p:txBody>
      </p:sp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518615" y="1624084"/>
            <a:ext cx="3016156" cy="355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ru-RU" altLang="ru-RU" sz="3600" b="1" dirty="0">
                <a:solidFill>
                  <a:srgbClr val="0070C0"/>
                </a:solidFill>
                <a:latin typeface="Arial" panose="020B0604020202020204" pitchFamily="34" charset="0"/>
              </a:rPr>
              <a:t>АО «</a:t>
            </a:r>
            <a:r>
              <a:rPr lang="ru-RU" altLang="ru-RU" sz="3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ИРТех</a:t>
            </a:r>
            <a:r>
              <a:rPr lang="ru-RU" altLang="ru-RU" sz="3600" b="1" dirty="0">
                <a:solidFill>
                  <a:srgbClr val="0070C0"/>
                </a:solidFill>
                <a:latin typeface="Arial" panose="020B0604020202020204" pitchFamily="34" charset="0"/>
              </a:rPr>
              <a:t>»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ru-RU" altLang="ru-RU" sz="9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www.ir-tech.ru</a:t>
            </a:r>
            <a:endParaRPr lang="ru-RU" altLang="ru-RU" sz="2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e-mail</a:t>
            </a:r>
            <a:r>
              <a:rPr lang="ru-RU" altLang="ru-RU" sz="2400" dirty="0">
                <a:solidFill>
                  <a:srgbClr val="0070C0"/>
                </a:solidFill>
                <a:latin typeface="Arial" panose="020B0604020202020204" pitchFamily="34" charset="0"/>
              </a:rPr>
              <a:t>:</a:t>
            </a:r>
            <a:r>
              <a:rPr lang="en-US" altLang="ru-RU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support@ir-tech.ru</a:t>
            </a:r>
            <a:endParaRPr lang="ru-RU" altLang="ru-RU" sz="24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Эксперт-аналитик Дерябина Е.</a:t>
            </a:r>
            <a:endParaRPr lang="ru-RU" altLang="ru-RU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0" y="0"/>
            <a:ext cx="12192000" cy="1173163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25538" y="0"/>
            <a:ext cx="10653712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AGLettericaCompressed"/>
                <a:cs typeface="Tahoma" pitchFamily="34" charset="0"/>
              </a:rPr>
              <a:t>Разработчик программы </a:t>
            </a:r>
            <a:endParaRPr lang="ru-RU" altLang="ru-RU" sz="2800" dirty="0" smtClean="0">
              <a:solidFill>
                <a:schemeClr val="bg1"/>
              </a:solidFill>
              <a:latin typeface="AGLettericaCompressed"/>
              <a:cs typeface="Tahoma" pitchFamily="34" charset="0"/>
            </a:endParaRPr>
          </a:p>
        </p:txBody>
      </p:sp>
      <p:pic>
        <p:nvPicPr>
          <p:cNvPr id="5735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87338"/>
            <a:ext cx="5667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Box 1"/>
          <p:cNvSpPr txBox="1">
            <a:spLocks noChangeArrowheads="1"/>
          </p:cNvSpPr>
          <p:nvPr/>
        </p:nvSpPr>
        <p:spPr bwMode="auto">
          <a:xfrm>
            <a:off x="5868537" y="491319"/>
            <a:ext cx="5322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/>
              <a:t>https://sgo2test.ir-tech.ru</a:t>
            </a:r>
            <a:endParaRPr lang="ru-RU" alt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503" t="7224" r="17737" b="43940"/>
          <a:stretch/>
        </p:blipFill>
        <p:spPr>
          <a:xfrm>
            <a:off x="4053385" y="1760561"/>
            <a:ext cx="7836089" cy="44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Номер слайда 5"/>
          <p:cNvSpPr txBox="1">
            <a:spLocks noGrp="1"/>
          </p:cNvSpPr>
          <p:nvPr/>
        </p:nvSpPr>
        <p:spPr bwMode="auto">
          <a:xfrm>
            <a:off x="8320088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1663A5"/>
              </a:solidFill>
              <a:latin typeface="Verdana" panose="020B0604030504040204" pitchFamily="34" charset="0"/>
            </a:endParaRPr>
          </a:p>
        </p:txBody>
      </p:sp>
      <p:sp>
        <p:nvSpPr>
          <p:cNvPr id="139267" name="Rectangle 2"/>
          <p:cNvSpPr txBox="1">
            <a:spLocks noChangeArrowheads="1"/>
          </p:cNvSpPr>
          <p:nvPr/>
        </p:nvSpPr>
        <p:spPr bwMode="auto">
          <a:xfrm>
            <a:off x="750627" y="255374"/>
            <a:ext cx="3930556" cy="164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«Формирование </a:t>
            </a: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внутренней 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оценки качества </a:t>
            </a: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основного общего образования в соответствии с ФГОС»</a:t>
            </a: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263" t="20421" r="72938" b="66947"/>
          <a:stretch/>
        </p:blipFill>
        <p:spPr>
          <a:xfrm>
            <a:off x="1021877" y="2008744"/>
            <a:ext cx="3395662" cy="2118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08" y="255374"/>
            <a:ext cx="2126491" cy="2527182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064"/>
          <a:stretch>
            <a:fillRect/>
          </a:stretch>
        </p:blipFill>
        <p:spPr bwMode="auto">
          <a:xfrm>
            <a:off x="8816455" y="446443"/>
            <a:ext cx="2401579" cy="12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2451" y="4126990"/>
            <a:ext cx="6724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  <a:latin typeface="Verdana" panose="020B0604030504040204" pitchFamily="34" charset="0"/>
              </a:rPr>
              <a:t>«</a:t>
            </a:r>
            <a:r>
              <a:rPr lang="ru-RU" sz="1600" b="1" dirty="0" smtClean="0">
                <a:solidFill>
                  <a:srgbClr val="1F497D"/>
                </a:solidFill>
                <a:latin typeface="Verdana" panose="020B0604030504040204" pitchFamily="34" charset="0"/>
              </a:rPr>
              <a:t>Деловые партнеры </a:t>
            </a:r>
            <a:r>
              <a:rPr lang="ru-RU" sz="1600" b="1" dirty="0">
                <a:solidFill>
                  <a:srgbClr val="1F497D"/>
                </a:solidFill>
                <a:latin typeface="Verdana" panose="020B0604030504040204" pitchFamily="34" charset="0"/>
              </a:rPr>
              <a:t>– Центр Профессионального Развития и Инноваций (ЦПРИ). ЦПРИ на протяжении </a:t>
            </a:r>
            <a:endParaRPr lang="ru-RU" sz="1600" b="1" dirty="0" smtClean="0">
              <a:solidFill>
                <a:srgbClr val="1F497D"/>
              </a:solidFill>
              <a:latin typeface="Verdana" panose="020B0604030504040204" pitchFamily="34" charset="0"/>
            </a:endParaRPr>
          </a:p>
          <a:p>
            <a:r>
              <a:rPr lang="ru-RU" sz="1600" b="1" dirty="0" smtClean="0">
                <a:solidFill>
                  <a:srgbClr val="1F497D"/>
                </a:solidFill>
                <a:latin typeface="Verdana" panose="020B0604030504040204" pitchFamily="34" charset="0"/>
              </a:rPr>
              <a:t>7 </a:t>
            </a:r>
            <a:r>
              <a:rPr lang="ru-RU" sz="1600" b="1" dirty="0">
                <a:solidFill>
                  <a:srgbClr val="1F497D"/>
                </a:solidFill>
                <a:latin typeface="Verdana" panose="020B0604030504040204" pitchFamily="34" charset="0"/>
              </a:rPr>
              <a:t>лет занимается профессиональной организацией деловых мероприятий в России и за рубежом. Сейчас, в условиях пандемии </a:t>
            </a:r>
            <a:r>
              <a:rPr lang="ru-RU" sz="1600" b="1" dirty="0" smtClean="0">
                <a:solidFill>
                  <a:srgbClr val="1F497D"/>
                </a:solidFill>
                <a:latin typeface="Verdana" panose="020B0604030504040204" pitchFamily="34" charset="0"/>
              </a:rPr>
              <a:t>активно работает </a:t>
            </a:r>
            <a:r>
              <a:rPr lang="ru-RU" sz="1600" b="1" dirty="0">
                <a:solidFill>
                  <a:srgbClr val="1F497D"/>
                </a:solidFill>
                <a:latin typeface="Verdana" panose="020B0604030504040204" pitchFamily="34" charset="0"/>
              </a:rPr>
              <a:t>в формате онлайн»</a:t>
            </a:r>
            <a:endParaRPr lang="ru-RU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1F497D"/>
                </a:solidFill>
                <a:latin typeface="Verdana" panose="020B0604030504040204" pitchFamily="34" charset="0"/>
              </a:rPr>
              <a:t>Контакты: Голубь </a:t>
            </a:r>
            <a:r>
              <a:rPr lang="ru-RU" sz="1600" b="1" dirty="0">
                <a:solidFill>
                  <a:srgbClr val="1F497D"/>
                </a:solidFill>
                <a:latin typeface="Verdana" panose="020B0604030504040204" pitchFamily="34" charset="0"/>
              </a:rPr>
              <a:t>Алексей Викторович</a:t>
            </a:r>
            <a:endParaRPr lang="ru-RU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1F497D"/>
                </a:solidFill>
                <a:latin typeface="Verdana" panose="020B0604030504040204" pitchFamily="34" charset="0"/>
              </a:rPr>
              <a:t>(</a:t>
            </a:r>
            <a:r>
              <a:rPr lang="ru-RU" sz="1600" b="1" dirty="0">
                <a:solidFill>
                  <a:srgbClr val="1F497D"/>
                </a:solidFill>
                <a:latin typeface="Verdana" panose="020B0604030504040204" pitchFamily="34" charset="0"/>
              </a:rPr>
              <a:t>950) 920-00-24</a:t>
            </a:r>
            <a:endParaRPr lang="ru-RU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600" b="1" u="sng" dirty="0">
                <a:solidFill>
                  <a:srgbClr val="005BD1"/>
                </a:solidFill>
                <a:latin typeface="Verdana" panose="020B0604030504040204" pitchFamily="34" charset="0"/>
                <a:hlinkClick r:id="rId6"/>
              </a:rPr>
              <a:t>Golub@center-pri.ru</a:t>
            </a:r>
            <a:endParaRPr lang="ru-RU" sz="16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0312" t="10667" r="59167" b="75500"/>
          <a:stretch/>
        </p:blipFill>
        <p:spPr>
          <a:xfrm>
            <a:off x="8221782" y="4800600"/>
            <a:ext cx="3752850" cy="1581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6770" t="27775" r="19688" b="52667"/>
          <a:stretch/>
        </p:blipFill>
        <p:spPr>
          <a:xfrm>
            <a:off x="7686321" y="2782556"/>
            <a:ext cx="4327797" cy="15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834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434" t="8214" r="6082" b="83101"/>
          <a:stretch/>
        </p:blipFill>
        <p:spPr>
          <a:xfrm>
            <a:off x="1095374" y="504825"/>
            <a:ext cx="9206805" cy="62521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640" t="22440" r="30279" b="46665"/>
          <a:stretch/>
        </p:blipFill>
        <p:spPr>
          <a:xfrm>
            <a:off x="1034105" y="1529250"/>
            <a:ext cx="5707889" cy="2937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8657" t="29244" r="28694" b="15406"/>
          <a:stretch/>
        </p:blipFill>
        <p:spPr>
          <a:xfrm>
            <a:off x="7477124" y="1319699"/>
            <a:ext cx="4017133" cy="29466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5373" y="4866437"/>
            <a:ext cx="2686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Почему сократилось незначительно при развитии внешней системы оценки?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0574" y="4866436"/>
            <a:ext cx="7591425" cy="1631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</a:rPr>
              <a:t>Признаки необъективности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285750" lvl="0" indent="-285750" algn="just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завышенные значения среднего балла ВПР;</a:t>
            </a:r>
          </a:p>
          <a:p>
            <a:pPr marL="285750" lvl="0" indent="-285750" algn="just">
              <a:buFontTx/>
              <a:buChar char="-"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несоответствие результатов ВПР и школьных отметок;</a:t>
            </a:r>
          </a:p>
          <a:p>
            <a:pPr marL="285750" lvl="0" indent="-285750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резкое возрастание или резкое падение результатов одной параллели от одного класса к следующему.</a:t>
            </a:r>
          </a:p>
        </p:txBody>
      </p:sp>
    </p:spTree>
    <p:extLst>
      <p:ext uri="{BB962C8B-B14F-4D97-AF65-F5344CB8AC3E}">
        <p14:creationId xmlns:p14="http://schemas.microsoft.com/office/powerpoint/2010/main" val="34780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" y="457200"/>
            <a:ext cx="4293215" cy="39703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ВПР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представляют собой контрольные работы, которые проводятся в общеобразовательных организациях по завершении обучения в каждом классе. Это итоговые контрольные работы, которые проводятся по отдельным учебным предметам для оценки уровня подготовки школьников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с учетом требований федеральных государственных образовательных стандартов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Их организация предусматривает единое расписание, использование единых текстов заданий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единых критериев оценивания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27343" y="259307"/>
            <a:ext cx="5854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ahoma" panose="020B0604030504040204" pitchFamily="34" charset="0"/>
              </a:rPr>
              <a:t>Внутренняя оценка </a:t>
            </a:r>
            <a:r>
              <a:rPr lang="ru-RU" altLang="ru-RU" sz="1600" dirty="0" smtClean="0">
                <a:latin typeface="Tahoma" panose="020B0604030504040204" pitchFamily="34" charset="0"/>
              </a:rPr>
              <a:t>в школах часто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не строится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на </a:t>
            </a:r>
            <a:r>
              <a:rPr lang="ru-RU" altLang="ru-RU" sz="1600" dirty="0">
                <a:latin typeface="Tahoma" panose="020B0604030504040204" pitchFamily="34" charset="0"/>
              </a:rPr>
              <a:t>той же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содержательной и критериальной основе, что и </a:t>
            </a:r>
            <a:r>
              <a:rPr lang="ru-RU" altLang="ru-RU" sz="1600" dirty="0">
                <a:latin typeface="Tahoma" panose="020B0604030504040204" pitchFamily="34" charset="0"/>
              </a:rPr>
              <a:t>внешняя</a:t>
            </a:r>
            <a:r>
              <a:rPr lang="ru-RU" altLang="ru-RU" sz="160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– на основе 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планируемых результатов</a:t>
            </a:r>
            <a:r>
              <a:rPr lang="ru-RU" altLang="ru-RU" sz="16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освоения основной образовательной программы. </a:t>
            </a:r>
            <a:endParaRPr lang="en-US" altLang="ru-RU" sz="16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536" y="3828983"/>
            <a:ext cx="5691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Нет согласованности 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внутренней и внешней </a:t>
            </a:r>
            <a:r>
              <a:rPr lang="ru-RU" altLang="ru-RU" sz="1600" dirty="0" smtClean="0">
                <a:latin typeface="Tahoma" panose="020B0604030504040204" pitchFamily="34" charset="0"/>
              </a:rPr>
              <a:t>оценки, которая  </a:t>
            </a:r>
            <a:r>
              <a:rPr lang="ru-RU" altLang="ru-RU" sz="1600" dirty="0">
                <a:latin typeface="Tahoma" panose="020B0604030504040204" pitchFamily="34" charset="0"/>
              </a:rPr>
              <a:t>повышает доверие к внутренней оценке, позволяет сделать её более надежной, способствует </a:t>
            </a:r>
            <a:r>
              <a:rPr lang="ru-RU" altLang="ru-RU" sz="1600" b="1" dirty="0">
                <a:solidFill>
                  <a:srgbClr val="002060"/>
                </a:solidFill>
                <a:latin typeface="Tahoma" panose="020B0604030504040204" pitchFamily="34" charset="0"/>
              </a:rPr>
              <a:t>упрощению</a:t>
            </a:r>
            <a:r>
              <a:rPr lang="ru-RU" altLang="ru-RU" sz="1600" dirty="0">
                <a:latin typeface="Tahoma" panose="020B0604030504040204" pitchFamily="34" charset="0"/>
              </a:rPr>
              <a:t> различных аттестационных процедур.</a:t>
            </a:r>
            <a:endParaRPr lang="ru-RU" altLang="ru-RU" sz="1600" b="1" dirty="0">
              <a:latin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1400" b="1" i="1" dirty="0" smtClean="0">
                <a:latin typeface="Tahoma" panose="020B0604030504040204" pitchFamily="34" charset="0"/>
              </a:rPr>
              <a:t>                                                 (</a:t>
            </a:r>
            <a:r>
              <a:rPr lang="ru-RU" altLang="ru-RU" sz="1400" b="1" i="1" dirty="0">
                <a:latin typeface="Tahoma" panose="020B0604030504040204" pitchFamily="34" charset="0"/>
              </a:rPr>
              <a:t>ООП 8.04.2015 г.)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8507" t="16499" r="36531" b="32729"/>
          <a:stretch/>
        </p:blipFill>
        <p:spPr>
          <a:xfrm>
            <a:off x="7861111" y="1692323"/>
            <a:ext cx="2446870" cy="1903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284" t="8935" r="79515" b="73345"/>
          <a:stretch/>
        </p:blipFill>
        <p:spPr>
          <a:xfrm>
            <a:off x="333376" y="4762642"/>
            <a:ext cx="1181100" cy="9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1128" y="313899"/>
            <a:ext cx="10974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 образовательных организаций возникает много вопросов:</a:t>
            </a:r>
          </a:p>
          <a:p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Где найти кодификаторы и демо-версии?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883" t="9254" r="50498" b="55403"/>
          <a:stretch/>
        </p:blipFill>
        <p:spPr>
          <a:xfrm>
            <a:off x="7014760" y="2142699"/>
            <a:ext cx="4281890" cy="26960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"/>
          <a:stretch/>
        </p:blipFill>
        <p:spPr bwMode="auto">
          <a:xfrm>
            <a:off x="672294" y="1558972"/>
            <a:ext cx="5936777" cy="408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2303</Words>
  <Application>Microsoft Office PowerPoint</Application>
  <PresentationFormat>Широкоэкранный</PresentationFormat>
  <Paragraphs>331</Paragraphs>
  <Slides>65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8" baseType="lpstr">
      <vt:lpstr>AGLettericaCompressed</vt:lpstr>
      <vt:lpstr>Arial</vt:lpstr>
      <vt:lpstr>arimobold</vt:lpstr>
      <vt:lpstr>arimoregular</vt:lpstr>
      <vt:lpstr>Calibri</vt:lpstr>
      <vt:lpstr>Calibri Light</vt:lpstr>
      <vt:lpstr>Symbol</vt:lpstr>
      <vt:lpstr>Tahoma</vt:lpstr>
      <vt:lpstr>Times New Roman</vt:lpstr>
      <vt:lpstr>Verdana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Учитель: Текущая оценка -оценка индивидуального продвижения в освоении программы     Тематическая оценка - оценка уровня достижения тематических планируемых результатов по предмету</vt:lpstr>
      <vt:lpstr>Презентация PowerPoint</vt:lpstr>
      <vt:lpstr>Организация внутришкольного мониторинга в школе </vt:lpstr>
      <vt:lpstr>3. Оценка предметных результатов</vt:lpstr>
      <vt:lpstr>Процедуры внутришкольного мониторинга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Модуль  «Многоуровневая система оценки  качества образования» (МСОКО)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160</cp:revision>
  <dcterms:created xsi:type="dcterms:W3CDTF">2019-11-22T16:08:52Z</dcterms:created>
  <dcterms:modified xsi:type="dcterms:W3CDTF">2020-06-03T18:49:49Z</dcterms:modified>
</cp:coreProperties>
</file>