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8" r:id="rId3"/>
    <p:sldId id="259" r:id="rId4"/>
    <p:sldId id="258" r:id="rId5"/>
    <p:sldId id="257" r:id="rId6"/>
    <p:sldId id="271" r:id="rId7"/>
    <p:sldId id="260" r:id="rId8"/>
    <p:sldId id="261" r:id="rId9"/>
    <p:sldId id="262" r:id="rId10"/>
    <p:sldId id="263" r:id="rId11"/>
    <p:sldId id="267" r:id="rId12"/>
    <p:sldId id="266" r:id="rId13"/>
    <p:sldId id="264" r:id="rId14"/>
    <p:sldId id="265" r:id="rId15"/>
    <p:sldId id="272" r:id="rId16"/>
    <p:sldId id="274" r:id="rId17"/>
    <p:sldId id="26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6437" autoAdjust="0"/>
  </p:normalViewPr>
  <p:slideViewPr>
    <p:cSldViewPr snapToGrid="0">
      <p:cViewPr varScale="1">
        <p:scale>
          <a:sx n="88" d="100"/>
          <a:sy n="88" d="100"/>
        </p:scale>
        <p:origin x="84" y="6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13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C12C3-1592-4D56-8B07-DD8222F2E01C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17D5E-B558-44CA-A2E6-E5B950770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003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875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28601"/>
            <a:ext cx="9372600" cy="5461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31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CC48-DB71-46F2-A974-05E062169180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F144-0F29-4894-A610-0349A3C38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560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CCC48-DB71-46F2-A974-05E062169180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CF144-0F29-4894-A610-0349A3C38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81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oscpo_sakh@mail.ru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ct.rcoko65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t.rcoko65.ru/sites/default/files/files/pdf/7_prikaz_minobrnauki_ot_20.01.2014_no22.pdf" TargetMode="External"/><Relationship Id="rId13" Type="http://schemas.openxmlformats.org/officeDocument/2006/relationships/hyperlink" Target="http://ct.rcoko65.ru/sites/default/files/files/pdf/12_partmi_sedjrgdega_29.09.2014_1059.pdf" TargetMode="External"/><Relationship Id="rId18" Type="http://schemas.openxmlformats.org/officeDocument/2006/relationships/image" Target="../media/image7.png"/><Relationship Id="rId3" Type="http://schemas.openxmlformats.org/officeDocument/2006/relationships/hyperlink" Target="http://ct.rcoko65.ru/sites/default/files/files/pdf/ob_obrazovanii.pdf" TargetMode="External"/><Relationship Id="rId7" Type="http://schemas.openxmlformats.org/officeDocument/2006/relationships/hyperlink" Target="http://ct.rcoko65.ru/sites/default/files/files/pdf/6_prikaz_minobrnauki_ot_09.01.2014_no2.pdf" TargetMode="External"/><Relationship Id="rId12" Type="http://schemas.openxmlformats.org/officeDocument/2006/relationships/hyperlink" Target="http://ct.rcoko65.ru/sites/default/files/files/pdf/%D0%9F%D0%BE%D1%81%D1%82%D0%B0%D0%BD%D0%BE%D0%B2%D0%BB%D0%B5%D0%BD%D0%B8%D0%B5%20%D0%9F%D1%80%D0%B0%D0%B2%D0%B8%D1%82%D0%B5%D0%BB%D1%8C%D1%81%D1%82%D0%B2%D0%B0%20%D0%A1%D0%B0%D1%85%D0%B0%D0%BB%D0%B8%D0%BD%D1%81%D0%BA%D0%BE%D0%B9%20%D0%BE%D0%B1%D0%BB%D0%B0%D1%81%D1%82%D0%B8%20%D0%BE%D1%82%2028_06_201.pdf" TargetMode="External"/><Relationship Id="rId17" Type="http://schemas.openxmlformats.org/officeDocument/2006/relationships/hyperlink" Target="http://ct.rcoko65.ru/sites/default/files/files/pdf/Doc11.pdf" TargetMode="External"/><Relationship Id="rId2" Type="http://schemas.openxmlformats.org/officeDocument/2006/relationships/hyperlink" Target="http://ct.rcoko65.ru/" TargetMode="External"/><Relationship Id="rId16" Type="http://schemas.openxmlformats.org/officeDocument/2006/relationships/hyperlink" Target="http://ct.rcoko65.ru/sites/default/files/files/pdf/%D0%A1%D1%82%D0%B0%D0%BD%D0%B4%D0%B0%D1%80%D1%82%20%D1%81%D0%B8%D1%81%D1%82%D0%B5%D0%BC%D1%8B%20%D0%BE%D0%B1%D1%83%D1%87%D0%B5%D0%BD%D0%B8%D1%8F%20%D1%81%20%D0%BF%D1%80%D0%B8%D0%BC%D0%B5%D0%BD%D0%B5%D0%BD%D0%B8%D0%B5%D0%BC%20%D0%AD%D0%9E%20%D0%B8%20%D0%94%D0%9E%D0%A2%20(2)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ct.rcoko65.ru/sites/default/files/files/pdf/5_rasproryazhenie_pravitelstva_rf_ot_15.10.2012_no1921-r.pdf" TargetMode="External"/><Relationship Id="rId11" Type="http://schemas.openxmlformats.org/officeDocument/2006/relationships/hyperlink" Target="http://ct.rcoko65.ru/sites/default/files/files/pdf/10_ztmg_gdeg_gdegaiggrr_sedjrbtmgc_gdegdjbvr_0.pdf" TargetMode="External"/><Relationship Id="rId5" Type="http://schemas.openxmlformats.org/officeDocument/2006/relationships/hyperlink" Target="http://ct.rcoko65.ru/sites/default/files/files/pdf/3_zakon_o_personalnyh_dannyh_183-fz.pdf" TargetMode="External"/><Relationship Id="rId15" Type="http://schemas.openxmlformats.org/officeDocument/2006/relationships/hyperlink" Target="http://ct.rcoko65.ru/sites/default/files/files/pdf/%D0%9F%D0%BE%D1%80%D1%8F%D0%B4%D0%BE%D0%BA%20%D0%BE%D1%80%D0%B3%D0%B0%D0%BD%D0%B8%D0%B7%D0%B0%D1%86%D0%B8%D0%B8%20%D0%BE%D0%B1%D1%83%D1%87%D0%B5%D0%BD%D0%B8%D1%8F%20%D0%B4%D0%B5%D1%82%D0%B5%D0%B9-%D0%B8%D0%BD%D0%B2%D0%B0%D0%BB%D0%B8%D0%B4%D0%BE%D0%B2%20%D1%81%20%D0%BF%D1%80%D0%B8%D0%BC%D0%B5%D0%BD%D0%B5%D0%BD%D0%B8%D0%B5%D0%BC%20%D0%AD%D0%9E%20%D0%B8%20%D0%94%D0%9E%D0%A2.pdf" TargetMode="External"/><Relationship Id="rId10" Type="http://schemas.openxmlformats.org/officeDocument/2006/relationships/hyperlink" Target="http://ct.rcoko65.ru/sites/default/files/files/pdf/9_pismo_o_perechne_zabolevanii.pdf" TargetMode="External"/><Relationship Id="rId4" Type="http://schemas.openxmlformats.org/officeDocument/2006/relationships/hyperlink" Target="http://ct.rcoko65.ru/sites/default/files/files/pdf/federalnyi_zakon_ot_24_noyabrya_1995_g._n_181-fzo_socialnoi_zashchite_invalidov_v_rossiiskoi_federacii.pdf" TargetMode="External"/><Relationship Id="rId9" Type="http://schemas.openxmlformats.org/officeDocument/2006/relationships/hyperlink" Target="http://ct.rcoko65.ru/sites/default/files/files/pdf/8_prikaz_minobrnauki_ot_14.06.2013_no464.pdf" TargetMode="External"/><Relationship Id="rId14" Type="http://schemas.openxmlformats.org/officeDocument/2006/relationships/hyperlink" Target="http://ct.rcoko65.ru/sites/default/files/files/pdf/1_ob_organizacii_inklyuzivnogo_obucheniya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811608" y="738831"/>
            <a:ext cx="7753528" cy="2241336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</a:t>
            </a: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года. </a:t>
            </a: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документации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315" y="2416060"/>
            <a:ext cx="5155336" cy="39905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16" y="738274"/>
            <a:ext cx="1066892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1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438" y="984372"/>
            <a:ext cx="9710080" cy="328062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образовательной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с использованием ЭО, ДОТ в ОО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793" y="672606"/>
            <a:ext cx="1164437" cy="10242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37731" y="1696823"/>
            <a:ext cx="56141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lvl="1" algn="just">
              <a:lnSpc>
                <a:spcPts val="2065"/>
              </a:lnSpc>
              <a:spcAft>
                <a:spcPts val="0"/>
              </a:spcAft>
              <a:buClr>
                <a:srgbClr val="000000"/>
              </a:buClr>
              <a:buSzPts val="1100"/>
              <a:tabLst>
                <a:tab pos="647065" algn="l"/>
              </a:tabLst>
            </a:pPr>
            <a:r>
              <a:rPr lang="ru-RU" sz="11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100" b="1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Координатор</a:t>
            </a:r>
            <a:r>
              <a:rPr lang="ru-RU" sz="11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оказывает технологическую поддержку Обучающимся и педагогам ОО при создании дистанционных ресурсов; проводит инвентаризацию установленного оборудования в школе и семьях, диагностирует установленный программный комплекс базового рабочего места, оказывает первичную техническую поддержку в случае возникновения неполадок оборудования, сообщает о неполадках оборудования или Интернет – соединения сотрудникам отдела программно-технического обеспечения ЦЦТО.</a:t>
            </a:r>
          </a:p>
          <a:p>
            <a:pPr marR="12700" lvl="1" algn="just">
              <a:lnSpc>
                <a:spcPts val="2065"/>
              </a:lnSpc>
              <a:spcAft>
                <a:spcPts val="0"/>
              </a:spcAft>
              <a:buClr>
                <a:srgbClr val="000000"/>
              </a:buClr>
              <a:buSzPts val="1100"/>
              <a:tabLst>
                <a:tab pos="647065" algn="l"/>
              </a:tabLst>
            </a:pPr>
            <a:endParaRPr lang="ru-RU" sz="1100" u="none" strike="noStrike" spc="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739" y="1756031"/>
            <a:ext cx="519235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12700" lvl="1" indent="-285750" algn="just">
              <a:lnSpc>
                <a:spcPts val="2065"/>
              </a:lnSpc>
              <a:buClr>
                <a:srgbClr val="000000"/>
              </a:buClr>
              <a:buSzPts val="1100"/>
              <a:buFont typeface="Times New Roman" panose="02020603050405020304" pitchFamily="18" charset="0"/>
              <a:buAutoNum type="arabicPeriod"/>
              <a:tabLst>
                <a:tab pos="647065" algn="l"/>
              </a:tabLst>
            </a:pPr>
            <a:r>
              <a:rPr lang="ru-RU" sz="11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Руководитель ОО</a:t>
            </a:r>
            <a:r>
              <a:rPr lang="ru-RU" sz="11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 списочном составе которой числится Обучающийся, издает приказ об организации обучения с использованием ЭО и ДОТ, а также приказом руководителя, назначаются: лицо, ответственное за организацию обучения детей-инвалидов и детей с ОВЗ с применением ЭО и ДОТ (далее - ответственное лицо) и координатор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39" y="3523399"/>
            <a:ext cx="5135958" cy="2481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lvl="1" algn="just">
              <a:lnSpc>
                <a:spcPts val="2065"/>
              </a:lnSpc>
              <a:spcAft>
                <a:spcPts val="0"/>
              </a:spcAft>
              <a:buClr>
                <a:srgbClr val="000000"/>
              </a:buClr>
              <a:buSzPts val="1100"/>
              <a:tabLst>
                <a:tab pos="647065" algn="l"/>
              </a:tabLst>
            </a:pPr>
            <a:r>
              <a:rPr lang="ru-RU" sz="1100" b="1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Ответственное </a:t>
            </a:r>
            <a:r>
              <a:rPr lang="ru-RU" sz="11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лицо </a:t>
            </a:r>
            <a:r>
              <a:rPr lang="ru-RU" sz="11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разрабатывает индивидуальный учебный план Обучающегося, с учетом особенностей и образовательных потребностей Обучающегося, а также составляет расписание занятий, список педагогов, обучающих на дому с применением ДОТ. После согласования с родителями (законными представителями) Обучающихся ОО утверждает выше перечисленные документы распорядительным актом. Приказ об организации обучения с применением ДОТ, приказ о назначении ответственного лица и координатора, а также копии утвержденных документов ответственное лицо направляет в ЦЦТО.</a:t>
            </a:r>
            <a:endParaRPr lang="ru-RU" sz="1100" u="none" strike="noStrike" spc="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59652" y="3743205"/>
            <a:ext cx="567286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lvl="1" algn="just">
              <a:lnSpc>
                <a:spcPts val="2065"/>
              </a:lnSpc>
              <a:spcAft>
                <a:spcPts val="0"/>
              </a:spcAft>
              <a:buClr>
                <a:srgbClr val="000000"/>
              </a:buClr>
              <a:buSzPts val="1100"/>
              <a:tabLst>
                <a:tab pos="647065" algn="l"/>
              </a:tabLst>
            </a:pPr>
            <a:r>
              <a:rPr lang="ru-RU" sz="11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1100" b="1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Педагоги </a:t>
            </a:r>
            <a:r>
              <a:rPr lang="ru-RU" sz="11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ОО и сетевые педагоги-совместители </a:t>
            </a:r>
            <a:r>
              <a:rPr lang="ru-RU" sz="11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разрабатывают рабочие программы по учебным предметам, дисциплинам и модулям, составляют календарно-тематическое планирование и фиксируют успеваемость и посещаемость Обучающихся в электронном журнале.</a:t>
            </a:r>
            <a:endParaRPr lang="ru-RU" sz="1100" u="none" strike="noStrike" spc="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74435" y="4912756"/>
            <a:ext cx="5580612" cy="823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ru-RU" sz="1100" b="1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ЦЦТО</a:t>
            </a:r>
            <a:r>
              <a:rPr lang="ru-RU" sz="11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обеспечивает организационное, психолого-педагогическое, методическое, техническое и технологическое сопровождение учебного процесса с применением ЭО и ДОТ в соответствии с Положением о Центре</a:t>
            </a:r>
          </a:p>
        </p:txBody>
      </p:sp>
    </p:spTree>
    <p:extLst>
      <p:ext uri="{BB962C8B-B14F-4D97-AF65-F5344CB8AC3E}">
        <p14:creationId xmlns:p14="http://schemas.microsoft.com/office/powerpoint/2010/main" val="162280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371"/>
            <a:ext cx="12091594" cy="682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1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0848" y="501137"/>
            <a:ext cx="10299356" cy="76345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Обязательный пакет документов обучающегося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793" y="672606"/>
            <a:ext cx="1164437" cy="10242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34638" y="1264597"/>
            <a:ext cx="42898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Заявление от родителей/законных представителей на включения в список обучающихся с применением ЭО и ДОТ (по форме)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Приказ ОО об организации обучения с применением ЭО и ДОТ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Учебный план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Расписание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Список педагогов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Копии справок на детей: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с</a:t>
            </a:r>
            <a:r>
              <a:rPr lang="ru-RU" b="1" dirty="0" smtClean="0">
                <a:solidFill>
                  <a:srgbClr val="002060"/>
                </a:solidFill>
              </a:rPr>
              <a:t>правка от педиатра о рекомендуемом обучении на дому;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справка об отсутствии противопоказаний для работы на компьютере;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справка об инвалидности (если срок действия истёк)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52944" y="2908571"/>
            <a:ext cx="4380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Закрытый канал – РЦОКО ЦЦТО Захарова Наталья Юрьевна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52944" y="3660309"/>
            <a:ext cx="4805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Закрытый канал – РЦОКО ЦЦТО </a:t>
            </a:r>
            <a:r>
              <a:rPr lang="ru-RU" dirty="0" err="1" smtClean="0">
                <a:solidFill>
                  <a:srgbClr val="C00000"/>
                </a:solidFill>
              </a:rPr>
              <a:t>Воложанинова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 Светлана </a:t>
            </a:r>
            <a:r>
              <a:rPr lang="ru-RU" dirty="0">
                <a:solidFill>
                  <a:srgbClr val="C00000"/>
                </a:solidFill>
              </a:rPr>
              <a:t>Юрьевна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52944" y="2277786"/>
            <a:ext cx="4470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На чьё имя отправлять копии документов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5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98" y="684438"/>
            <a:ext cx="1164437" cy="10242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07076" y="702352"/>
            <a:ext cx="5131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Отчеты координаторов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038" y="1104954"/>
            <a:ext cx="5475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" dirty="0" smtClean="0">
                <a:latin typeface="Times New Roman" panose="02020603050405020304" pitchFamily="18" charset="0"/>
              </a:rPr>
              <a:t>Сдача отчетов </a:t>
            </a:r>
            <a:r>
              <a:rPr lang="ru-RU" b="1" spc="5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до 10 числа </a:t>
            </a:r>
            <a:r>
              <a:rPr lang="ru-RU" b="1" spc="5" dirty="0" smtClean="0">
                <a:latin typeface="Times New Roman" panose="02020603050405020304" pitchFamily="18" charset="0"/>
              </a:rPr>
              <a:t>за предыдущий месяц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79" y="1692018"/>
            <a:ext cx="5600721" cy="351275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84023" y="4344208"/>
            <a:ext cx="19800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</a:rPr>
              <a:t>oscpo_sakh@mail.ru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25239" y="4330425"/>
            <a:ext cx="2626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</a:rPr>
              <a:t>Эл. почта отдела </a:t>
            </a:r>
            <a:r>
              <a:rPr lang="ru-RU" sz="1400" b="1" dirty="0" err="1" smtClean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</a:rPr>
              <a:t>СЦПвО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</a:rPr>
              <a:t>: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070" y="3871609"/>
            <a:ext cx="4548948" cy="4513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02" y="2287405"/>
            <a:ext cx="1245479" cy="12534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68" y="1740766"/>
            <a:ext cx="672556" cy="39721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710511" y="1746830"/>
            <a:ext cx="2625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</a:rPr>
              <a:t>VK -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</a:rPr>
              <a:t>мессенджер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16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3338" y="789708"/>
            <a:ext cx="9193203" cy="1124695"/>
          </a:xfrm>
        </p:spPr>
        <p:txBody>
          <a:bodyPr>
            <a:noAutofit/>
          </a:bodyPr>
          <a:lstStyle/>
          <a:p>
            <a:pPr lvl="0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обучения с применением дистанционных образовательных технологий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654" y="789709"/>
            <a:ext cx="1164437" cy="10242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63939" y="2011680"/>
            <a:ext cx="55698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marR="12700" lvl="1" indent="-171450" algn="just">
              <a:spcAft>
                <a:spcPts val="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Ø"/>
              <a:tabLst>
                <a:tab pos="647065" algn="l"/>
              </a:tabLst>
            </a:pPr>
            <a:r>
              <a:rPr lang="ru-RU" sz="1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Родители </a:t>
            </a:r>
            <a:r>
              <a:rPr lang="ru-RU" sz="14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(законные представители) </a:t>
            </a:r>
            <a:r>
              <a:rPr lang="ru-RU" sz="1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случае завершения обучения в общеобразовательной организации с </a:t>
            </a:r>
            <a:r>
              <a:rPr lang="ru-RU" sz="1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использованием 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ЭО и ДОТ </a:t>
            </a:r>
            <a:r>
              <a:rPr lang="ru-RU" sz="1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Обучающегося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выпускника, представляют руководителю образовательной организации заявление с указанием варианта дальнейшего использования базового рабочего места </a:t>
            </a:r>
            <a:r>
              <a:rPr lang="ru-RU" sz="1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Обучающегося.</a:t>
            </a:r>
            <a:endParaRPr lang="ru-RU" sz="1400" spc="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3939" y="3396675"/>
            <a:ext cx="547842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ru-RU" sz="1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Руководитель </a:t>
            </a:r>
            <a:r>
              <a:rPr lang="ru-RU" sz="14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ОО 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направляет копию заявления родителей (законных представителей) Обучающего-выпускника в </a:t>
            </a:r>
            <a:r>
              <a:rPr lang="ru-RU" sz="1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(далее - МОСО).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endParaRPr lang="ru-RU" sz="1200" spc="5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ru-RU" sz="14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МОСО</a:t>
            </a:r>
            <a:r>
              <a:rPr lang="ru-RU" sz="14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издает распорядительный акт в соответствии с заявлением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ЦЦТО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изъятие базовых рабочих мест и отключение сети Интернет по месту проживания Обучающегося и в образовательной организации.</a:t>
            </a:r>
          </a:p>
          <a:p>
            <a:pPr lvl="1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95924" y="2011680"/>
            <a:ext cx="43091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Заявление от родителей/законных представителей на выход из Мероприятия (по форме)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Приказ ОО об исключении обучающегося из списка обучающихся  обучения с применением ЭО и ДОТ с последующей передачей в муниципальный орган образования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Издание Распоряжения об исключении обучающегося из списка обучающихся  обучения с применением ЭО и ДОТ</a:t>
            </a:r>
          </a:p>
        </p:txBody>
      </p:sp>
    </p:spTree>
    <p:extLst>
      <p:ext uri="{BB962C8B-B14F-4D97-AF65-F5344CB8AC3E}">
        <p14:creationId xmlns:p14="http://schemas.microsoft.com/office/powerpoint/2010/main" val="21614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1044" y="690664"/>
            <a:ext cx="3136990" cy="17607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заявление на исключение из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b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и развитие системы дистанционного образования детей-инвалидов, обучающихся на дому – функционирование центра цифровой трансформации образования»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07" y="971359"/>
            <a:ext cx="1164437" cy="10242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79" y="2599877"/>
            <a:ext cx="3612205" cy="380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674796" y="690664"/>
            <a:ext cx="425456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Скачать форму заявления на сайте ЦЦТО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: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17726" y="1059996"/>
            <a:ext cx="233269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http://ct.rcoko65.ru/node/55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796" y="5243182"/>
            <a:ext cx="5165387" cy="1494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33" y="1508504"/>
            <a:ext cx="4038488" cy="1565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961" y="3214488"/>
            <a:ext cx="3122231" cy="1937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754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обучения с применением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дистанционных образовательных технологий 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50028" y="1561211"/>
            <a:ext cx="5845628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Качественное образование в ОО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Общение со сверстниками в дистанционном формате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Раскрытие  личностного потенциала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Социализация, активное включение в жизнь общества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</a:rPr>
              <a:t>Возможность получить профессиональное образование в СПЭТ</a:t>
            </a:r>
          </a:p>
          <a:p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814" y="3496666"/>
            <a:ext cx="2695610" cy="2021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82087"/>
            <a:ext cx="4223657" cy="1936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276" y="3916558"/>
            <a:ext cx="3533639" cy="1989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822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9374" y="631767"/>
            <a:ext cx="8613085" cy="13315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654" y="789709"/>
            <a:ext cx="1164437" cy="10242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69374" y="1885071"/>
            <a:ext cx="759594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Телефоны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(4242)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1-68 (доб. 508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#)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Захарова Наталья Юрьевна, начальник отдела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СЦПвО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(4242)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2-06 (доб. 506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#)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Воложанинова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Юрьевна, методист отдела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СЦПвО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(4242)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2-06 (доб. 512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#)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Ковальская Татьяна Васильевна, педагог-психолог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(4242)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2-06 (доб. 507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#)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Пасынкова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Владимировна, педагог-психолог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Эл. почта отдела сопровождения цифровых процессов в образовании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oscpo_sakh@mail.ru</a:t>
            </a:r>
            <a:endParaRPr lang="ru-RU" sz="24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сайта Центра цифровой трансформации: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http://ct.rcoko65.ru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7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5546" y="1282044"/>
            <a:ext cx="9954706" cy="4496587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мероприятия 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«Функционирование и развитие системы дистанционного образования детей-инвалидов, обучающихся на дому – функционирование центра цифровой трансформации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вступления в Мероприятие.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образовательной деятельности в ОО.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пакет документов обучающегося.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завершения образовательного процесса с применением ЭО и ДОТ (документационное сопровождение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обучения с применением дистанционных образовательных технологий 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96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59" y="290456"/>
            <a:ext cx="10693101" cy="1535169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САХАЛИНСКОЙ ОБЛАСТИ 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 В САХАЛИНСКОЙ ОБЛАСТИ»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(редакция 12.08.2021 года)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«Повышение доступности и качества общего образования, в том числе в сельской местности»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мероприятие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2.6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«Создание современной и безопасной цифровой образовательной среды, обеспечивающей высокое качество и доступность образования всех видов и уровней»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2.6.1.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«Функционирование и развитие системы дистанционного образования детей-инвалидов, обучающихся на дому - функционирование Центра цифровой трансформации образования»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0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1520" y="1804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290926" y="1003866"/>
            <a:ext cx="205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http://ct.rcoko65.ru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1642" y="1003866"/>
            <a:ext cx="4160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Сайт Центра цифровой трансформации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9558" y="1394222"/>
            <a:ext cx="5175315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Федеральные документы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Федеральный закон «Об образовании в РФ» от 29 декабря 2012 г. N 273-ФЗ;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Федеральный закон от 24ноября 1995 года N181- ФЗ«О социальной защите инвалидов в Российской Федерации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»;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Федеральный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закон от 27 июля 2006 г. N 152-ФЗ "О персональных данных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";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Распоряжение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Правительства РФ от 15.10.2012 N 1921-р «О комплексе мер, направленных на повышение эффективности реализации мероприятий по содействию трудоустройству инвалидов и на обеспечение доступности профессионального образования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»;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Приказ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министерства образования и науки Российской Федерации от 09 января 2014 г. № 2 «Об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»;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Приказ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министерства образования и науки Российской Федерации от 20.01.2014 N 22 "Об утверждении перечней профессий и специальностей среднего профессионального образования, реализация образовательных программ по которым не допускается с применением исключительно электронного обучения, дистанционных образовательных технологий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";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Приказ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министерства образования и науки Российской Федерации от 14.06.2013 N 464 (ред. от 22.01.2014) "Об утверждении Порядка организации и осуществления образовательной деятельности по образовательным программам среднего профессионального образования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";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Совместное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письмо Министерства просвещения РСФСР от 8 июля 1980г. № 281-м и Министерства здравоохранения РСФСР от 28 июля 1980г. № 17-13-186 «О Перечне заболеваний, по поводу которых дети нуждаются в индивидуальных занятиях на дому и освобождаются от посещения массовой школы»;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61038" y="1362826"/>
            <a:ext cx="619999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Региональные документы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Закон Сахалинской области от 18 марта 2014 г. № 9-30 «Об образовании в Сахалинской области»;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ПОСТАНОВЛЕНИЕ ПРАВИТЕЛЬСТВА САХАЛИНСКОЙ ОБЛАСТИ от 28 июня 2013 г. № 331 ОБ УТВЕРЖДЕНИИ ГОСУДАРСТВЕННОЙ ПРОГРАММЫ САХАЛИНСКОЙ ОБЛАСТИ "РАЗВИТИЕ ОБРАЗОВАНИЯ В САХАЛИНСКОЙ ОБЛАСТИ"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Приказ министерства образования Сахалинской области от 29.09.2014 г. № 1059 – ОД «Об утверждении Порядка регламентации и оформления отношений государственной и муниципальной образовательной организации и родителей (законных представителей) обучающихся, нуждающихся в длительном лечении, детей – инвалидов, а также инвалидов в части организации обучения по основным общеобразовательным программам на дому или в медицинских организациях».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Письмо министерства образования Сахалинской области от 03.08.2017 г. №3.12-4744/17 "Об организации инклюзивного образования в общеобразовательных организациях Сахалинской области"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Порядок организации обучения инвалидов, детей-инвалидов и обучающихся с ограниченными возможностями здоровья в образовательных организациях Сахалинской области с использованием дистанционных образовательных технологий, электронного обучения, утвержденный Приказом ГБУ РЦОКОСО №01-01/62 от 23 марта 2018 г. "Об утверждении Порядка организации обучения инвалидов, детей-инвалидов и обучающихся с ограниченными возможностями здоровья в образовательных организациях Сахалинской области с использованием дистанционных образовательных технологий, электронного обучения"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Приказ №4.127-94 от 30.04.20г. Об утверждении стандарта системы обучения с применением электронного обучения и дистанционных образовательных технологий.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Распоряжение министерства образования Сахалинской области "Об организованном начале обучения детей-инвалидов и детей с ограниченными возможностями здоровья, обучающихся на дому с применением дистанционных образовательных технологий в 2022 - 2023 учебном году № 3.12.-1129-Р от 31.08.2022 г.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3" y="500983"/>
            <a:ext cx="1165479" cy="102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8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8494" y="344245"/>
            <a:ext cx="9352878" cy="1151067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«Функционирование и развитие системы дистанционного образования детей-инвалидов, обучающихся на дому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функционирование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цифровой трансформации образования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518" y="2452743"/>
            <a:ext cx="4544765" cy="30904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71651" y="1852631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Мероприятия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1.повышение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 и качества образования, удовлетворения особых образовательных потребностей детей-инвалидов и детей с ограниченными возможностями здоровья (далее–ОВЗ), студентов-инвалидов и студентов с ОВЗ.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Эффективное внедрение дистанционных образовательных технологий в систему образования Сахалинской области.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3.Обеспечение условий для организации обучения детей-инвалидов , детей с ОВЗ, студентов-инвалидов и студентов с ОВЗ, обучающихся на дому с использованием электронного обучения (далее-ЭО) и дистанционных образовательных технологий (далее- ДОТ) в образовательных организациях Сахалинской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111932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2874" y="228601"/>
            <a:ext cx="9920926" cy="100631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дистанционного обучения детей-инвалидов и детей с ограниченными возможностями здоровья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дистанционная форма обучения </a:t>
            </a:r>
            <a:r>
              <a:rPr lang="ru-RU" sz="2000" dirty="0" smtClean="0"/>
              <a:t>может сочетаться с посещением учителя на дому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частичная инклюзия </a:t>
            </a:r>
            <a:r>
              <a:rPr lang="ru-RU" sz="2000" dirty="0" smtClean="0"/>
              <a:t>обучающиеся </a:t>
            </a:r>
            <a:r>
              <a:rPr lang="ru-RU" sz="2000" dirty="0"/>
              <a:t>совмещают посещение общеобразовательной организации с обучением на дому (обучение организовано по индивидуальному учебному плану), в том числе с использованием дистанционных образовательных технологий, и участвуют во внеклассных и внешкольных мероприятиях, посещают кружки, клубы и т.д</a:t>
            </a:r>
            <a:r>
              <a:rPr lang="ru-RU" sz="2000" dirty="0" smtClean="0"/>
              <a:t>.</a:t>
            </a:r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внеурочная инклюзия </a:t>
            </a:r>
            <a:r>
              <a:rPr lang="ru-RU" sz="2000" dirty="0"/>
              <a:t>обучающиеся обучаются только на дому (по индивидуальному учебному плану), в том числе с использованием дистанционных образовательных технологий, и при этом посещают внеклассные, общешкольные мероприятия, кружки, клубы и т.д.)</a:t>
            </a:r>
          </a:p>
          <a:p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06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5816" y="763950"/>
            <a:ext cx="10217121" cy="613187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b="1" u="sng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Условия вступления в Мероприятие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91783" y="169062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ea typeface="Calibri" panose="020F0502020204030204" pitchFamily="34" charset="0"/>
              </a:rPr>
              <a:t>Подтвержденный статус об инвалидности или ОВЗ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b="1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ea typeface="Calibri" panose="020F0502020204030204" pitchFamily="34" charset="0"/>
              </a:rPr>
              <a:t>Справка (</a:t>
            </a:r>
            <a:r>
              <a:rPr lang="ru-RU" b="1" dirty="0" err="1">
                <a:ea typeface="Calibri" panose="020F0502020204030204" pitchFamily="34" charset="0"/>
              </a:rPr>
              <a:t>мед.учреждение</a:t>
            </a:r>
            <a:r>
              <a:rPr lang="ru-RU" b="1" dirty="0">
                <a:ea typeface="Calibri" panose="020F0502020204030204" pitchFamily="34" charset="0"/>
              </a:rPr>
              <a:t>) о рекомендованном надомном обучении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b="1" dirty="0">
              <a:ea typeface="Times New Roman" panose="02020603050405020304" pitchFamily="18" charset="0"/>
            </a:endParaRPr>
          </a:p>
          <a:p>
            <a:pPr marL="355600" lvl="0" indent="-355600"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ea typeface="Calibri" panose="020F0502020204030204" pitchFamily="34" charset="0"/>
              </a:rPr>
              <a:t>Справка об отсутствии противопоказаний для работы с компьютером</a:t>
            </a:r>
            <a:endParaRPr lang="ru-RU" b="1" dirty="0"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66184" y="3814827"/>
            <a:ext cx="8259631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u="sng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Организация обучения с использованием </a:t>
            </a:r>
          </a:p>
          <a:p>
            <a:pPr algn="ctr">
              <a:lnSpc>
                <a:spcPct val="150000"/>
              </a:lnSpc>
            </a:pPr>
            <a:r>
              <a:rPr lang="ru-RU" b="1" u="sng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ДОТ и ЭО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05636" y="5047444"/>
            <a:ext cx="6713668" cy="1225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36195" indent="-355600">
              <a:buFont typeface="+mj-lt"/>
              <a:buAutoNum type="arabicPeriod"/>
              <a:tabLst>
                <a:tab pos="180340" algn="l"/>
                <a:tab pos="540385" algn="l"/>
              </a:tabLst>
            </a:pPr>
            <a:r>
              <a:rPr lang="ru-RU" b="1" dirty="0">
                <a:ea typeface="Calibri" panose="020F0502020204030204" pitchFamily="34" charset="0"/>
              </a:rPr>
              <a:t>По всем предметам ИУП </a:t>
            </a:r>
          </a:p>
          <a:p>
            <a:pPr marL="355600" marR="36195" indent="-355600">
              <a:buFont typeface="+mj-lt"/>
              <a:buAutoNum type="arabicPeriod"/>
              <a:tabLst>
                <a:tab pos="180340" algn="l"/>
                <a:tab pos="540385" algn="l"/>
              </a:tabLst>
            </a:pPr>
            <a:endParaRPr lang="ru-RU" b="1" dirty="0">
              <a:ea typeface="Calibri" panose="020F0502020204030204" pitchFamily="34" charset="0"/>
            </a:endParaRPr>
          </a:p>
          <a:p>
            <a:pPr marL="355600" indent="-355600">
              <a:buFont typeface="+mj-lt"/>
              <a:buAutoNum type="arabicPeriod"/>
            </a:pPr>
            <a:r>
              <a:rPr lang="ru-RU" b="1" dirty="0">
                <a:ea typeface="Calibri" panose="020F0502020204030204" pitchFamily="34" charset="0"/>
              </a:rPr>
              <a:t>Часть предметов ИУП (указать предметы)</a:t>
            </a:r>
          </a:p>
          <a:p>
            <a:pPr marL="355600" indent="-355600">
              <a:buFont typeface="+mj-lt"/>
              <a:buAutoNum type="arabicPeriod"/>
            </a:pPr>
            <a:endParaRPr lang="ru-RU" b="1" dirty="0">
              <a:ea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70" y="763950"/>
            <a:ext cx="1066892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0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8" y="615142"/>
            <a:ext cx="10706793" cy="607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5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08" y="742501"/>
            <a:ext cx="1066892" cy="9266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08" y="628791"/>
            <a:ext cx="10076253" cy="564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9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ЦЦТО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C4131993-4FD1-4AE0-86DF-18480484029B}" vid="{26F3B63F-E82A-434E-BA0E-8788A9B2425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1908</TotalTime>
  <Words>1512</Words>
  <Application>Microsoft Office PowerPoint</Application>
  <PresentationFormat>Широкоэкранный</PresentationFormat>
  <Paragraphs>115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Helvetica</vt:lpstr>
      <vt:lpstr>Times New Roman</vt:lpstr>
      <vt:lpstr>Wingdings</vt:lpstr>
      <vt:lpstr>Тема ЦЦТО</vt:lpstr>
      <vt:lpstr>Завершение учебного года.  Оформление документации </vt:lpstr>
      <vt:lpstr>Содержание вебинара</vt:lpstr>
      <vt:lpstr>ГОСУДАРСТВЕННАЯ ПРОГРАММА САХАЛИНСКОЙ ОБЛАСТИ  «РАЗВИТИЕ ОБРАЗОВАНИЯ В САХАЛИНСКОЙ ОБЛАСТИ» (редакция 12.08.2021 года) </vt:lpstr>
      <vt:lpstr>Нормативно-правовая база</vt:lpstr>
      <vt:lpstr>Мероприятие «Функционирование и развитие системы дистанционного образования детей-инвалидов, обучающихся на дому – функционирование центра цифровой трансформации образования</vt:lpstr>
      <vt:lpstr>Организация дистанционного обучения детей-инвалидов и детей с ограниченными возможностями здоровья </vt:lpstr>
      <vt:lpstr>Условия вступления в Мероприятие</vt:lpstr>
      <vt:lpstr>Презентация PowerPoint</vt:lpstr>
      <vt:lpstr>Презентация PowerPoint</vt:lpstr>
      <vt:lpstr>Сопровождение образовательной деятельности с использованием ЭО, ДОТ в ОО </vt:lpstr>
      <vt:lpstr>Презентация PowerPoint</vt:lpstr>
      <vt:lpstr>Обязательный пакет документов обучающегося</vt:lpstr>
      <vt:lpstr>Презентация PowerPoint</vt:lpstr>
      <vt:lpstr>Завершение обучения с применением дистанционных образовательных технологий </vt:lpstr>
      <vt:lpstr>Форма заявление на исключение из мероприятия  «Функционирование и развитие системы дистанционного образования детей-инвалидов, обучающихся на дому – функционирование центра цифровой трансформации образования»</vt:lpstr>
      <vt:lpstr>Преимущества обучения с применением дистанционных образовательных технологий </vt:lpstr>
      <vt:lpstr>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Vika_Dombrovskaya</dc:creator>
  <cp:lastModifiedBy>user</cp:lastModifiedBy>
  <cp:revision>68</cp:revision>
  <dcterms:created xsi:type="dcterms:W3CDTF">2022-12-22T22:16:31Z</dcterms:created>
  <dcterms:modified xsi:type="dcterms:W3CDTF">2023-05-22T06:02:20Z</dcterms:modified>
</cp:coreProperties>
</file>